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69" r:id="rId2"/>
    <p:sldId id="313" r:id="rId3"/>
    <p:sldId id="304" r:id="rId4"/>
    <p:sldId id="272" r:id="rId5"/>
    <p:sldId id="309" r:id="rId6"/>
    <p:sldId id="278" r:id="rId7"/>
    <p:sldId id="277" r:id="rId8"/>
    <p:sldId id="281" r:id="rId9"/>
    <p:sldId id="282" r:id="rId10"/>
    <p:sldId id="283" r:id="rId11"/>
    <p:sldId id="288" r:id="rId12"/>
    <p:sldId id="306" r:id="rId13"/>
    <p:sldId id="308" r:id="rId14"/>
    <p:sldId id="314" r:id="rId15"/>
    <p:sldId id="315" r:id="rId16"/>
    <p:sldId id="311" r:id="rId17"/>
    <p:sldId id="296" r:id="rId18"/>
    <p:sldId id="297" r:id="rId19"/>
    <p:sldId id="298" r:id="rId20"/>
    <p:sldId id="299" r:id="rId21"/>
    <p:sldId id="312" r:id="rId2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2" roundtripDataSignature="AMtx7mhW75O+ZeDaW5xqvdcMEYtsBfLLH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E07FA19-6B28-4D80-B87A-3D60224B8E10}">
  <a:tblStyle styleId="{4E07FA19-6B28-4D80-B87A-3D60224B8E10}"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A2F76A9-5A9E-4160-BFF6-F2F796BE1EA4}"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8"/>
  </p:normalViewPr>
  <p:slideViewPr>
    <p:cSldViewPr snapToGrid="0">
      <p:cViewPr varScale="1">
        <p:scale>
          <a:sx n="120" d="100"/>
          <a:sy n="120" d="100"/>
        </p:scale>
        <p:origin x="80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5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r-FR"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4cf155bcc4_0_20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5" name="Google Shape;155;g24cf155bcc4_0_2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5" name="Google Shape;165;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24cf155bcc4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24cf155bcc4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g24cf155bcc4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4cf155bcc4_0_1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4cf155bcc4_0_1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g24cf155bcc4_0_1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6</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24cf155bcc4_0_12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8" name="Google Shape;208;g24cf155bcc4_0_1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7" name="Google Shape;23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8</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4" name="Google Shape;2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9</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3" name="Google Shape;28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11</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24cf155bcc4_4_6:notes"/>
          <p:cNvSpPr txBox="1">
            <a:spLocks noGrp="1"/>
          </p:cNvSpPr>
          <p:nvPr>
            <p:ph type="body" idx="1"/>
          </p:nvPr>
        </p:nvSpPr>
        <p:spPr>
          <a:xfrm>
            <a:off x="679768" y="4777195"/>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6" name="Google Shape;276;g24cf155bcc4_4_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99875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lnSpc>
                <a:spcPct val="115000"/>
              </a:lnSpc>
              <a:spcBef>
                <a:spcPts val="0"/>
              </a:spcBef>
              <a:spcAft>
                <a:spcPts val="0"/>
              </a:spcAft>
              <a:buNone/>
            </a:pPr>
            <a:endParaRPr/>
          </a:p>
          <a:p>
            <a:pPr marL="0" lvl="0" indent="0" algn="l" rtl="0">
              <a:spcBef>
                <a:spcPts val="1200"/>
              </a:spcBef>
              <a:spcAft>
                <a:spcPts val="0"/>
              </a:spcAft>
              <a:buNone/>
            </a:pPr>
            <a:endParaRPr/>
          </a:p>
        </p:txBody>
      </p:sp>
      <p:sp>
        <p:nvSpPr>
          <p:cNvPr id="302" name="Google Shape;30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24cf155bcc4_4_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15000"/>
              </a:lnSpc>
              <a:spcBef>
                <a:spcPts val="0"/>
              </a:spcBef>
              <a:spcAft>
                <a:spcPts val="0"/>
              </a:spcAft>
              <a:buNone/>
            </a:pPr>
            <a:endParaRPr/>
          </a:p>
          <a:p>
            <a:pPr marL="0" lvl="0" indent="0" algn="l" rtl="0">
              <a:spcBef>
                <a:spcPts val="1200"/>
              </a:spcBef>
              <a:spcAft>
                <a:spcPts val="0"/>
              </a:spcAft>
              <a:buNone/>
            </a:pPr>
            <a:endParaRPr/>
          </a:p>
        </p:txBody>
      </p:sp>
      <p:sp>
        <p:nvSpPr>
          <p:cNvPr id="312" name="Google Shape;312;g24cf155bcc4_4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4" name="Google Shape;33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5" name="Google Shape;335;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r-FR"/>
              <a:t>15</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24cf155bcc4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24cf155bcc4_0_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2" name="Google Shape;342;g24cf155bcc4_0_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16</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24cf155bcc4_0_2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24cf155bcc4_0_25:notes"/>
          <p:cNvSpPr txBox="1">
            <a:spLocks noGrp="1"/>
          </p:cNvSpPr>
          <p:nvPr>
            <p:ph type="body" idx="1"/>
          </p:nvPr>
        </p:nvSpPr>
        <p:spPr>
          <a:xfrm>
            <a:off x="679768" y="4777195"/>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1" name="Google Shape;351;g24cf155bcc4_0_25:notes"/>
          <p:cNvSpPr txBox="1">
            <a:spLocks noGrp="1"/>
          </p:cNvSpPr>
          <p:nvPr>
            <p:ph type="sldNum" idx="12"/>
          </p:nvPr>
        </p:nvSpPr>
        <p:spPr>
          <a:xfrm>
            <a:off x="3850443" y="9428584"/>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17</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24cf155bcc4_0_3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24cf155bcc4_0_33:notes"/>
          <p:cNvSpPr txBox="1">
            <a:spLocks noGrp="1"/>
          </p:cNvSpPr>
          <p:nvPr>
            <p:ph type="body" idx="1"/>
          </p:nvPr>
        </p:nvSpPr>
        <p:spPr>
          <a:xfrm>
            <a:off x="679768" y="4777195"/>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9" name="Google Shape;359;g24cf155bcc4_0_33:notes"/>
          <p:cNvSpPr txBox="1">
            <a:spLocks noGrp="1"/>
          </p:cNvSpPr>
          <p:nvPr>
            <p:ph type="sldNum" idx="12"/>
          </p:nvPr>
        </p:nvSpPr>
        <p:spPr>
          <a:xfrm>
            <a:off x="3850443" y="9428584"/>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18</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24cf155bcc4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24cf155bcc4_0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7" name="Google Shape;367;g24cf155bcc4_0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19</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24cf155bcc4_0_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5" name="Google Shape;375;g24cf155bcc4_0_5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6" name="Google Shape;376;g24cf155bcc4_0_5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20</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24cf155bcc4_0_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24cf155bcc4_0_7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8" name="Google Shape;388;g24cf155bcc4_0_7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fr-FR"/>
              <a:t>21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1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1" name="Google Shape;21;p17" descr="Une image contenant texte, capture d’écran, nourriture&#10;&#10;Description générée automatiquement"/>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 name="Rectangle : coins arrondis 2">
            <a:extLst>
              <a:ext uri="{FF2B5EF4-FFF2-40B4-BE49-F238E27FC236}">
                <a16:creationId xmlns:a16="http://schemas.microsoft.com/office/drawing/2014/main" id="{1C6CFE2A-FF04-8745-4446-60F0EF364CD9}"/>
              </a:ext>
            </a:extLst>
          </p:cNvPr>
          <p:cNvSpPr/>
          <p:nvPr userDrawn="1"/>
        </p:nvSpPr>
        <p:spPr>
          <a:xfrm>
            <a:off x="2835215" y="2239963"/>
            <a:ext cx="6521570" cy="1226127"/>
          </a:xfrm>
          <a:prstGeom prst="roundRect">
            <a:avLst/>
          </a:prstGeom>
          <a:solidFill>
            <a:srgbClr val="C00000"/>
          </a:solidFill>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fr-FR" sz="3600" dirty="0">
                <a:latin typeface="+mj-lt"/>
                <a:cs typeface="Aparajita" panose="020B0502040204020203" pitchFamily="18" charset="0"/>
              </a:rPr>
              <a:t>Dossier de candidature 2024</a:t>
            </a:r>
          </a:p>
          <a:p>
            <a:pPr algn="ctr"/>
            <a:r>
              <a:rPr lang="fr-FR" sz="2400" dirty="0">
                <a:latin typeface="+mj-lt"/>
                <a:cs typeface="Aparajita" panose="020B0502040204020203" pitchFamily="18" charset="0"/>
              </a:rPr>
              <a:t>Chalet de type restauration – LIBRE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2"/>
        <p:cNvGrpSpPr/>
        <p:nvPr/>
      </p:nvGrpSpPr>
      <p:grpSpPr>
        <a:xfrm>
          <a:off x="0" y="0"/>
          <a:ext cx="0" cy="0"/>
          <a:chOff x="0" y="0"/>
          <a:chExt cx="0" cy="0"/>
        </a:xfrm>
      </p:grpSpPr>
      <p:sp>
        <p:nvSpPr>
          <p:cNvPr id="23" name="Google Shape;23;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pic>
        <p:nvPicPr>
          <p:cNvPr id="28" name="Google Shape;28;p18" descr="Une image contenant capture d’écran, bleu, ciel, conception&#10;&#10;Description générée automatiquement"/>
          <p:cNvPicPr preferRelativeResize="0"/>
          <p:nvPr/>
        </p:nvPicPr>
        <p:blipFill rotWithShape="1">
          <a:blip r:embed="rId2">
            <a:alphaModFix/>
          </a:blip>
          <a:srcRect/>
          <a:stretch/>
        </p:blipFill>
        <p:spPr>
          <a:xfrm>
            <a:off x="0" y="0"/>
            <a:ext cx="12192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isposition personnalisée">
  <p:cSld name="Disposition personnalisée">
    <p:spTree>
      <p:nvGrpSpPr>
        <p:cNvPr id="1" name="Shape 29"/>
        <p:cNvGrpSpPr/>
        <p:nvPr/>
      </p:nvGrpSpPr>
      <p:grpSpPr>
        <a:xfrm>
          <a:off x="0" y="0"/>
          <a:ext cx="0" cy="0"/>
          <a:chOff x="0" y="0"/>
          <a:chExt cx="0" cy="0"/>
        </a:xfrm>
      </p:grpSpPr>
      <p:sp>
        <p:nvSpPr>
          <p:cNvPr id="30" name="Google Shape;3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31"/>
        <p:cNvGrpSpPr/>
        <p:nvPr/>
      </p:nvGrpSpPr>
      <p:grpSpPr>
        <a:xfrm>
          <a:off x="0" y="0"/>
          <a:ext cx="0" cy="0"/>
          <a:chOff x="0" y="0"/>
          <a:chExt cx="0" cy="0"/>
        </a:xfrm>
      </p:grpSpPr>
      <p:sp>
        <p:nvSpPr>
          <p:cNvPr id="32" name="Google Shape;3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7"/>
        <p:cNvGrpSpPr/>
        <p:nvPr/>
      </p:nvGrpSpPr>
      <p:grpSpPr>
        <a:xfrm>
          <a:off x="0" y="0"/>
          <a:ext cx="0" cy="0"/>
          <a:chOff x="0" y="0"/>
          <a:chExt cx="0" cy="0"/>
        </a:xfrm>
      </p:grpSpPr>
      <p:sp>
        <p:nvSpPr>
          <p:cNvPr id="38" name="Google Shape;3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44"/>
        <p:cNvGrpSpPr/>
        <p:nvPr/>
      </p:nvGrpSpPr>
      <p:grpSpPr>
        <a:xfrm>
          <a:off x="0" y="0"/>
          <a:ext cx="0" cy="0"/>
          <a:chOff x="0" y="0"/>
          <a:chExt cx="0" cy="0"/>
        </a:xfrm>
      </p:grpSpPr>
      <p:sp>
        <p:nvSpPr>
          <p:cNvPr id="45" name="Google Shape;4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53"/>
        <p:cNvGrpSpPr/>
        <p:nvPr/>
      </p:nvGrpSpPr>
      <p:grpSpPr>
        <a:xfrm>
          <a:off x="0" y="0"/>
          <a:ext cx="0" cy="0"/>
          <a:chOff x="0" y="0"/>
          <a:chExt cx="0" cy="0"/>
        </a:xfrm>
      </p:grpSpPr>
      <p:sp>
        <p:nvSpPr>
          <p:cNvPr id="54" name="Google Shape;5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58"/>
        <p:cNvGrpSpPr/>
        <p:nvPr/>
      </p:nvGrpSpPr>
      <p:grpSpPr>
        <a:xfrm>
          <a:off x="0" y="0"/>
          <a:ext cx="0" cy="0"/>
          <a:chOff x="0" y="0"/>
          <a:chExt cx="0" cy="0"/>
        </a:xfrm>
      </p:grpSpPr>
      <p:sp>
        <p:nvSpPr>
          <p:cNvPr id="59" name="Google Shape;5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62"/>
        <p:cNvGrpSpPr/>
        <p:nvPr/>
      </p:nvGrpSpPr>
      <p:grpSpPr>
        <a:xfrm>
          <a:off x="0" y="0"/>
          <a:ext cx="0" cy="0"/>
          <a:chOff x="0" y="0"/>
          <a:chExt cx="0" cy="0"/>
        </a:xfrm>
      </p:grpSpPr>
      <p:sp>
        <p:nvSpPr>
          <p:cNvPr id="63" name="Google Shape;6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69"/>
        <p:cNvGrpSpPr/>
        <p:nvPr/>
      </p:nvGrpSpPr>
      <p:grpSpPr>
        <a:xfrm>
          <a:off x="0" y="0"/>
          <a:ext cx="0" cy="0"/>
          <a:chOff x="0" y="0"/>
          <a:chExt cx="0" cy="0"/>
        </a:xfrm>
      </p:grpSpPr>
      <p:sp>
        <p:nvSpPr>
          <p:cNvPr id="70" name="Google Shape;7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6"/>
          <p:cNvSpPr>
            <a:spLocks noGrp="1"/>
          </p:cNvSpPr>
          <p:nvPr>
            <p:ph type="pic" idx="2"/>
          </p:nvPr>
        </p:nvSpPr>
        <p:spPr>
          <a:xfrm>
            <a:off x="5183188" y="987425"/>
            <a:ext cx="6172200" cy="4873625"/>
          </a:xfrm>
          <a:prstGeom prst="rect">
            <a:avLst/>
          </a:prstGeom>
          <a:noFill/>
          <a:ln>
            <a:noFill/>
          </a:ln>
        </p:spPr>
      </p:sp>
      <p:sp>
        <p:nvSpPr>
          <p:cNvPr id="72" name="Google Shape;7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76"/>
        <p:cNvGrpSpPr/>
        <p:nvPr/>
      </p:nvGrpSpPr>
      <p:grpSpPr>
        <a:xfrm>
          <a:off x="0" y="0"/>
          <a:ext cx="0" cy="0"/>
          <a:chOff x="0" y="0"/>
          <a:chExt cx="0" cy="0"/>
        </a:xfrm>
      </p:grpSpPr>
      <p:sp>
        <p:nvSpPr>
          <p:cNvPr id="77" name="Google Shape;7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82"/>
        <p:cNvGrpSpPr/>
        <p:nvPr/>
      </p:nvGrpSpPr>
      <p:grpSpPr>
        <a:xfrm>
          <a:off x="0" y="0"/>
          <a:ext cx="0" cy="0"/>
          <a:chOff x="0" y="0"/>
          <a:chExt cx="0" cy="0"/>
        </a:xfrm>
      </p:grpSpPr>
      <p:sp>
        <p:nvSpPr>
          <p:cNvPr id="83" name="Google Shape;8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‹N°›</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2"/>
          <p:cNvSpPr txBox="1">
            <a:spLocks noGrp="1"/>
          </p:cNvSpPr>
          <p:nvPr>
            <p:ph type="title"/>
          </p:nvPr>
        </p:nvSpPr>
        <p:spPr>
          <a:xfrm>
            <a:off x="228600" y="355600"/>
            <a:ext cx="11765280" cy="30734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ct val="106779"/>
              <a:buFont typeface="Calibri"/>
              <a:buNone/>
            </a:pPr>
            <a:r>
              <a:rPr lang="fr-FR" sz="2400" b="1" dirty="0">
                <a:solidFill>
                  <a:schemeClr val="lt1"/>
                </a:solidFill>
              </a:rPr>
              <a:t>Support de candidature à la sélection du marché de Noël - </a:t>
            </a:r>
            <a:r>
              <a:rPr lang="fr-FR" sz="2000" i="1" dirty="0">
                <a:solidFill>
                  <a:schemeClr val="lt1"/>
                </a:solidFill>
              </a:rPr>
              <a:t>édition 2024</a:t>
            </a:r>
            <a:br>
              <a:rPr lang="fr-FR" sz="2400" b="1" dirty="0">
                <a:solidFill>
                  <a:schemeClr val="lt1"/>
                </a:solidFill>
              </a:rPr>
            </a:br>
            <a:br>
              <a:rPr lang="fr-FR" sz="2000" b="1" dirty="0"/>
            </a:br>
            <a:r>
              <a:rPr lang="fr-FR" sz="2000" b="1" dirty="0"/>
              <a:t>Les dossiers devront être envoyés exclusivement par mail à l’adresse suivante  : </a:t>
            </a:r>
            <a:br>
              <a:rPr lang="fr-FR" sz="2000" b="1" dirty="0"/>
            </a:br>
            <a:r>
              <a:rPr lang="fr-FR" sz="2400" b="1" dirty="0"/>
              <a:t>evenementiel@ville-ajaccio.fr </a:t>
            </a:r>
            <a:br>
              <a:rPr lang="fr-FR" sz="2000" b="1" dirty="0"/>
            </a:br>
            <a:r>
              <a:rPr lang="fr-FR" sz="2000" b="1" dirty="0"/>
              <a:t>Les dossiers format papier ne seront pas acceptés.</a:t>
            </a:r>
            <a:r>
              <a:rPr lang="fr-FR" sz="100" b="1" dirty="0"/>
              <a:t>.</a:t>
            </a:r>
            <a:endParaRPr sz="100" dirty="0">
              <a:solidFill>
                <a:schemeClr val="lt1"/>
              </a:solidFill>
            </a:endParaRPr>
          </a:p>
          <a:p>
            <a:pPr marL="0" lvl="0" indent="0" algn="ctr" rtl="0">
              <a:lnSpc>
                <a:spcPct val="90000"/>
              </a:lnSpc>
              <a:spcBef>
                <a:spcPts val="0"/>
              </a:spcBef>
              <a:spcAft>
                <a:spcPts val="0"/>
              </a:spcAft>
              <a:buClr>
                <a:schemeClr val="lt1"/>
              </a:buClr>
              <a:buSzPts val="3150"/>
              <a:buFont typeface="Calibri"/>
              <a:buNone/>
            </a:pPr>
            <a:endParaRPr sz="400" dirty="0">
              <a:solidFill>
                <a:schemeClr val="lt1"/>
              </a:solidFill>
            </a:endParaRPr>
          </a:p>
          <a:p>
            <a:pPr marL="0" lvl="0" indent="0" algn="ctr" rtl="0">
              <a:lnSpc>
                <a:spcPct val="90000"/>
              </a:lnSpc>
              <a:spcBef>
                <a:spcPts val="0"/>
              </a:spcBef>
              <a:spcAft>
                <a:spcPts val="0"/>
              </a:spcAft>
              <a:buClr>
                <a:schemeClr val="lt1"/>
              </a:buClr>
              <a:buSzPts val="3150"/>
              <a:buFont typeface="Calibri"/>
              <a:buNone/>
            </a:pPr>
            <a:r>
              <a:rPr lang="fr-FR" sz="400" dirty="0">
                <a:solidFill>
                  <a:schemeClr val="lt1"/>
                </a:solidFill>
              </a:rPr>
              <a:t>.</a:t>
            </a:r>
            <a:br>
              <a:rPr lang="fr-FR" sz="2800" dirty="0">
                <a:solidFill>
                  <a:schemeClr val="lt1"/>
                </a:solidFill>
              </a:rPr>
            </a:br>
            <a:r>
              <a:rPr lang="fr-FR" sz="2000" dirty="0">
                <a:solidFill>
                  <a:schemeClr val="lt1"/>
                </a:solidFill>
              </a:rPr>
              <a:t>Les produits proposés dans ce dossier et leur tarif ne pourront plus faire l’objet de modifications après validation des candidatures retenues par le jury.  </a:t>
            </a:r>
            <a:endParaRPr sz="3200" dirty="0"/>
          </a:p>
        </p:txBody>
      </p:sp>
      <p:pic>
        <p:nvPicPr>
          <p:cNvPr id="168" name="Google Shape;168;p2" descr="Une image contenant texte, capture d’écran, nourriture&#10;&#10;Description générée automatiquement"/>
          <p:cNvPicPr preferRelativeResize="0"/>
          <p:nvPr/>
        </p:nvPicPr>
        <p:blipFill rotWithShape="1">
          <a:blip r:embed="rId3">
            <a:alphaModFix/>
          </a:blip>
          <a:srcRect t="51665" b="-1850"/>
          <a:stretch/>
        </p:blipFill>
        <p:spPr>
          <a:xfrm>
            <a:off x="0" y="3683000"/>
            <a:ext cx="12192000" cy="3441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4D8A07-712F-6538-6F25-F2650119EB3D}"/>
              </a:ext>
            </a:extLst>
          </p:cNvPr>
          <p:cNvSpPr>
            <a:spLocks noGrp="1"/>
          </p:cNvSpPr>
          <p:nvPr>
            <p:ph type="title"/>
          </p:nvPr>
        </p:nvSpPr>
        <p:spPr>
          <a:xfrm>
            <a:off x="555458" y="-317948"/>
            <a:ext cx="10515600" cy="1325563"/>
          </a:xfrm>
        </p:spPr>
        <p:txBody>
          <a:bodyPr>
            <a:normAutofit/>
          </a:bodyPr>
          <a:lstStyle/>
          <a:p>
            <a:pPr algn="ctr"/>
            <a:r>
              <a:rPr lang="fr-FR" sz="2800" b="1" i="0" u="none" strike="noStrike" dirty="0">
                <a:solidFill>
                  <a:schemeClr val="bg1"/>
                </a:solidFill>
                <a:effectLst/>
                <a:latin typeface="Calibri" panose="020F0502020204030204" pitchFamily="34" charset="0"/>
              </a:rPr>
              <a:t>CANDIDATURES ET ATTRIBUTIONS</a:t>
            </a:r>
            <a:endParaRPr lang="fr-FR" sz="6000" b="1" dirty="0">
              <a:solidFill>
                <a:schemeClr val="bg1"/>
              </a:solidFill>
            </a:endParaRPr>
          </a:p>
        </p:txBody>
      </p:sp>
      <p:sp>
        <p:nvSpPr>
          <p:cNvPr id="3" name="Espace réservé du texte 2">
            <a:extLst>
              <a:ext uri="{FF2B5EF4-FFF2-40B4-BE49-F238E27FC236}">
                <a16:creationId xmlns:a16="http://schemas.microsoft.com/office/drawing/2014/main" id="{13F1804E-29DD-445A-2CFC-CE75310962D8}"/>
              </a:ext>
            </a:extLst>
          </p:cNvPr>
          <p:cNvSpPr>
            <a:spLocks noGrp="1"/>
          </p:cNvSpPr>
          <p:nvPr>
            <p:ph type="body" idx="1"/>
          </p:nvPr>
        </p:nvSpPr>
        <p:spPr>
          <a:xfrm>
            <a:off x="272716" y="694945"/>
            <a:ext cx="11760788" cy="5064924"/>
          </a:xfrm>
          <a:ln>
            <a:solidFill>
              <a:srgbClr val="C00000"/>
            </a:solidFill>
          </a:ln>
        </p:spPr>
        <p:txBody>
          <a:bodyPr>
            <a:normAutofit lnSpcReduction="10000"/>
          </a:bodyPr>
          <a:lstStyle/>
          <a:p>
            <a:pPr marL="114300" indent="0" algn="just" rtl="0" fontAlgn="base">
              <a:spcBef>
                <a:spcPts val="0"/>
              </a:spcBef>
              <a:spcAft>
                <a:spcPts val="0"/>
              </a:spcAft>
              <a:buNone/>
            </a:pPr>
            <a:endParaRPr lang="fr-FR" sz="1500" b="1" i="0" u="none" strike="noStrike" dirty="0">
              <a:solidFill>
                <a:schemeClr val="bg1"/>
              </a:solidFill>
              <a:effectLst/>
              <a:latin typeface="Arial" panose="020B0604020202020204" pitchFamily="34" charset="0"/>
            </a:endParaRPr>
          </a:p>
          <a:p>
            <a:pPr marL="114300" indent="0" algn="just" rtl="0" fontAlgn="base">
              <a:spcBef>
                <a:spcPts val="0"/>
              </a:spcBef>
              <a:spcAft>
                <a:spcPts val="0"/>
              </a:spcAft>
              <a:buNone/>
            </a:pPr>
            <a:r>
              <a:rPr lang="fr-FR" sz="1500" b="1" i="0" u="none" strike="noStrike" dirty="0">
                <a:solidFill>
                  <a:schemeClr val="bg1"/>
                </a:solidFill>
                <a:effectLst/>
                <a:latin typeface="Arial" panose="020B0604020202020204" pitchFamily="34" charset="0"/>
              </a:rPr>
              <a:t>Les candidatures se feront en ligne du </a:t>
            </a:r>
            <a:r>
              <a:rPr lang="fr-FR" sz="1500" b="1" dirty="0">
                <a:solidFill>
                  <a:schemeClr val="bg1"/>
                </a:solidFill>
                <a:latin typeface="Arial" panose="020B0604020202020204" pitchFamily="34" charset="0"/>
              </a:rPr>
              <a:t>29 </a:t>
            </a:r>
            <a:r>
              <a:rPr lang="fr-FR" sz="1500" b="1" i="0" u="none" strike="noStrike" dirty="0">
                <a:solidFill>
                  <a:schemeClr val="bg1"/>
                </a:solidFill>
                <a:effectLst/>
                <a:latin typeface="Arial" panose="020B0604020202020204" pitchFamily="34" charset="0"/>
              </a:rPr>
              <a:t>juillet au 11 aout 2024</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Attention : une seule candidature par chalet est possible. </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L’examen des candidatures ne se fera que si le dossier de candidature est complet. Tout dossier déposé après la date limite sera considéré comme irrecevable et ne sera pas instruit par les services de la Ville.</a:t>
            </a:r>
          </a:p>
          <a:p>
            <a:pPr marL="114300" indent="0" algn="just" rtl="0" fontAlgn="base">
              <a:spcBef>
                <a:spcPts val="1500"/>
              </a:spcBef>
              <a:spcAft>
                <a:spcPts val="0"/>
              </a:spcAft>
              <a:buNone/>
            </a:pPr>
            <a:r>
              <a:rPr lang="fr-FR" sz="1500" b="1" i="0" u="none" strike="noStrike" dirty="0">
                <a:solidFill>
                  <a:schemeClr val="bg1"/>
                </a:solidFill>
                <a:effectLst/>
                <a:latin typeface="Arial" panose="020B0604020202020204" pitchFamily="34" charset="0"/>
              </a:rPr>
              <a:t>Composition du dossier de candidature</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Les dossiers de candidature devront être les plus étayés possibles, afin de permettre une bonne évaluation de l’activité proposée et des produits mis à la vente : photos du produit, description, provenance, tarifs, etc. </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Toute candidature se rapprochant partiellement ou totalement d’une thématique énoncée sur la liste ci-dessus sera éliminée et non traitée en Comité de Sélection</a:t>
            </a:r>
          </a:p>
          <a:p>
            <a:pPr marL="742950" lvl="1" indent="-285750" algn="just" fontAlgn="base">
              <a:lnSpc>
                <a:spcPct val="170000"/>
              </a:lnSpc>
              <a:spcBef>
                <a:spcPts val="0"/>
              </a:spcBef>
              <a:buFont typeface="Arial" panose="020B0604020202020204" pitchFamily="34" charset="0"/>
              <a:buChar char="•"/>
            </a:pPr>
            <a:r>
              <a:rPr lang="fr-FR" sz="1200" dirty="0">
                <a:solidFill>
                  <a:schemeClr val="bg1"/>
                </a:solidFill>
                <a:latin typeface="Arial" panose="020B0604020202020204" pitchFamily="34" charset="0"/>
              </a:rPr>
              <a:t>Document administratif : Fournir uniquement un </a:t>
            </a:r>
            <a:r>
              <a:rPr lang="fr-FR" sz="1200" dirty="0" err="1">
                <a:solidFill>
                  <a:schemeClr val="bg1"/>
                </a:solidFill>
                <a:latin typeface="Arial" panose="020B0604020202020204" pitchFamily="34" charset="0"/>
              </a:rPr>
              <a:t>Kbis</a:t>
            </a:r>
            <a:r>
              <a:rPr lang="fr-FR" sz="1200" dirty="0">
                <a:solidFill>
                  <a:schemeClr val="bg1"/>
                </a:solidFill>
                <a:latin typeface="Arial" panose="020B0604020202020204" pitchFamily="34" charset="0"/>
              </a:rPr>
              <a:t> dans un premier temps</a:t>
            </a:r>
          </a:p>
          <a:p>
            <a:pPr marL="114300" indent="0" algn="just" rtl="0" fontAlgn="base">
              <a:spcBef>
                <a:spcPts val="2300"/>
              </a:spcBef>
              <a:spcAft>
                <a:spcPts val="0"/>
              </a:spcAft>
              <a:buNone/>
            </a:pPr>
            <a:r>
              <a:rPr lang="fr-FR" sz="1500" b="1" i="0" u="none" strike="noStrike" dirty="0">
                <a:solidFill>
                  <a:schemeClr val="bg1"/>
                </a:solidFill>
                <a:effectLst/>
                <a:latin typeface="Arial" panose="020B0604020202020204" pitchFamily="34" charset="0"/>
              </a:rPr>
              <a:t>Etude des candidatures et attribution </a:t>
            </a:r>
          </a:p>
          <a:p>
            <a:pPr marL="742950" lvl="1" indent="-285750" algn="just" rtl="0" fontAlgn="base">
              <a:lnSpc>
                <a:spcPct val="170000"/>
              </a:lnSpc>
              <a:spcBef>
                <a:spcPts val="0"/>
              </a:spcBef>
              <a:spcAft>
                <a:spcPts val="0"/>
              </a:spcAft>
              <a:buFont typeface="Arial" panose="020B0604020202020204" pitchFamily="34" charset="0"/>
              <a:buChar char="•"/>
            </a:pPr>
            <a:r>
              <a:rPr lang="fr-FR" sz="1200" b="0" i="0" u="none" strike="noStrike" dirty="0">
                <a:solidFill>
                  <a:schemeClr val="bg1"/>
                </a:solidFill>
                <a:effectLst/>
                <a:latin typeface="Arial" panose="020B0604020202020204" pitchFamily="34" charset="0"/>
              </a:rPr>
              <a:t>Le jury sera composé d’élus ainsi que de références du domaine d’activité. </a:t>
            </a:r>
          </a:p>
          <a:p>
            <a:pPr marL="742950" lvl="1" indent="-285750" algn="just" rtl="0" fontAlgn="base">
              <a:lnSpc>
                <a:spcPct val="170000"/>
              </a:lnSpc>
              <a:spcBef>
                <a:spcPts val="0"/>
              </a:spcBef>
              <a:spcAft>
                <a:spcPts val="0"/>
              </a:spcAft>
              <a:buFont typeface="Arial" panose="020B0604020202020204" pitchFamily="34" charset="0"/>
              <a:buChar char="•"/>
            </a:pPr>
            <a:r>
              <a:rPr lang="fr-FR" sz="1200" b="0" i="0" u="none" strike="noStrike" dirty="0">
                <a:solidFill>
                  <a:schemeClr val="bg1"/>
                </a:solidFill>
                <a:effectLst/>
                <a:latin typeface="Arial" panose="020B0604020202020204" pitchFamily="34" charset="0"/>
              </a:rPr>
              <a:t>Les dossiers ne seront PAS présentés par les candidats</a:t>
            </a:r>
            <a:r>
              <a:rPr lang="fr-FR" sz="1200" dirty="0">
                <a:solidFill>
                  <a:schemeClr val="bg1"/>
                </a:solidFill>
                <a:latin typeface="Arial" panose="020B0604020202020204" pitchFamily="34" charset="0"/>
              </a:rPr>
              <a:t>, il est donc primordial d’étoffer au maximum vos candidatures.</a:t>
            </a:r>
            <a:endParaRPr lang="fr-FR" sz="1200" b="0" i="0" u="none" strike="noStrike" dirty="0">
              <a:solidFill>
                <a:schemeClr val="bg1"/>
              </a:solidFill>
              <a:effectLst/>
              <a:latin typeface="Arial" panose="020B0604020202020204" pitchFamily="34" charset="0"/>
            </a:endParaRPr>
          </a:p>
          <a:p>
            <a:pPr marL="742950" lvl="1" indent="-285750" algn="just" rtl="0" fontAlgn="base">
              <a:lnSpc>
                <a:spcPct val="170000"/>
              </a:lnSpc>
              <a:spcBef>
                <a:spcPts val="0"/>
              </a:spcBef>
              <a:spcAft>
                <a:spcPts val="0"/>
              </a:spcAft>
              <a:buFont typeface="Arial" panose="020B0604020202020204" pitchFamily="34" charset="0"/>
              <a:buChar char="•"/>
            </a:pPr>
            <a:r>
              <a:rPr lang="fr-FR" sz="1200" b="0" i="0" u="none" strike="noStrike" dirty="0">
                <a:solidFill>
                  <a:schemeClr val="bg1"/>
                </a:solidFill>
                <a:effectLst/>
                <a:latin typeface="Arial" panose="020B0604020202020204" pitchFamily="34" charset="0"/>
              </a:rPr>
              <a:t>Les places étant limitées, chaque dossier fera l’objet d’une notation spécifique propre à la nature de l’activité proposée. </a:t>
            </a:r>
          </a:p>
          <a:p>
            <a:pPr marL="742950" lvl="1" indent="-285750" algn="just" rtl="0" fontAlgn="base">
              <a:lnSpc>
                <a:spcPct val="170000"/>
              </a:lnSpc>
              <a:spcBef>
                <a:spcPts val="0"/>
              </a:spcBef>
              <a:spcAft>
                <a:spcPts val="0"/>
              </a:spcAft>
              <a:buFont typeface="Arial" panose="020B0604020202020204" pitchFamily="34" charset="0"/>
              <a:buChar char="•"/>
            </a:pPr>
            <a:r>
              <a:rPr lang="fr-FR" sz="1200" b="0" i="0" u="none" strike="noStrike" dirty="0">
                <a:solidFill>
                  <a:schemeClr val="bg1"/>
                </a:solidFill>
                <a:effectLst/>
                <a:latin typeface="Arial" panose="020B0604020202020204" pitchFamily="34" charset="0"/>
              </a:rPr>
              <a:t>L’attribution des chalets tiendra compte de la diversité et de l’équilibre nécessaire entre les produits mis en vente dans son ensemble.</a:t>
            </a:r>
          </a:p>
        </p:txBody>
      </p:sp>
    </p:spTree>
    <p:extLst>
      <p:ext uri="{BB962C8B-B14F-4D97-AF65-F5344CB8AC3E}">
        <p14:creationId xmlns:p14="http://schemas.microsoft.com/office/powerpoint/2010/main" val="1752021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g24cf155bcc4_0_0"/>
          <p:cNvSpPr txBox="1">
            <a:spLocks noGrp="1"/>
          </p:cNvSpPr>
          <p:nvPr>
            <p:ph type="title"/>
          </p:nvPr>
        </p:nvSpPr>
        <p:spPr>
          <a:xfrm>
            <a:off x="666775" y="-148750"/>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fr-FR" sz="2800" b="1" dirty="0">
                <a:solidFill>
                  <a:schemeClr val="lt1"/>
                </a:solidFill>
              </a:rPr>
              <a:t>Rappel des dates d’ouverture RESPECT DES HORAIRES OBLIGATOIRE</a:t>
            </a:r>
            <a:r>
              <a:rPr lang="fr-FR" sz="2800" dirty="0"/>
              <a:t> </a:t>
            </a:r>
            <a:endParaRPr dirty="0"/>
          </a:p>
        </p:txBody>
      </p:sp>
      <p:sp>
        <p:nvSpPr>
          <p:cNvPr id="175" name="Google Shape;175;g24cf155bcc4_0_0"/>
          <p:cNvSpPr txBox="1">
            <a:spLocks noGrp="1"/>
          </p:cNvSpPr>
          <p:nvPr>
            <p:ph type="body" idx="1"/>
          </p:nvPr>
        </p:nvSpPr>
        <p:spPr>
          <a:xfrm>
            <a:off x="499525" y="1068100"/>
            <a:ext cx="10850100" cy="5275800"/>
          </a:xfrm>
          <a:prstGeom prst="rect">
            <a:avLst/>
          </a:prstGeom>
        </p:spPr>
        <p:txBody>
          <a:bodyPr spcFirstLastPara="1" wrap="square" lIns="91425" tIns="45700" rIns="91425" bIns="45700" anchor="t" anchorCtr="0">
            <a:normAutofit/>
          </a:bodyPr>
          <a:lstStyle/>
          <a:p>
            <a:pPr marL="0" lvl="0" indent="0" algn="l" rtl="0">
              <a:lnSpc>
                <a:spcPct val="95000"/>
              </a:lnSpc>
              <a:spcBef>
                <a:spcPts val="0"/>
              </a:spcBef>
              <a:spcAft>
                <a:spcPts val="0"/>
              </a:spcAft>
              <a:buSzPts val="688"/>
              <a:buNone/>
            </a:pPr>
            <a:r>
              <a:rPr lang="fr-FR" sz="1383" dirty="0">
                <a:solidFill>
                  <a:schemeClr val="lt1"/>
                </a:solidFill>
                <a:latin typeface="Arial"/>
                <a:ea typeface="Arial"/>
                <a:cs typeface="Arial"/>
                <a:sym typeface="Arial"/>
              </a:rPr>
              <a:t>Pour l’organisation du marché de Noël 2024, la Ville a établi une liste des activités souhaitées et déterminé des critères précis pour chaque thématique. </a:t>
            </a:r>
            <a:r>
              <a:rPr lang="fr-FR" sz="1383" b="1" dirty="0">
                <a:solidFill>
                  <a:schemeClr val="lt1"/>
                </a:solidFill>
                <a:latin typeface="Arial"/>
                <a:ea typeface="Arial"/>
                <a:cs typeface="Arial"/>
                <a:sym typeface="Arial"/>
              </a:rPr>
              <a:t>Les candidats devront respecter ces prescriptions lors de la constitution de leur dossier. </a:t>
            </a:r>
            <a:endParaRPr sz="1383" dirty="0">
              <a:solidFill>
                <a:schemeClr val="lt1"/>
              </a:solidFill>
              <a:latin typeface="Arial"/>
              <a:ea typeface="Arial"/>
              <a:cs typeface="Arial"/>
              <a:sym typeface="Arial"/>
            </a:endParaRPr>
          </a:p>
          <a:p>
            <a:pPr marL="0" lvl="0" indent="0" algn="l" rtl="0">
              <a:lnSpc>
                <a:spcPct val="95000"/>
              </a:lnSpc>
              <a:spcBef>
                <a:spcPts val="1000"/>
              </a:spcBef>
              <a:spcAft>
                <a:spcPts val="0"/>
              </a:spcAft>
              <a:buSzPts val="688"/>
              <a:buNone/>
            </a:pPr>
            <a:endParaRPr sz="1383" dirty="0">
              <a:solidFill>
                <a:schemeClr val="lt1"/>
              </a:solidFill>
              <a:latin typeface="Arial"/>
              <a:ea typeface="Arial"/>
              <a:cs typeface="Arial"/>
              <a:sym typeface="Arial"/>
            </a:endParaRPr>
          </a:p>
          <a:p>
            <a:pPr marL="0" lvl="0" indent="0" algn="l" rtl="0">
              <a:lnSpc>
                <a:spcPct val="95000"/>
              </a:lnSpc>
              <a:spcBef>
                <a:spcPts val="1000"/>
              </a:spcBef>
              <a:spcAft>
                <a:spcPts val="0"/>
              </a:spcAft>
              <a:buSzPts val="688"/>
              <a:buNone/>
            </a:pPr>
            <a:r>
              <a:rPr lang="fr-FR" sz="1383" dirty="0">
                <a:solidFill>
                  <a:schemeClr val="lt1"/>
                </a:solidFill>
                <a:latin typeface="Arial"/>
                <a:ea typeface="Arial"/>
                <a:cs typeface="Arial"/>
                <a:sym typeface="Arial"/>
              </a:rPr>
              <a:t>La Ville d’Ajaccio souhaite apporter une attention particulière aux métiers de l’artisanat et recherche des exposants : produits artisanaux, producteurs locaux, artistes, métiers d’art, produits en lien avec la période de Noël (cadeaux, décorations de Noël, alimentation liée aux fêtes de fin d'année, etc.) pour la période du : </a:t>
            </a:r>
            <a:r>
              <a:rPr lang="fr-FR" sz="1383" b="1" dirty="0">
                <a:solidFill>
                  <a:schemeClr val="lt1"/>
                </a:solidFill>
                <a:latin typeface="Arial"/>
                <a:ea typeface="Arial"/>
                <a:cs typeface="Arial"/>
                <a:sym typeface="Arial"/>
              </a:rPr>
              <a:t>Vendredi 29 novembre au dimanche 29 décembre 2023.</a:t>
            </a:r>
          </a:p>
          <a:p>
            <a:pPr marL="0" lvl="0" indent="0" algn="l" rtl="0">
              <a:lnSpc>
                <a:spcPct val="95000"/>
              </a:lnSpc>
              <a:spcBef>
                <a:spcPts val="1000"/>
              </a:spcBef>
              <a:spcAft>
                <a:spcPts val="0"/>
              </a:spcAft>
              <a:buSzPts val="688"/>
              <a:buNone/>
            </a:pPr>
            <a:r>
              <a:rPr lang="fr-FR" sz="1383" dirty="0">
                <a:solidFill>
                  <a:schemeClr val="lt1"/>
                </a:solidFill>
                <a:latin typeface="Arial"/>
                <a:ea typeface="Arial"/>
                <a:cs typeface="Arial"/>
                <a:sym typeface="Arial"/>
              </a:rPr>
              <a:t>La location des chalets est proposée exclusivement du 29 novembre 2024 au 29 décembre 2024 sans interruption. Ils seront implantés sur les places Foch et Campinchi selon un plan technique défini par la Ville d’Ajaccio en accord avec l’autorité territoriale. </a:t>
            </a:r>
            <a:endParaRPr sz="2008" dirty="0">
              <a:solidFill>
                <a:schemeClr val="lt1"/>
              </a:solidFill>
            </a:endParaRPr>
          </a:p>
          <a:p>
            <a:pPr marL="228600" lvl="0" indent="-140017" algn="l" rtl="0">
              <a:lnSpc>
                <a:spcPct val="70000"/>
              </a:lnSpc>
              <a:spcBef>
                <a:spcPts val="1000"/>
              </a:spcBef>
              <a:spcAft>
                <a:spcPts val="0"/>
              </a:spcAft>
              <a:buSzPts val="688"/>
              <a:buNone/>
            </a:pPr>
            <a:endParaRPr lang="fr-FR" sz="1383" dirty="0">
              <a:solidFill>
                <a:schemeClr val="lt1"/>
              </a:solidFill>
              <a:latin typeface="Arial"/>
              <a:ea typeface="Arial"/>
              <a:cs typeface="Arial"/>
              <a:sym typeface="Arial"/>
            </a:endParaRPr>
          </a:p>
          <a:p>
            <a:pPr marL="228600" lvl="0" indent="-140017" algn="l" rtl="0">
              <a:lnSpc>
                <a:spcPct val="70000"/>
              </a:lnSpc>
              <a:spcBef>
                <a:spcPts val="1000"/>
              </a:spcBef>
              <a:spcAft>
                <a:spcPts val="0"/>
              </a:spcAft>
              <a:buSzPts val="688"/>
              <a:buNone/>
            </a:pPr>
            <a:endParaRPr sz="1383" dirty="0">
              <a:solidFill>
                <a:schemeClr val="lt1"/>
              </a:solidFill>
              <a:latin typeface="Arial"/>
              <a:ea typeface="Arial"/>
              <a:cs typeface="Arial"/>
              <a:sym typeface="Arial"/>
            </a:endParaRPr>
          </a:p>
          <a:p>
            <a:pPr marL="0" lvl="0" indent="0" algn="l" rtl="0">
              <a:lnSpc>
                <a:spcPct val="70000"/>
              </a:lnSpc>
              <a:spcBef>
                <a:spcPts val="1000"/>
              </a:spcBef>
              <a:spcAft>
                <a:spcPts val="0"/>
              </a:spcAft>
              <a:buSzPts val="688"/>
              <a:buNone/>
            </a:pPr>
            <a:r>
              <a:rPr lang="fr-FR" sz="1683" dirty="0">
                <a:solidFill>
                  <a:schemeClr val="lt1"/>
                </a:solidFill>
                <a:latin typeface="Arial"/>
                <a:ea typeface="Arial"/>
                <a:cs typeface="Arial"/>
                <a:sym typeface="Arial"/>
              </a:rPr>
              <a:t>Les horaires sont les suivants : </a:t>
            </a:r>
            <a:endParaRPr sz="1683" dirty="0">
              <a:solidFill>
                <a:schemeClr val="lt1"/>
              </a:solidFill>
              <a:latin typeface="Arial"/>
              <a:ea typeface="Arial"/>
              <a:cs typeface="Arial"/>
              <a:sym typeface="Arial"/>
            </a:endParaRPr>
          </a:p>
          <a:p>
            <a:pPr marL="228600" lvl="0" indent="-246941" algn="l" rtl="0">
              <a:lnSpc>
                <a:spcPct val="70000"/>
              </a:lnSpc>
              <a:spcBef>
                <a:spcPts val="1000"/>
              </a:spcBef>
              <a:spcAft>
                <a:spcPts val="0"/>
              </a:spcAft>
              <a:buClr>
                <a:schemeClr val="lt1"/>
              </a:buClr>
              <a:buSzPts val="1684"/>
              <a:buChar char="•"/>
            </a:pPr>
            <a:r>
              <a:rPr lang="fr-FR" sz="1683" b="1" dirty="0">
                <a:solidFill>
                  <a:schemeClr val="lt1"/>
                </a:solidFill>
                <a:latin typeface="Arial"/>
                <a:ea typeface="Arial"/>
                <a:cs typeface="Arial"/>
                <a:sym typeface="Arial"/>
              </a:rPr>
              <a:t>Lundi, mardi, mercredi, jeudi et dimanche</a:t>
            </a:r>
            <a:r>
              <a:rPr lang="fr-FR" sz="1200" b="1" dirty="0">
                <a:solidFill>
                  <a:schemeClr val="lt1"/>
                </a:solidFill>
                <a:latin typeface="Arial"/>
                <a:ea typeface="Arial"/>
                <a:cs typeface="Arial"/>
                <a:sym typeface="Arial"/>
              </a:rPr>
              <a:t> </a:t>
            </a:r>
            <a:r>
              <a:rPr lang="fr-FR" sz="1683" b="1" dirty="0">
                <a:solidFill>
                  <a:schemeClr val="lt1"/>
                </a:solidFill>
                <a:latin typeface="Arial"/>
                <a:ea typeface="Arial"/>
                <a:cs typeface="Arial"/>
                <a:sym typeface="Arial"/>
              </a:rPr>
              <a:t>: de 10h00 à 20h00 </a:t>
            </a:r>
          </a:p>
          <a:p>
            <a:pPr marL="228600" lvl="0" indent="-246941" algn="l" rtl="0">
              <a:lnSpc>
                <a:spcPct val="70000"/>
              </a:lnSpc>
              <a:spcBef>
                <a:spcPts val="1000"/>
              </a:spcBef>
              <a:spcAft>
                <a:spcPts val="0"/>
              </a:spcAft>
              <a:buClr>
                <a:schemeClr val="lt1"/>
              </a:buClr>
              <a:buSzPts val="1684"/>
              <a:buChar char="•"/>
            </a:pPr>
            <a:r>
              <a:rPr lang="fr-FR" sz="1683" b="1" dirty="0">
                <a:solidFill>
                  <a:schemeClr val="lt1"/>
                </a:solidFill>
                <a:latin typeface="Arial"/>
                <a:ea typeface="Arial"/>
                <a:cs typeface="Arial"/>
                <a:sym typeface="Arial"/>
              </a:rPr>
              <a:t>Vendredi et samedi </a:t>
            </a:r>
            <a:r>
              <a:rPr lang="fr-FR" sz="1400" b="1" i="1" dirty="0">
                <a:solidFill>
                  <a:schemeClr val="lt1"/>
                </a:solidFill>
                <a:latin typeface="Arial"/>
                <a:ea typeface="Arial"/>
                <a:cs typeface="Arial"/>
                <a:sym typeface="Arial"/>
              </a:rPr>
              <a:t>(sauf exceptions ci-après) </a:t>
            </a:r>
            <a:r>
              <a:rPr lang="fr-FR" sz="1683" b="1" dirty="0">
                <a:solidFill>
                  <a:schemeClr val="lt1"/>
                </a:solidFill>
                <a:latin typeface="Arial"/>
                <a:ea typeface="Arial"/>
                <a:cs typeface="Arial"/>
                <a:sym typeface="Arial"/>
              </a:rPr>
              <a:t>: de 10h00 à 21h00</a:t>
            </a:r>
            <a:endParaRPr sz="1683" dirty="0">
              <a:solidFill>
                <a:schemeClr val="lt1"/>
              </a:solidFill>
              <a:latin typeface="Arial"/>
              <a:ea typeface="Arial"/>
              <a:cs typeface="Arial"/>
              <a:sym typeface="Arial"/>
            </a:endParaRPr>
          </a:p>
          <a:p>
            <a:pPr marL="228600" lvl="0" indent="-246941" algn="l" rtl="0">
              <a:lnSpc>
                <a:spcPct val="70000"/>
              </a:lnSpc>
              <a:spcBef>
                <a:spcPts val="1000"/>
              </a:spcBef>
              <a:spcAft>
                <a:spcPts val="0"/>
              </a:spcAft>
              <a:buClr>
                <a:schemeClr val="lt1"/>
              </a:buClr>
              <a:buSzPts val="1684"/>
              <a:buChar char="•"/>
            </a:pPr>
            <a:r>
              <a:rPr lang="fr-FR" sz="1683" b="1" dirty="0">
                <a:solidFill>
                  <a:schemeClr val="lt1"/>
                </a:solidFill>
                <a:latin typeface="Arial"/>
                <a:ea typeface="Arial"/>
                <a:cs typeface="Arial"/>
                <a:sym typeface="Arial"/>
              </a:rPr>
              <a:t>Les vendredi 29 novembre, samedi 21 décembre et samedi 28 décembre : de 10h00 à 00h00 </a:t>
            </a:r>
            <a:endParaRPr lang="fr-FR" sz="1683" dirty="0">
              <a:solidFill>
                <a:schemeClr val="lt1"/>
              </a:solidFill>
              <a:latin typeface="Arial"/>
              <a:ea typeface="Arial"/>
              <a:cs typeface="Arial"/>
              <a:sym typeface="Arial"/>
            </a:endParaRPr>
          </a:p>
        </p:txBody>
      </p:sp>
      <p:sp>
        <p:nvSpPr>
          <p:cNvPr id="177" name="Google Shape;177;g24cf155bcc4_0_0"/>
          <p:cNvSpPr txBox="1">
            <a:spLocks noGrp="1"/>
          </p:cNvSpPr>
          <p:nvPr>
            <p:ph type="body" idx="1"/>
          </p:nvPr>
        </p:nvSpPr>
        <p:spPr>
          <a:xfrm>
            <a:off x="317374" y="5290350"/>
            <a:ext cx="10362817" cy="1325700"/>
          </a:xfrm>
          <a:prstGeom prst="rect">
            <a:avLst/>
          </a:prstGeom>
        </p:spPr>
        <p:txBody>
          <a:bodyPr spcFirstLastPara="1" wrap="square" lIns="91425" tIns="45700" rIns="91425" bIns="45700" anchor="t" anchorCtr="0">
            <a:normAutofit/>
          </a:bodyPr>
          <a:lstStyle/>
          <a:p>
            <a:pPr marL="0" lvl="0" indent="0" algn="l" rtl="0">
              <a:lnSpc>
                <a:spcPct val="115000"/>
              </a:lnSpc>
              <a:spcBef>
                <a:spcPts val="0"/>
              </a:spcBef>
              <a:spcAft>
                <a:spcPts val="0"/>
              </a:spcAft>
              <a:buNone/>
            </a:pPr>
            <a:r>
              <a:rPr lang="fr-FR" sz="1434" b="1" dirty="0">
                <a:solidFill>
                  <a:srgbClr val="C00000"/>
                </a:solidFill>
              </a:rPr>
              <a:t>Conformément au calendrier ci-dessus, les chalets ont l’obligation d’être ouverts durant les dates et horaires d’ouverture imposés.</a:t>
            </a:r>
            <a:endParaRPr sz="1434" b="1" dirty="0">
              <a:solidFill>
                <a:srgbClr val="C00000"/>
              </a:solidFill>
            </a:endParaRPr>
          </a:p>
          <a:p>
            <a:pPr marL="0" lvl="0" indent="0" algn="l" rtl="0">
              <a:lnSpc>
                <a:spcPct val="115000"/>
              </a:lnSpc>
              <a:spcBef>
                <a:spcPts val="500"/>
              </a:spcBef>
              <a:spcAft>
                <a:spcPts val="0"/>
              </a:spcAft>
              <a:buNone/>
            </a:pPr>
            <a:r>
              <a:rPr lang="fr-FR" sz="1434" b="1" dirty="0">
                <a:solidFill>
                  <a:srgbClr val="C00000"/>
                </a:solidFill>
              </a:rPr>
              <a:t>Toute fermeture de chalet (hors cas de force majeur) ou retard d’ouverture répétée donnera lieu à une fermeture du candidat et à son remplacement sans indemnisation.</a:t>
            </a:r>
            <a:endParaRPr sz="1300" b="1" dirty="0">
              <a:solidFill>
                <a:srgbClr val="C0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84DABB-5BCA-3388-02DB-B03CB932EF3C}"/>
              </a:ext>
            </a:extLst>
          </p:cNvPr>
          <p:cNvSpPr>
            <a:spLocks noGrp="1"/>
          </p:cNvSpPr>
          <p:nvPr>
            <p:ph type="title"/>
          </p:nvPr>
        </p:nvSpPr>
        <p:spPr>
          <a:xfrm>
            <a:off x="2411818" y="76898"/>
            <a:ext cx="10515600" cy="604139"/>
          </a:xfrm>
        </p:spPr>
        <p:txBody>
          <a:bodyPr>
            <a:normAutofit fontScale="90000"/>
          </a:bodyPr>
          <a:lstStyle/>
          <a:p>
            <a:r>
              <a:rPr lang="fr-FR" dirty="0">
                <a:solidFill>
                  <a:schemeClr val="lt1"/>
                </a:solidFill>
                <a:latin typeface="Arial"/>
                <a:ea typeface="Arial"/>
                <a:cs typeface="Arial"/>
                <a:sym typeface="Arial"/>
              </a:rPr>
              <a:t>L</a:t>
            </a:r>
            <a:r>
              <a:rPr lang="fr-FR" sz="4400" dirty="0">
                <a:solidFill>
                  <a:schemeClr val="lt1"/>
                </a:solidFill>
                <a:latin typeface="Arial"/>
                <a:ea typeface="Arial"/>
                <a:cs typeface="Arial"/>
                <a:sym typeface="Arial"/>
              </a:rPr>
              <a:t>iste des candidatures attendues</a:t>
            </a:r>
            <a:endParaRPr lang="fr-FR" dirty="0"/>
          </a:p>
        </p:txBody>
      </p:sp>
      <p:sp>
        <p:nvSpPr>
          <p:cNvPr id="3" name="Espace réservé du texte 2">
            <a:extLst>
              <a:ext uri="{FF2B5EF4-FFF2-40B4-BE49-F238E27FC236}">
                <a16:creationId xmlns:a16="http://schemas.microsoft.com/office/drawing/2014/main" id="{32456DA6-B3DF-139B-B582-1323736DCFCF}"/>
              </a:ext>
            </a:extLst>
          </p:cNvPr>
          <p:cNvSpPr>
            <a:spLocks noGrp="1"/>
          </p:cNvSpPr>
          <p:nvPr>
            <p:ph type="body" idx="1"/>
          </p:nvPr>
        </p:nvSpPr>
        <p:spPr>
          <a:xfrm>
            <a:off x="0" y="681037"/>
            <a:ext cx="12009120" cy="5495926"/>
          </a:xfrm>
        </p:spPr>
        <p:txBody>
          <a:bodyPr>
            <a:normAutofit/>
          </a:bodyPr>
          <a:lstStyle/>
          <a:p>
            <a:pPr marL="114300" indent="0" algn="just" fontAlgn="base">
              <a:lnSpc>
                <a:spcPct val="120000"/>
              </a:lnSpc>
              <a:spcBef>
                <a:spcPts val="0"/>
              </a:spcBef>
              <a:buNone/>
            </a:pPr>
            <a:r>
              <a:rPr lang="fr-FR" sz="1300" b="1" dirty="0">
                <a:solidFill>
                  <a:schemeClr val="lt1"/>
                </a:solidFill>
              </a:rPr>
              <a:t>Les dossiers de candidatures sont numérotés ci-après. Cette numérotation ne correspond ni au numéro du chalet sur le marché ni à un quelconque ordre que ce soit. Elle ne signifie pas non plus qu’un seul chalet de chaque activité sera retenu. En effet, selon la qualité des candidatures, la Ville se réserve le droit d’en sélectionner plusieurs.</a:t>
            </a:r>
          </a:p>
          <a:p>
            <a:endParaRPr lang="fr-FR" dirty="0"/>
          </a:p>
        </p:txBody>
      </p:sp>
      <p:sp>
        <p:nvSpPr>
          <p:cNvPr id="5" name="Espace réservé du contenu 2">
            <a:extLst>
              <a:ext uri="{FF2B5EF4-FFF2-40B4-BE49-F238E27FC236}">
                <a16:creationId xmlns:a16="http://schemas.microsoft.com/office/drawing/2014/main" id="{DF1B1A05-C436-2742-132A-443138E70815}"/>
              </a:ext>
            </a:extLst>
          </p:cNvPr>
          <p:cNvSpPr txBox="1">
            <a:spLocks/>
          </p:cNvSpPr>
          <p:nvPr/>
        </p:nvSpPr>
        <p:spPr>
          <a:xfrm>
            <a:off x="110066" y="1363915"/>
            <a:ext cx="11971867" cy="5725886"/>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just">
              <a:spcBef>
                <a:spcPts val="0"/>
              </a:spcBef>
              <a:buFont typeface="Arial"/>
              <a:buNone/>
            </a:pPr>
            <a:r>
              <a:rPr lang="fr-FR" sz="1000" b="1" dirty="0">
                <a:solidFill>
                  <a:srgbClr val="000000"/>
                </a:solidFill>
                <a:latin typeface="Arial" panose="020B0604020202020204" pitchFamily="34" charset="0"/>
              </a:rPr>
              <a:t>CHALETS SUCRES </a:t>
            </a:r>
          </a:p>
          <a:p>
            <a:pPr marL="0" indent="0" algn="just">
              <a:spcBef>
                <a:spcPts val="0"/>
              </a:spcBef>
              <a:buFont typeface="Arial"/>
              <a:buNone/>
            </a:pPr>
            <a:endParaRPr lang="fr-FR" sz="1000" b="1" dirty="0">
              <a:solidFill>
                <a:srgbClr val="000000"/>
              </a:solidFill>
              <a:latin typeface="Arial" panose="020B0604020202020204" pitchFamily="34" charset="0"/>
            </a:endParaRPr>
          </a:p>
          <a:p>
            <a:pPr algn="just">
              <a:spcBef>
                <a:spcPts val="0"/>
              </a:spcBef>
            </a:pPr>
            <a:r>
              <a:rPr lang="fr-FR" sz="1000" b="1" dirty="0">
                <a:solidFill>
                  <a:srgbClr val="000000"/>
                </a:solidFill>
                <a:latin typeface="Arial" panose="020B0604020202020204" pitchFamily="34" charset="0"/>
              </a:rPr>
              <a:t>Chalet 1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Confiserie</a:t>
            </a:r>
            <a:r>
              <a:rPr lang="fr-FR" sz="1000" dirty="0">
                <a:solidFill>
                  <a:srgbClr val="000000"/>
                </a:solidFill>
                <a:latin typeface="Arial" panose="020B0604020202020204" pitchFamily="34" charset="0"/>
              </a:rPr>
              <a:t> - sucreries sous toutes leurs formes. (Sucettes, barbe à papa, pop-corn, churros </a:t>
            </a:r>
            <a:r>
              <a:rPr lang="fr-FR" sz="1000" dirty="0" err="1">
                <a:solidFill>
                  <a:srgbClr val="000000"/>
                </a:solidFill>
                <a:latin typeface="Arial" panose="020B0604020202020204" pitchFamily="34" charset="0"/>
              </a:rPr>
              <a:t>etc</a:t>
            </a:r>
            <a:r>
              <a:rPr lang="fr-FR" sz="1000" dirty="0">
                <a:solidFill>
                  <a:srgbClr val="000000"/>
                </a:solidFill>
                <a:latin typeface="Arial" panose="020B0604020202020204" pitchFamily="34" charset="0"/>
              </a:rPr>
              <a:t>)</a:t>
            </a:r>
            <a:endParaRPr lang="fr-FR" sz="1000" dirty="0"/>
          </a:p>
          <a:p>
            <a:pPr algn="just"/>
            <a:r>
              <a:rPr lang="fr-FR" sz="1000" b="1" dirty="0">
                <a:solidFill>
                  <a:srgbClr val="000000"/>
                </a:solidFill>
                <a:latin typeface="Arial" panose="020B0604020202020204" pitchFamily="34" charset="0"/>
              </a:rPr>
              <a:t>Chalet 2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Chocolaterie</a:t>
            </a:r>
            <a:r>
              <a:rPr lang="fr-FR" sz="1000" dirty="0">
                <a:solidFill>
                  <a:srgbClr val="000000"/>
                </a:solidFill>
                <a:latin typeface="Arial" panose="020B0604020202020204" pitchFamily="34" charset="0"/>
              </a:rPr>
              <a:t> – mets à base de toutes sortes de chocolats différents (pâtisserie, fondue au chocolat, chocolat chaud à boire, etc.) </a:t>
            </a:r>
            <a:endParaRPr lang="fr-FR" sz="1000" dirty="0"/>
          </a:p>
          <a:p>
            <a:pPr algn="just"/>
            <a:r>
              <a:rPr lang="fr-FR" sz="1000" b="1" dirty="0">
                <a:solidFill>
                  <a:srgbClr val="000000"/>
                </a:solidFill>
                <a:latin typeface="Arial" panose="020B0604020202020204" pitchFamily="34" charset="0"/>
              </a:rPr>
              <a:t>Chalet 3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Desserts glacés</a:t>
            </a:r>
            <a:r>
              <a:rPr lang="fr-FR" sz="1000" dirty="0">
                <a:solidFill>
                  <a:srgbClr val="000000"/>
                </a:solidFill>
                <a:latin typeface="Arial" panose="020B0604020202020204" pitchFamily="34" charset="0"/>
              </a:rPr>
              <a:t>. (glaces en cornet ou en pot ou en bac, bûches de Noël, etc.)</a:t>
            </a:r>
            <a:r>
              <a:rPr lang="fr-FR" sz="1000" b="1" dirty="0">
                <a:solidFill>
                  <a:srgbClr val="000000"/>
                </a:solidFill>
                <a:latin typeface="Arial" panose="020B0604020202020204" pitchFamily="34" charset="0"/>
              </a:rPr>
              <a:t> </a:t>
            </a:r>
            <a:endParaRPr lang="fr-FR" sz="1000" dirty="0"/>
          </a:p>
          <a:p>
            <a:pPr algn="just"/>
            <a:r>
              <a:rPr lang="fr-FR" sz="1000" b="1" dirty="0">
                <a:solidFill>
                  <a:srgbClr val="000000"/>
                </a:solidFill>
                <a:latin typeface="Arial" panose="020B0604020202020204" pitchFamily="34" charset="0"/>
              </a:rPr>
              <a:t>Chalet 4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Plaisirs sucrés</a:t>
            </a:r>
            <a:r>
              <a:rPr lang="fr-FR" sz="1000" dirty="0">
                <a:solidFill>
                  <a:srgbClr val="000000"/>
                </a:solidFill>
                <a:latin typeface="Arial" panose="020B0604020202020204" pitchFamily="34" charset="0"/>
              </a:rPr>
              <a:t>. (gaufres sur bâtonnet, des cookies, des biscuits, des cupcakes, des gâteaux et des tartes sucrées, </a:t>
            </a:r>
            <a:r>
              <a:rPr lang="fr-FR" sz="1000" dirty="0" err="1">
                <a:solidFill>
                  <a:srgbClr val="000000"/>
                </a:solidFill>
                <a:latin typeface="Arial" panose="020B0604020202020204" pitchFamily="34" charset="0"/>
              </a:rPr>
              <a:t>etc</a:t>
            </a:r>
            <a:r>
              <a:rPr lang="fr-FR" sz="1000" dirty="0">
                <a:solidFill>
                  <a:srgbClr val="000000"/>
                </a:solidFill>
                <a:latin typeface="Arial" panose="020B0604020202020204" pitchFamily="34" charset="0"/>
              </a:rPr>
              <a:t>)</a:t>
            </a:r>
            <a:endParaRPr lang="fr-FR" sz="1000" dirty="0"/>
          </a:p>
          <a:p>
            <a:pPr algn="just"/>
            <a:r>
              <a:rPr lang="fr-FR" sz="1000" b="1" dirty="0">
                <a:solidFill>
                  <a:srgbClr val="000000"/>
                </a:solidFill>
                <a:latin typeface="Arial" panose="020B0604020202020204" pitchFamily="34" charset="0"/>
              </a:rPr>
              <a:t>Chalet 5</a:t>
            </a:r>
            <a:r>
              <a:rPr lang="fr-FR" sz="1000" dirty="0">
                <a:solidFill>
                  <a:srgbClr val="000000"/>
                </a:solidFill>
                <a:latin typeface="Arial" panose="020B0604020202020204" pitchFamily="34" charset="0"/>
              </a:rPr>
              <a:t> : </a:t>
            </a:r>
            <a:r>
              <a:rPr lang="fr-FR" sz="1000" b="1" dirty="0">
                <a:solidFill>
                  <a:srgbClr val="000000"/>
                </a:solidFill>
                <a:latin typeface="Arial" panose="020B0604020202020204" pitchFamily="34" charset="0"/>
              </a:rPr>
              <a:t>Crêpes </a:t>
            </a:r>
            <a:r>
              <a:rPr lang="fr-FR" sz="1000" dirty="0">
                <a:solidFill>
                  <a:srgbClr val="000000"/>
                </a:solidFill>
                <a:latin typeface="Arial" panose="020B0604020202020204" pitchFamily="34" charset="0"/>
              </a:rPr>
              <a:t>salées et sucrées. </a:t>
            </a:r>
          </a:p>
          <a:p>
            <a:pPr marL="0" indent="0" algn="just">
              <a:buFont typeface="Arial"/>
              <a:buNone/>
            </a:pPr>
            <a:r>
              <a:rPr lang="fr-FR" sz="1000" b="1" dirty="0">
                <a:solidFill>
                  <a:srgbClr val="000000"/>
                </a:solidFill>
                <a:latin typeface="Arial" panose="020B0604020202020204" pitchFamily="34" charset="0"/>
              </a:rPr>
              <a:t>CHALETS RESTAURATION </a:t>
            </a:r>
            <a:endParaRPr lang="fr-FR" sz="1000" dirty="0">
              <a:solidFill>
                <a:srgbClr val="000000"/>
              </a:solidFill>
              <a:latin typeface="Arial" panose="020B0604020202020204" pitchFamily="34" charset="0"/>
            </a:endParaRPr>
          </a:p>
          <a:p>
            <a:pPr algn="just"/>
            <a:r>
              <a:rPr lang="fr-FR" sz="1000" b="1" dirty="0">
                <a:solidFill>
                  <a:srgbClr val="000000"/>
                </a:solidFill>
                <a:latin typeface="Arial" panose="020B0604020202020204" pitchFamily="34" charset="0"/>
              </a:rPr>
              <a:t>Chalet 6</a:t>
            </a:r>
            <a:r>
              <a:rPr lang="fr-FR" sz="1000" dirty="0">
                <a:solidFill>
                  <a:srgbClr val="000000"/>
                </a:solidFill>
                <a:latin typeface="Arial" panose="020B0604020202020204" pitchFamily="34" charset="0"/>
              </a:rPr>
              <a:t> : </a:t>
            </a:r>
            <a:r>
              <a:rPr lang="fr-FR" sz="1000" b="1" dirty="0">
                <a:solidFill>
                  <a:srgbClr val="000000"/>
                </a:solidFill>
                <a:latin typeface="Arial" panose="020B0604020202020204" pitchFamily="34" charset="0"/>
              </a:rPr>
              <a:t>Beignets </a:t>
            </a:r>
            <a:r>
              <a:rPr lang="fr-FR" sz="1000" dirty="0">
                <a:solidFill>
                  <a:srgbClr val="000000"/>
                </a:solidFill>
                <a:latin typeface="Arial" panose="020B0604020202020204" pitchFamily="34" charset="0"/>
              </a:rPr>
              <a:t>salés et sucrés. </a:t>
            </a:r>
            <a:endParaRPr lang="fr-FR" sz="1000" dirty="0"/>
          </a:p>
          <a:p>
            <a:pPr algn="just"/>
            <a:r>
              <a:rPr lang="fr-FR" sz="1000" b="1" dirty="0">
                <a:solidFill>
                  <a:srgbClr val="000000"/>
                </a:solidFill>
                <a:latin typeface="Arial" panose="020B0604020202020204" pitchFamily="34" charset="0"/>
              </a:rPr>
              <a:t>Chalet 7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Raclette. </a:t>
            </a:r>
            <a:r>
              <a:rPr lang="fr-FR" sz="1000" dirty="0">
                <a:solidFill>
                  <a:srgbClr val="000000"/>
                </a:solidFill>
                <a:latin typeface="Arial" panose="020B0604020202020204" pitchFamily="34" charset="0"/>
              </a:rPr>
              <a:t>Chalet équipé d’appareils à raclette professionnels proposant différents fromages et accompagnements (pommes de terre, charcuterie).</a:t>
            </a:r>
            <a:endParaRPr lang="fr-FR" sz="1000" dirty="0"/>
          </a:p>
          <a:p>
            <a:pPr algn="just"/>
            <a:r>
              <a:rPr lang="fr-FR" sz="1000" b="1" dirty="0">
                <a:solidFill>
                  <a:srgbClr val="000000"/>
                </a:solidFill>
                <a:latin typeface="Arial" panose="020B0604020202020204" pitchFamily="34" charset="0"/>
              </a:rPr>
              <a:t>Chalet 8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Truffe</a:t>
            </a:r>
            <a:r>
              <a:rPr lang="fr-FR" sz="1000" dirty="0">
                <a:solidFill>
                  <a:srgbClr val="000000"/>
                </a:solidFill>
                <a:latin typeface="Arial" panose="020B0604020202020204" pitchFamily="34" charset="0"/>
              </a:rPr>
              <a:t> – carte exclusivement avec des produits axés sur la truffe (coquillettes à la truffe, croque-monsieur à la truffe, desserts à la truffe, etc.)</a:t>
            </a:r>
            <a:endParaRPr lang="fr-FR" sz="1000" dirty="0"/>
          </a:p>
          <a:p>
            <a:pPr algn="just"/>
            <a:r>
              <a:rPr lang="fr-FR" sz="1000" b="1" dirty="0">
                <a:solidFill>
                  <a:srgbClr val="000000"/>
                </a:solidFill>
                <a:latin typeface="Arial" panose="020B0604020202020204" pitchFamily="34" charset="0"/>
              </a:rPr>
              <a:t>Chalet 9</a:t>
            </a:r>
            <a:r>
              <a:rPr lang="fr-FR" sz="1000" dirty="0">
                <a:solidFill>
                  <a:srgbClr val="000000"/>
                </a:solidFill>
                <a:latin typeface="Arial" panose="020B0604020202020204" pitchFamily="34" charset="0"/>
              </a:rPr>
              <a:t> : </a:t>
            </a:r>
            <a:r>
              <a:rPr lang="fr-FR" sz="1000" b="1" dirty="0">
                <a:solidFill>
                  <a:srgbClr val="000000"/>
                </a:solidFill>
                <a:latin typeface="Arial" panose="020B0604020202020204" pitchFamily="34" charset="0"/>
              </a:rPr>
              <a:t>Canard</a:t>
            </a:r>
            <a:r>
              <a:rPr lang="fr-FR" sz="1000" dirty="0">
                <a:solidFill>
                  <a:srgbClr val="000000"/>
                </a:solidFill>
                <a:latin typeface="Arial" panose="020B0604020202020204" pitchFamily="34" charset="0"/>
              </a:rPr>
              <a:t> – des plat à base de canard cuisinés et des produits de type canards entiers frais ou en conserve : foie-gras mi-cuits, confits, etc. </a:t>
            </a:r>
            <a:endParaRPr lang="fr-FR" sz="1000" dirty="0"/>
          </a:p>
          <a:p>
            <a:pPr algn="just"/>
            <a:r>
              <a:rPr lang="fr-FR" sz="1000" b="1" dirty="0">
                <a:solidFill>
                  <a:srgbClr val="000000"/>
                </a:solidFill>
                <a:latin typeface="Arial" panose="020B0604020202020204" pitchFamily="34" charset="0"/>
              </a:rPr>
              <a:t>Chalet 10</a:t>
            </a:r>
            <a:r>
              <a:rPr lang="fr-FR" sz="1000" dirty="0">
                <a:solidFill>
                  <a:srgbClr val="000000"/>
                </a:solidFill>
                <a:latin typeface="Arial" panose="020B0604020202020204" pitchFamily="34" charset="0"/>
              </a:rPr>
              <a:t> : </a:t>
            </a:r>
            <a:r>
              <a:rPr lang="fr-FR" sz="1000" b="1" dirty="0">
                <a:solidFill>
                  <a:srgbClr val="000000"/>
                </a:solidFill>
                <a:latin typeface="Arial" panose="020B0604020202020204" pitchFamily="34" charset="0"/>
              </a:rPr>
              <a:t>Fromagerie</a:t>
            </a:r>
            <a:r>
              <a:rPr lang="fr-FR" sz="1000" dirty="0">
                <a:solidFill>
                  <a:srgbClr val="000000"/>
                </a:solidFill>
                <a:latin typeface="Arial" panose="020B0604020202020204" pitchFamily="34" charset="0"/>
              </a:rPr>
              <a:t> - fromages à la découpe proposés à déguster sur place (assiette, sandwich) et à emporter (plateau). </a:t>
            </a:r>
            <a:endParaRPr lang="fr-FR" sz="1000" dirty="0"/>
          </a:p>
          <a:p>
            <a:pPr algn="just"/>
            <a:r>
              <a:rPr lang="fr-FR" sz="1000" b="1" dirty="0">
                <a:solidFill>
                  <a:srgbClr val="000000"/>
                </a:solidFill>
                <a:latin typeface="Arial" panose="020B0604020202020204" pitchFamily="34" charset="0"/>
              </a:rPr>
              <a:t>Chalet 11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Charcuterie locale </a:t>
            </a:r>
            <a:r>
              <a:rPr lang="fr-FR" sz="1000" dirty="0">
                <a:solidFill>
                  <a:srgbClr val="000000"/>
                </a:solidFill>
                <a:latin typeface="Arial" panose="020B0604020202020204" pitchFamily="34" charset="0"/>
              </a:rPr>
              <a:t>de qualité proposée à déguster sur place (assiette, sandwich) et à emporter (plateau). </a:t>
            </a:r>
            <a:endParaRPr lang="fr-FR" sz="1000" dirty="0"/>
          </a:p>
          <a:p>
            <a:pPr algn="just"/>
            <a:r>
              <a:rPr lang="fr-FR" sz="1000" b="1" dirty="0">
                <a:solidFill>
                  <a:srgbClr val="000000"/>
                </a:solidFill>
                <a:latin typeface="Arial" panose="020B0604020202020204" pitchFamily="34" charset="0"/>
              </a:rPr>
              <a:t>Chalet 12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Veau</a:t>
            </a:r>
            <a:r>
              <a:rPr lang="fr-FR" sz="1000" dirty="0">
                <a:solidFill>
                  <a:srgbClr val="000000"/>
                </a:solidFill>
                <a:latin typeface="Arial" panose="020B0604020202020204" pitchFamily="34" charset="0"/>
              </a:rPr>
              <a:t> - des produits autour du veau comme la saucisse de veau proposée à déguster sur place (assiette, sandwich) et à emporter (plateau). </a:t>
            </a:r>
            <a:endParaRPr lang="fr-FR" sz="1000" dirty="0"/>
          </a:p>
          <a:p>
            <a:r>
              <a:rPr lang="fr-FR" sz="1000" b="1" dirty="0">
                <a:solidFill>
                  <a:srgbClr val="000000"/>
                </a:solidFill>
                <a:latin typeface="Arial" panose="020B0604020202020204" pitchFamily="34" charset="0"/>
              </a:rPr>
              <a:t>Chalet 13 : Savoyard</a:t>
            </a:r>
            <a:r>
              <a:rPr lang="fr-FR" sz="1000" dirty="0">
                <a:solidFill>
                  <a:srgbClr val="000000"/>
                </a:solidFill>
                <a:latin typeface="Arial" panose="020B0604020202020204" pitchFamily="34" charset="0"/>
              </a:rPr>
              <a:t> - proposant un ou plusieurs plats savoyards (tartiflette, croziflette, </a:t>
            </a:r>
            <a:r>
              <a:rPr lang="fr-FR" sz="1000" dirty="0" err="1">
                <a:solidFill>
                  <a:srgbClr val="000000"/>
                </a:solidFill>
                <a:latin typeface="Arial" panose="020B0604020202020204" pitchFamily="34" charset="0"/>
              </a:rPr>
              <a:t>etc</a:t>
            </a:r>
            <a:r>
              <a:rPr lang="fr-FR" sz="1000" dirty="0">
                <a:solidFill>
                  <a:srgbClr val="000000"/>
                </a:solidFill>
                <a:latin typeface="Arial" panose="020B0604020202020204" pitchFamily="34" charset="0"/>
              </a:rPr>
              <a:t>)</a:t>
            </a:r>
            <a:endParaRPr lang="fr-FR" sz="1000" dirty="0"/>
          </a:p>
          <a:p>
            <a:r>
              <a:rPr lang="fr-FR" sz="1000" b="1" dirty="0">
                <a:solidFill>
                  <a:srgbClr val="000000"/>
                </a:solidFill>
                <a:latin typeface="Arial" panose="020B0604020202020204" pitchFamily="34" charset="0"/>
              </a:rPr>
              <a:t>Chalet 14</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 Alsacien - </a:t>
            </a:r>
            <a:r>
              <a:rPr lang="fr-FR" sz="1000" dirty="0">
                <a:solidFill>
                  <a:srgbClr val="000000"/>
                </a:solidFill>
                <a:latin typeface="Arial" panose="020B0604020202020204" pitchFamily="34" charset="0"/>
              </a:rPr>
              <a:t>proposant plusieurs spécialités alsaciennes salées et sucrées (la choucroute, la flammenkueche, streusel, bretzel, le kougelhof, </a:t>
            </a:r>
            <a:r>
              <a:rPr lang="fr-FR" sz="1000" dirty="0" err="1">
                <a:solidFill>
                  <a:srgbClr val="000000"/>
                </a:solidFill>
                <a:latin typeface="Arial" panose="020B0604020202020204" pitchFamily="34" charset="0"/>
              </a:rPr>
              <a:t>manele</a:t>
            </a:r>
            <a:r>
              <a:rPr lang="fr-FR" sz="1000" dirty="0">
                <a:solidFill>
                  <a:srgbClr val="000000"/>
                </a:solidFill>
                <a:latin typeface="Arial" panose="020B0604020202020204" pitchFamily="34" charset="0"/>
              </a:rPr>
              <a:t>, </a:t>
            </a:r>
            <a:r>
              <a:rPr lang="fr-FR" sz="1000" dirty="0" err="1">
                <a:solidFill>
                  <a:srgbClr val="000000"/>
                </a:solidFill>
                <a:latin typeface="Arial" panose="020B0604020202020204" pitchFamily="34" charset="0"/>
              </a:rPr>
              <a:t>etc</a:t>
            </a:r>
            <a:r>
              <a:rPr lang="fr-FR" sz="1000" dirty="0">
                <a:solidFill>
                  <a:srgbClr val="000000"/>
                </a:solidFill>
                <a:latin typeface="Arial" panose="020B0604020202020204" pitchFamily="34" charset="0"/>
              </a:rPr>
              <a:t>) </a:t>
            </a:r>
          </a:p>
          <a:p>
            <a:pPr marL="0" indent="0">
              <a:buFont typeface="Arial"/>
              <a:buNone/>
            </a:pPr>
            <a:r>
              <a:rPr lang="fr-FR" sz="1000" b="1" dirty="0">
                <a:solidFill>
                  <a:srgbClr val="000000"/>
                </a:solidFill>
                <a:latin typeface="Arial" panose="020B0604020202020204" pitchFamily="34" charset="0"/>
              </a:rPr>
              <a:t>CHALETS BARS </a:t>
            </a:r>
            <a:endParaRPr lang="fr-FR" sz="1000" dirty="0"/>
          </a:p>
          <a:p>
            <a:pPr algn="just"/>
            <a:r>
              <a:rPr lang="fr-FR" sz="1000" b="1" dirty="0">
                <a:solidFill>
                  <a:srgbClr val="000000"/>
                </a:solidFill>
                <a:latin typeface="Arial" panose="020B0604020202020204" pitchFamily="34" charset="0"/>
              </a:rPr>
              <a:t>Chalet 15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Bière locale. </a:t>
            </a:r>
            <a:r>
              <a:rPr lang="fr-FR" sz="1000" dirty="0">
                <a:solidFill>
                  <a:srgbClr val="000000"/>
                </a:solidFill>
                <a:latin typeface="Arial" panose="020B0604020202020204" pitchFamily="34" charset="0"/>
              </a:rPr>
              <a:t>Brasserie dans laquelle le brasseur-malteur ou artisan brasseur propose ses différentes bières à la consommation directe ou à emporter. </a:t>
            </a:r>
            <a:endParaRPr lang="fr-FR" sz="1000" dirty="0"/>
          </a:p>
          <a:p>
            <a:pPr algn="just"/>
            <a:r>
              <a:rPr lang="fr-FR" sz="1000" b="1" dirty="0">
                <a:solidFill>
                  <a:srgbClr val="000000"/>
                </a:solidFill>
                <a:latin typeface="Arial" panose="020B0604020202020204" pitchFamily="34" charset="0"/>
              </a:rPr>
              <a:t>Chalet 16 :</a:t>
            </a:r>
            <a:r>
              <a:rPr lang="fr-FR" sz="1000" dirty="0">
                <a:solidFill>
                  <a:srgbClr val="000000"/>
                </a:solidFill>
                <a:latin typeface="Arial" panose="020B0604020202020204" pitchFamily="34" charset="0"/>
              </a:rPr>
              <a:t> </a:t>
            </a:r>
            <a:r>
              <a:rPr lang="fr-FR" sz="1000" b="1" dirty="0">
                <a:solidFill>
                  <a:srgbClr val="000000"/>
                </a:solidFill>
                <a:latin typeface="Arial" panose="020B0604020202020204" pitchFamily="34" charset="0"/>
              </a:rPr>
              <a:t>Vin local</a:t>
            </a:r>
            <a:r>
              <a:rPr lang="fr-FR" sz="1000" dirty="0">
                <a:solidFill>
                  <a:srgbClr val="000000"/>
                </a:solidFill>
                <a:latin typeface="Arial" panose="020B0604020202020204" pitchFamily="34" charset="0"/>
              </a:rPr>
              <a:t>. Bar à vins dans lequel le ou les producteurs proposent des vins de leur production.  </a:t>
            </a:r>
            <a:r>
              <a:rPr lang="fr-FR" sz="1000" b="1" dirty="0">
                <a:solidFill>
                  <a:srgbClr val="000000"/>
                </a:solidFill>
                <a:latin typeface="Arial" panose="020B0604020202020204" pitchFamily="34" charset="0"/>
              </a:rPr>
              <a:t> </a:t>
            </a:r>
            <a:endParaRPr lang="fr-FR" sz="1000" dirty="0"/>
          </a:p>
          <a:p>
            <a:pPr marL="0" indent="0">
              <a:lnSpc>
                <a:spcPct val="200000"/>
              </a:lnSpc>
              <a:buFont typeface="Arial"/>
              <a:buNone/>
            </a:pPr>
            <a:r>
              <a:rPr lang="fr-FR" sz="1050" b="1" dirty="0">
                <a:solidFill>
                  <a:srgbClr val="000000"/>
                </a:solidFill>
                <a:latin typeface="Arial" panose="020B0604020202020204" pitchFamily="34" charset="0"/>
              </a:rPr>
              <a:t>Candidatures libres : </a:t>
            </a:r>
            <a:r>
              <a:rPr lang="fr-FR" sz="1000" dirty="0">
                <a:solidFill>
                  <a:srgbClr val="000000"/>
                </a:solidFill>
                <a:latin typeface="Arial" panose="020B0604020202020204" pitchFamily="34" charset="0"/>
              </a:rPr>
              <a:t>Les candidatures seront appréciées à partir du dossier fourni par les candidats et notamment à partir de l’argumentaire développé ainsi que du descriptif et des photos fournis.</a:t>
            </a:r>
            <a:endParaRPr lang="fr-FR" sz="1000" b="1" dirty="0">
              <a:latin typeface="Arial MT"/>
              <a:ea typeface="Arial MT"/>
              <a:cs typeface="Arial MT"/>
            </a:endParaRPr>
          </a:p>
        </p:txBody>
      </p:sp>
    </p:spTree>
    <p:extLst>
      <p:ext uri="{BB962C8B-B14F-4D97-AF65-F5344CB8AC3E}">
        <p14:creationId xmlns:p14="http://schemas.microsoft.com/office/powerpoint/2010/main" val="3818029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g24cf155bcc4_0_135"/>
          <p:cNvSpPr txBox="1">
            <a:spLocks noGrp="1"/>
          </p:cNvSpPr>
          <p:nvPr>
            <p:ph type="title"/>
          </p:nvPr>
        </p:nvSpPr>
        <p:spPr>
          <a:xfrm>
            <a:off x="245806" y="-19665"/>
            <a:ext cx="11700387" cy="885900"/>
          </a:xfrm>
          <a:prstGeom prst="rect">
            <a:avLst/>
          </a:prstGeom>
        </p:spPr>
        <p:txBody>
          <a:bodyPr spcFirstLastPara="1" wrap="square" lIns="91425" tIns="45700" rIns="91425" bIns="45700" anchor="ctr" anchorCtr="0">
            <a:normAutofit fontScale="90000"/>
          </a:bodyPr>
          <a:lstStyle/>
          <a:p>
            <a:pPr marL="0" lvl="0" indent="0" algn="l" rtl="0">
              <a:spcBef>
                <a:spcPts val="0"/>
              </a:spcBef>
              <a:spcAft>
                <a:spcPts val="0"/>
              </a:spcAft>
              <a:buNone/>
            </a:pPr>
            <a:r>
              <a:rPr lang="fr-FR" sz="4000" dirty="0">
                <a:solidFill>
                  <a:schemeClr val="lt1"/>
                </a:solidFill>
                <a:latin typeface="Arial"/>
                <a:ea typeface="Arial"/>
                <a:cs typeface="Arial"/>
                <a:sym typeface="Arial"/>
              </a:rPr>
              <a:t>Les critères de notation sur 50 points - RESTAURATION </a:t>
            </a:r>
            <a:endParaRPr dirty="0">
              <a:solidFill>
                <a:schemeClr val="lt1"/>
              </a:solidFill>
            </a:endParaRPr>
          </a:p>
        </p:txBody>
      </p:sp>
      <p:graphicFrame>
        <p:nvGraphicFramePr>
          <p:cNvPr id="219" name="Google Shape;219;g24cf155bcc4_0_135"/>
          <p:cNvGraphicFramePr/>
          <p:nvPr>
            <p:extLst>
              <p:ext uri="{D42A27DB-BD31-4B8C-83A1-F6EECF244321}">
                <p14:modId xmlns:p14="http://schemas.microsoft.com/office/powerpoint/2010/main" val="2192950442"/>
              </p:ext>
            </p:extLst>
          </p:nvPr>
        </p:nvGraphicFramePr>
        <p:xfrm>
          <a:off x="200025" y="885900"/>
          <a:ext cx="11791950" cy="5876935"/>
        </p:xfrm>
        <a:graphic>
          <a:graphicData uri="http://schemas.openxmlformats.org/drawingml/2006/table">
            <a:tbl>
              <a:tblPr>
                <a:noFill/>
                <a:tableStyleId>{4E07FA19-6B28-4D80-B87A-3D60224B8E10}</a:tableStyleId>
              </a:tblPr>
              <a:tblGrid>
                <a:gridCol w="5706999">
                  <a:extLst>
                    <a:ext uri="{9D8B030D-6E8A-4147-A177-3AD203B41FA5}">
                      <a16:colId xmlns:a16="http://schemas.microsoft.com/office/drawing/2014/main" val="20000"/>
                    </a:ext>
                  </a:extLst>
                </a:gridCol>
                <a:gridCol w="6084951">
                  <a:extLst>
                    <a:ext uri="{9D8B030D-6E8A-4147-A177-3AD203B41FA5}">
                      <a16:colId xmlns:a16="http://schemas.microsoft.com/office/drawing/2014/main" val="20001"/>
                    </a:ext>
                  </a:extLst>
                </a:gridCol>
              </a:tblGrid>
              <a:tr h="5743575">
                <a:tc>
                  <a:txBody>
                    <a:bodyPr/>
                    <a:lstStyle/>
                    <a:p>
                      <a:pPr marL="0" marR="0" lvl="0" indent="0" algn="l" rtl="0">
                        <a:lnSpc>
                          <a:spcPct val="107000"/>
                        </a:lnSpc>
                        <a:spcBef>
                          <a:spcPts val="0"/>
                        </a:spcBef>
                        <a:spcAft>
                          <a:spcPts val="0"/>
                        </a:spcAft>
                        <a:buNone/>
                      </a:pPr>
                      <a:r>
                        <a:rPr lang="fr-FR" sz="1400" b="1" u="none" strike="noStrike" cap="none" dirty="0">
                          <a:solidFill>
                            <a:schemeClr val="lt1"/>
                          </a:solidFill>
                        </a:rPr>
                        <a:t>1.Critère artisanal </a:t>
                      </a:r>
                      <a:r>
                        <a:rPr lang="fr-FR" sz="1400" b="0" u="none" strike="noStrike" cap="none" dirty="0">
                          <a:solidFill>
                            <a:schemeClr val="lt1"/>
                          </a:solidFill>
                        </a:rPr>
                        <a:t>- Notation sur 10 points</a:t>
                      </a:r>
                      <a:endParaRPr dirty="0">
                        <a:solidFill>
                          <a:schemeClr val="lt1"/>
                        </a:solidFill>
                      </a:endParaRPr>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Producteur, fabricant,</a:t>
                      </a:r>
                      <a:r>
                        <a:rPr lang="fr-FR" dirty="0">
                          <a:solidFill>
                            <a:schemeClr val="dk1"/>
                          </a:solidFill>
                        </a:rPr>
                        <a:t> cuisine sur place et/ou fait maison</a:t>
                      </a:r>
                      <a:r>
                        <a:rPr lang="fr-FR" dirty="0"/>
                        <a:t> </a:t>
                      </a:r>
                      <a:r>
                        <a:rPr lang="fr-FR" sz="1400" b="0" u="none" strike="noStrike" cap="none" dirty="0"/>
                        <a:t>: 10 points</a:t>
                      </a:r>
                      <a:endParaRP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Commerçant-revendeur dans ce domaine d’activité : 5 points</a:t>
                      </a:r>
                      <a:endParaRP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Commerçant ne correspondant pas à ce domaine d’activité : 0 point</a:t>
                      </a:r>
                      <a:endParaRPr dirty="0"/>
                    </a:p>
                    <a:p>
                      <a:pPr marL="0" marR="0" lvl="0" indent="0" algn="l" rtl="0">
                        <a:lnSpc>
                          <a:spcPct val="107000"/>
                        </a:lnSpc>
                        <a:spcBef>
                          <a:spcPts val="600"/>
                        </a:spcBef>
                        <a:spcAft>
                          <a:spcPts val="0"/>
                        </a:spcAft>
                        <a:buNone/>
                      </a:pPr>
                      <a:r>
                        <a:rPr lang="fr-FR" sz="1400" b="1" u="none" strike="noStrike" cap="none" dirty="0"/>
                        <a:t> </a:t>
                      </a:r>
                      <a:endParaRPr dirty="0"/>
                    </a:p>
                    <a:p>
                      <a:pPr marL="0" marR="0" lvl="0" indent="0" algn="l" rtl="0">
                        <a:lnSpc>
                          <a:spcPct val="107000"/>
                        </a:lnSpc>
                        <a:spcBef>
                          <a:spcPts val="600"/>
                        </a:spcBef>
                        <a:spcAft>
                          <a:spcPts val="0"/>
                        </a:spcAft>
                        <a:buNone/>
                      </a:pPr>
                      <a:r>
                        <a:rPr lang="fr-FR" sz="1400" b="1" u="none" strike="noStrike" cap="none" dirty="0">
                          <a:solidFill>
                            <a:schemeClr val="lt1"/>
                          </a:solidFill>
                        </a:rPr>
                        <a:t>2.Critère géographique </a:t>
                      </a:r>
                      <a:r>
                        <a:rPr lang="fr-FR" sz="1400" b="0" u="none" strike="noStrike" cap="none" dirty="0">
                          <a:solidFill>
                            <a:schemeClr val="lt1"/>
                          </a:solidFill>
                        </a:rPr>
                        <a:t>- Notation sur 10 points</a:t>
                      </a:r>
                      <a:endParaRPr dirty="0">
                        <a:solidFill>
                          <a:schemeClr val="lt1"/>
                        </a:solidFill>
                      </a:endParaRPr>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Adresse du commerce en Pays Ajaccien : 10 points</a:t>
                      </a:r>
                      <a:endParaRP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Adresse du commerce en Corse (hors CAPA) : 5 points</a:t>
                      </a:r>
                      <a:endParaRP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Adresse du commerce en dehors de Corse : 0 point</a:t>
                      </a:r>
                      <a:endParaRPr dirty="0"/>
                    </a:p>
                    <a:p>
                      <a:pPr marL="0" marR="0" lvl="0" indent="0" algn="l" rtl="0">
                        <a:lnSpc>
                          <a:spcPct val="107000"/>
                        </a:lnSpc>
                        <a:spcBef>
                          <a:spcPts val="600"/>
                        </a:spcBef>
                        <a:spcAft>
                          <a:spcPts val="0"/>
                        </a:spcAft>
                        <a:buNone/>
                      </a:pPr>
                      <a:r>
                        <a:rPr lang="fr-FR" sz="1400" b="0" u="none" strike="noStrike" cap="none" dirty="0"/>
                        <a:t> </a:t>
                      </a:r>
                      <a:endParaRPr dirty="0"/>
                    </a:p>
                    <a:p>
                      <a:pPr marL="0" lvl="0" indent="0" algn="l" rtl="0">
                        <a:lnSpc>
                          <a:spcPct val="107000"/>
                        </a:lnSpc>
                        <a:spcBef>
                          <a:spcPts val="600"/>
                        </a:spcBef>
                        <a:spcAft>
                          <a:spcPts val="0"/>
                        </a:spcAft>
                        <a:buNone/>
                      </a:pPr>
                      <a:r>
                        <a:rPr lang="fr-FR" b="1" dirty="0">
                          <a:solidFill>
                            <a:schemeClr val="lt1"/>
                          </a:solidFill>
                        </a:rPr>
                        <a:t>3. Tarif des produits de restauration </a:t>
                      </a:r>
                      <a:r>
                        <a:rPr lang="fr-FR" dirty="0">
                          <a:solidFill>
                            <a:schemeClr val="lt1"/>
                          </a:solidFill>
                        </a:rPr>
                        <a:t>: Notation sur 10 points </a:t>
                      </a:r>
                    </a:p>
                    <a:p>
                      <a:pPr marL="171450" lvl="0" indent="-171450" algn="l" rtl="0">
                        <a:lnSpc>
                          <a:spcPct val="107000"/>
                        </a:lnSpc>
                        <a:spcBef>
                          <a:spcPts val="600"/>
                        </a:spcBef>
                        <a:spcAft>
                          <a:spcPts val="0"/>
                        </a:spcAft>
                        <a:buClr>
                          <a:schemeClr val="dk1"/>
                        </a:buClr>
                        <a:buSzPts val="1400"/>
                        <a:buChar char="•"/>
                      </a:pPr>
                      <a:r>
                        <a:rPr lang="fr-FR" dirty="0">
                          <a:solidFill>
                            <a:schemeClr val="dk1"/>
                          </a:solidFill>
                        </a:rPr>
                        <a:t>Proposition d’un menu enfant d’un tarif maximum de 5€ ET de plusieurs tarifs attractifs (exemple : tarif familles nombreuses, formule plat dessert…) : 10 points</a:t>
                      </a:r>
                    </a:p>
                    <a:p>
                      <a:pPr marL="171450" lvl="0" indent="-171450" algn="l" rtl="0">
                        <a:lnSpc>
                          <a:spcPct val="107000"/>
                        </a:lnSpc>
                        <a:spcBef>
                          <a:spcPts val="600"/>
                        </a:spcBef>
                        <a:spcAft>
                          <a:spcPts val="0"/>
                        </a:spcAft>
                        <a:buClr>
                          <a:schemeClr val="dk1"/>
                        </a:buClr>
                        <a:buSzPts val="1400"/>
                        <a:buChar char="•"/>
                      </a:pPr>
                      <a:r>
                        <a:rPr lang="fr-FR" dirty="0">
                          <a:solidFill>
                            <a:schemeClr val="dk1"/>
                          </a:solidFill>
                        </a:rPr>
                        <a:t>Proposition d’un menu enfant d’un tarif maximum de 5€ : 5 points</a:t>
                      </a:r>
                    </a:p>
                    <a:p>
                      <a:pPr marL="171450" lvl="0" indent="-171450" algn="l" rtl="0">
                        <a:lnSpc>
                          <a:spcPct val="107000"/>
                        </a:lnSpc>
                        <a:spcBef>
                          <a:spcPts val="600"/>
                        </a:spcBef>
                        <a:spcAft>
                          <a:spcPts val="0"/>
                        </a:spcAft>
                        <a:buClr>
                          <a:schemeClr val="dk1"/>
                        </a:buClr>
                        <a:buSzPts val="1400"/>
                        <a:buChar char="•"/>
                      </a:pPr>
                      <a:r>
                        <a:rPr lang="fr-FR" dirty="0">
                          <a:solidFill>
                            <a:schemeClr val="dk1"/>
                          </a:solidFill>
                        </a:rPr>
                        <a:t>Aucune proposition : 0 points</a:t>
                      </a:r>
                    </a:p>
                    <a:p>
                      <a:pPr marL="457200" lvl="0" indent="0" algn="l" rtl="0">
                        <a:lnSpc>
                          <a:spcPct val="107000"/>
                        </a:lnSpc>
                        <a:spcBef>
                          <a:spcPts val="600"/>
                        </a:spcBef>
                        <a:spcAft>
                          <a:spcPts val="0"/>
                        </a:spcAft>
                        <a:buNone/>
                      </a:pPr>
                      <a:endParaRPr lang="fr-FR" dirty="0">
                        <a:solidFill>
                          <a:schemeClr val="dk1"/>
                        </a:solidFill>
                      </a:endParaRPr>
                    </a:p>
                    <a:p>
                      <a:pPr marL="0" lvl="0" indent="0" algn="l" rtl="0">
                        <a:lnSpc>
                          <a:spcPct val="107000"/>
                        </a:lnSpc>
                        <a:spcBef>
                          <a:spcPts val="600"/>
                        </a:spcBef>
                        <a:spcAft>
                          <a:spcPts val="0"/>
                        </a:spcAft>
                        <a:buNone/>
                      </a:pPr>
                      <a:r>
                        <a:rPr lang="fr-FR" b="1" dirty="0">
                          <a:solidFill>
                            <a:schemeClr val="lt1"/>
                          </a:solidFill>
                        </a:rPr>
                        <a:t>4. Tarif des boissons </a:t>
                      </a:r>
                      <a:r>
                        <a:rPr lang="fr-FR" dirty="0">
                          <a:solidFill>
                            <a:schemeClr val="lt1"/>
                          </a:solidFill>
                        </a:rPr>
                        <a:t>: Notation sur 5 points </a:t>
                      </a:r>
                    </a:p>
                    <a:p>
                      <a:pPr marL="457200" lvl="0" indent="-317500" algn="l" rtl="0">
                        <a:lnSpc>
                          <a:spcPct val="107000"/>
                        </a:lnSpc>
                        <a:spcBef>
                          <a:spcPts val="600"/>
                        </a:spcBef>
                        <a:spcAft>
                          <a:spcPts val="0"/>
                        </a:spcAft>
                        <a:buClr>
                          <a:schemeClr val="dk1"/>
                        </a:buClr>
                        <a:buSzPts val="1400"/>
                        <a:buChar char="•"/>
                      </a:pPr>
                      <a:r>
                        <a:rPr lang="fr-FR" dirty="0">
                          <a:solidFill>
                            <a:schemeClr val="dk1"/>
                          </a:solidFill>
                        </a:rPr>
                        <a:t>Selon appréciation de la Commission de Sélection</a:t>
                      </a:r>
                      <a:endParaRPr lang="fr-FR" b="1" dirty="0">
                        <a:solidFill>
                          <a:schemeClr val="lt1"/>
                        </a:solidFill>
                      </a:endParaRPr>
                    </a:p>
                  </a:txBody>
                  <a:tcPr marL="91450" marR="91450" marT="45725" marB="45725"/>
                </a:tc>
                <a:tc>
                  <a:txBody>
                    <a:bodyPr/>
                    <a:lstStyle/>
                    <a:p>
                      <a:pPr marL="0" marR="0" lvl="0" indent="0" algn="l" rtl="0">
                        <a:lnSpc>
                          <a:spcPct val="107000"/>
                        </a:lnSpc>
                        <a:spcBef>
                          <a:spcPts val="0"/>
                        </a:spcBef>
                        <a:spcAft>
                          <a:spcPts val="0"/>
                        </a:spcAft>
                        <a:buNone/>
                      </a:pPr>
                      <a:r>
                        <a:rPr lang="fr-FR" b="1" dirty="0">
                          <a:solidFill>
                            <a:schemeClr val="lt1"/>
                          </a:solidFill>
                        </a:rPr>
                        <a:t>5</a:t>
                      </a:r>
                      <a:r>
                        <a:rPr lang="fr-FR" sz="1400" b="1" u="none" strike="noStrike" cap="none" dirty="0">
                          <a:solidFill>
                            <a:schemeClr val="lt1"/>
                          </a:solidFill>
                        </a:rPr>
                        <a:t>.</a:t>
                      </a:r>
                      <a:r>
                        <a:rPr lang="fr-FR" b="1" dirty="0">
                          <a:solidFill>
                            <a:schemeClr val="lt1"/>
                          </a:solidFill>
                        </a:rPr>
                        <a:t>P</a:t>
                      </a:r>
                      <a:r>
                        <a:rPr lang="fr-FR" sz="1400" b="1" u="none" strike="noStrike" cap="none" dirty="0">
                          <a:solidFill>
                            <a:schemeClr val="lt1"/>
                          </a:solidFill>
                        </a:rPr>
                        <a:t>résentation du dossier </a:t>
                      </a:r>
                      <a:r>
                        <a:rPr lang="fr-FR" sz="1400" b="0" u="none" strike="noStrike" cap="none" dirty="0">
                          <a:solidFill>
                            <a:schemeClr val="lt1"/>
                          </a:solidFill>
                        </a:rPr>
                        <a:t>- Notation sur 5 points</a:t>
                      </a:r>
                      <a:endParaRPr lang="fr-FR" dirty="0">
                        <a:solidFill>
                          <a:schemeClr val="lt1"/>
                        </a:solidFill>
                      </a:endParaRPr>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Présentation détaillée et de qualité accompagnée par exemple de la liste des articles proposés, de photos, etc. : 5  points</a:t>
                      </a:r>
                      <a:endParaRPr lang="fr-F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Dossier peu soigné ou peu renseigné : 0 point.</a:t>
                      </a:r>
                      <a:endParaRPr lang="fr-FR" dirty="0"/>
                    </a:p>
                    <a:p>
                      <a:pPr marL="0" marR="0" lvl="0" indent="0" algn="l" rtl="0">
                        <a:lnSpc>
                          <a:spcPct val="107000"/>
                        </a:lnSpc>
                        <a:spcBef>
                          <a:spcPts val="600"/>
                        </a:spcBef>
                        <a:spcAft>
                          <a:spcPts val="0"/>
                        </a:spcAft>
                        <a:buNone/>
                      </a:pPr>
                      <a:r>
                        <a:rPr lang="fr-FR" sz="1400" b="0" u="none" strike="noStrike" cap="none" dirty="0"/>
                        <a:t> </a:t>
                      </a:r>
                      <a:endParaRPr lang="fr-FR" dirty="0"/>
                    </a:p>
                    <a:p>
                      <a:pPr marL="0" marR="0" lvl="0" indent="0" algn="l" rtl="0">
                        <a:lnSpc>
                          <a:spcPct val="107000"/>
                        </a:lnSpc>
                        <a:spcBef>
                          <a:spcPts val="600"/>
                        </a:spcBef>
                        <a:spcAft>
                          <a:spcPts val="0"/>
                        </a:spcAft>
                        <a:buNone/>
                      </a:pPr>
                      <a:r>
                        <a:rPr lang="fr-FR" b="1" dirty="0">
                          <a:solidFill>
                            <a:schemeClr val="lt1"/>
                          </a:solidFill>
                        </a:rPr>
                        <a:t>6</a:t>
                      </a:r>
                      <a:r>
                        <a:rPr lang="fr-FR" sz="1400" b="1" u="none" strike="noStrike" cap="none" dirty="0">
                          <a:solidFill>
                            <a:schemeClr val="lt1"/>
                          </a:solidFill>
                        </a:rPr>
                        <a:t>.Bonus thématique de Noël </a:t>
                      </a:r>
                      <a:r>
                        <a:rPr lang="fr-FR" sz="1400" b="0" u="none" strike="noStrike" cap="none" dirty="0">
                          <a:solidFill>
                            <a:schemeClr val="lt1"/>
                          </a:solidFill>
                        </a:rPr>
                        <a:t>- Notation sur 2,5 points</a:t>
                      </a:r>
                      <a:endParaRPr lang="fr-FR" dirty="0">
                        <a:solidFill>
                          <a:schemeClr val="lt1"/>
                        </a:solidFill>
                      </a:endParaRPr>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Produits en rapport avec les symboles et la thématique de Noël : 2,5 points</a:t>
                      </a:r>
                      <a:endParaRPr lang="fr-F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Aucun produit en lien avec la thématique de Noël : 0 point</a:t>
                      </a:r>
                      <a:endParaRPr lang="fr-FR" dirty="0"/>
                    </a:p>
                    <a:p>
                      <a:pPr marL="0" marR="0" lvl="0" indent="0" algn="l" rtl="0">
                        <a:lnSpc>
                          <a:spcPct val="107000"/>
                        </a:lnSpc>
                        <a:spcBef>
                          <a:spcPts val="600"/>
                        </a:spcBef>
                        <a:spcAft>
                          <a:spcPts val="0"/>
                        </a:spcAft>
                        <a:buNone/>
                      </a:pPr>
                      <a:r>
                        <a:rPr lang="fr-FR" sz="1400" b="0" u="none" strike="noStrike" cap="none" dirty="0"/>
                        <a:t> </a:t>
                      </a:r>
                      <a:endParaRPr lang="fr-FR" dirty="0"/>
                    </a:p>
                    <a:p>
                      <a:pPr marL="0" marR="0" lvl="0" indent="0" algn="l" rtl="0">
                        <a:lnSpc>
                          <a:spcPct val="107000"/>
                        </a:lnSpc>
                        <a:spcBef>
                          <a:spcPts val="600"/>
                        </a:spcBef>
                        <a:spcAft>
                          <a:spcPts val="0"/>
                        </a:spcAft>
                        <a:buNone/>
                      </a:pPr>
                      <a:r>
                        <a:rPr lang="fr-FR" b="1" dirty="0">
                          <a:solidFill>
                            <a:schemeClr val="lt1"/>
                          </a:solidFill>
                        </a:rPr>
                        <a:t>7</a:t>
                      </a:r>
                      <a:r>
                        <a:rPr lang="fr-FR" sz="1400" b="1" u="none" strike="noStrike" cap="none" dirty="0">
                          <a:solidFill>
                            <a:schemeClr val="lt1"/>
                          </a:solidFill>
                        </a:rPr>
                        <a:t>.Bonus éco-responsable volontariste </a:t>
                      </a:r>
                      <a:r>
                        <a:rPr lang="fr-FR" sz="1400" b="0" u="none" strike="noStrike" cap="none" dirty="0">
                          <a:solidFill>
                            <a:schemeClr val="lt1"/>
                          </a:solidFill>
                        </a:rPr>
                        <a:t>- Notation sur 2,5 points</a:t>
                      </a:r>
                      <a:endParaRPr lang="fr-FR" dirty="0">
                        <a:solidFill>
                          <a:schemeClr val="lt1"/>
                        </a:solidFill>
                      </a:endParaRPr>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Démarche initiée avec des produits locaux, dotés d’un écolabel, d’une IGP, d’une AOC, AOP, démarche de recyclage des matières etc. :  2,5 points</a:t>
                      </a:r>
                      <a:endParaRPr lang="fr-FR" dirty="0"/>
                    </a:p>
                    <a:p>
                      <a:pPr marL="171450" marR="0" lvl="0" indent="-171450" algn="l" rtl="0">
                        <a:lnSpc>
                          <a:spcPct val="107000"/>
                        </a:lnSpc>
                        <a:spcBef>
                          <a:spcPts val="600"/>
                        </a:spcBef>
                        <a:spcAft>
                          <a:spcPts val="0"/>
                        </a:spcAft>
                        <a:buClr>
                          <a:srgbClr val="000000"/>
                        </a:buClr>
                        <a:buSzPts val="1400"/>
                        <a:buFont typeface="Arial"/>
                        <a:buChar char="•"/>
                      </a:pPr>
                      <a:r>
                        <a:rPr lang="fr-FR" sz="1400" b="0" u="none" strike="noStrike" cap="none" dirty="0"/>
                        <a:t>Absence de toute démarche éco-responsable : 0 point</a:t>
                      </a:r>
                      <a:endParaRPr lang="fr-FR" dirty="0"/>
                    </a:p>
                    <a:p>
                      <a:pPr marL="0" marR="0" lvl="0" indent="0" algn="l" rtl="0">
                        <a:lnSpc>
                          <a:spcPct val="107000"/>
                        </a:lnSpc>
                        <a:spcBef>
                          <a:spcPts val="600"/>
                        </a:spcBef>
                        <a:spcAft>
                          <a:spcPts val="0"/>
                        </a:spcAft>
                        <a:buNone/>
                      </a:pPr>
                      <a:r>
                        <a:rPr lang="fr-FR" sz="1400" b="0" u="none" strike="noStrike" cap="none" dirty="0"/>
                        <a:t> </a:t>
                      </a:r>
                      <a:endParaRPr lang="fr-FR" dirty="0"/>
                    </a:p>
                    <a:p>
                      <a:pPr marL="0" marR="0" lvl="0" indent="0" algn="l" rtl="0">
                        <a:lnSpc>
                          <a:spcPct val="107000"/>
                        </a:lnSpc>
                        <a:spcBef>
                          <a:spcPts val="600"/>
                        </a:spcBef>
                        <a:spcAft>
                          <a:spcPts val="0"/>
                        </a:spcAft>
                        <a:buNone/>
                      </a:pPr>
                      <a:r>
                        <a:rPr lang="fr-FR" b="1" dirty="0">
                          <a:solidFill>
                            <a:schemeClr val="lt1"/>
                          </a:solidFill>
                        </a:rPr>
                        <a:t>8</a:t>
                      </a:r>
                      <a:r>
                        <a:rPr lang="fr-FR" sz="1400" b="1" u="none" strike="noStrike" cap="none" dirty="0">
                          <a:solidFill>
                            <a:schemeClr val="lt1"/>
                          </a:solidFill>
                        </a:rPr>
                        <a:t>.Originalité des produits proposés </a:t>
                      </a:r>
                      <a:r>
                        <a:rPr lang="fr-FR" sz="1400" b="0" u="none" strike="noStrike" cap="none" dirty="0">
                          <a:solidFill>
                            <a:schemeClr val="lt1"/>
                          </a:solidFill>
                        </a:rPr>
                        <a:t>: attribution allant de 0 à 5 points </a:t>
                      </a:r>
                      <a:endParaRPr lang="fr-FR" dirty="0">
                        <a:solidFill>
                          <a:schemeClr val="lt1"/>
                        </a:solidFill>
                      </a:endParaRPr>
                    </a:p>
                    <a:p>
                      <a:pPr marL="171450" marR="0" lvl="0" indent="-171450" algn="l" rtl="0">
                        <a:lnSpc>
                          <a:spcPct val="107000"/>
                        </a:lnSpc>
                        <a:spcBef>
                          <a:spcPts val="600"/>
                        </a:spcBef>
                        <a:spcAft>
                          <a:spcPts val="0"/>
                        </a:spcAft>
                        <a:buClr>
                          <a:srgbClr val="000000"/>
                        </a:buClr>
                        <a:buSzPts val="1400"/>
                        <a:buFont typeface="Arial"/>
                        <a:buChar char="•"/>
                      </a:pPr>
                      <a:r>
                        <a:rPr lang="fr-FR" dirty="0"/>
                        <a:t>S</a:t>
                      </a:r>
                      <a:r>
                        <a:rPr lang="fr-FR" sz="1400" b="0" u="none" strike="noStrike" cap="none" dirty="0"/>
                        <a:t>elon appréciation de la Commission de Sélection</a:t>
                      </a:r>
                      <a:endParaRPr lang="fr-FR" dirty="0"/>
                    </a:p>
                    <a:p>
                      <a:pPr marL="0" marR="0" lvl="0" indent="0" algn="l" rtl="0">
                        <a:spcBef>
                          <a:spcPts val="600"/>
                        </a:spcBef>
                        <a:spcAft>
                          <a:spcPts val="0"/>
                        </a:spcAft>
                        <a:buNone/>
                      </a:pPr>
                      <a:endParaRPr sz="4000" b="0" dirty="0"/>
                    </a:p>
                  </a:txBody>
                  <a:tcPr marL="91450" marR="91450" marT="45725" marB="45725"/>
                </a:tc>
                <a:extLst>
                  <a:ext uri="{0D108BD9-81ED-4DB2-BD59-A6C34878D82A}">
                    <a16:rowId xmlns:a16="http://schemas.microsoft.com/office/drawing/2014/main" val="10000"/>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g24cf155bcc4_0_122" descr="Une image contenant texte, capture d’écran, nourriture&#10;&#10;Description générée automatiquement"/>
          <p:cNvPicPr preferRelativeResize="0"/>
          <p:nvPr/>
        </p:nvPicPr>
        <p:blipFill rotWithShape="1">
          <a:blip r:embed="rId3">
            <a:alphaModFix/>
          </a:blip>
          <a:srcRect t="51666" b="-1851"/>
          <a:stretch/>
        </p:blipFill>
        <p:spPr>
          <a:xfrm>
            <a:off x="0" y="3759200"/>
            <a:ext cx="12192000" cy="3441701"/>
          </a:xfrm>
          <a:prstGeom prst="rect">
            <a:avLst/>
          </a:prstGeom>
          <a:noFill/>
          <a:ln>
            <a:noFill/>
          </a:ln>
        </p:spPr>
      </p:pic>
      <p:sp>
        <p:nvSpPr>
          <p:cNvPr id="211" name="Google Shape;211;g24cf155bcc4_0_122"/>
          <p:cNvSpPr txBox="1">
            <a:spLocks noGrp="1"/>
          </p:cNvSpPr>
          <p:nvPr>
            <p:ph type="title"/>
          </p:nvPr>
        </p:nvSpPr>
        <p:spPr>
          <a:xfrm>
            <a:off x="64009" y="93843"/>
            <a:ext cx="5010912" cy="3335157"/>
          </a:xfrm>
          <a:prstGeom prst="rect">
            <a:avLst/>
          </a:prstGeom>
          <a:noFill/>
          <a:ln w="9525" cap="flat" cmpd="sng">
            <a:solidFill>
              <a:srgbClr val="F5F7FC"/>
            </a:solidFill>
            <a:prstDash val="solid"/>
            <a:round/>
            <a:headEnd type="none" w="sm" len="sm"/>
            <a:tailEnd type="none" w="sm" len="sm"/>
          </a:ln>
        </p:spPr>
        <p:txBody>
          <a:bodyPr spcFirstLastPara="1" wrap="square" lIns="91425" tIns="45700" rIns="91425" bIns="45700" anchor="ctr" anchorCtr="0">
            <a:normAutofit fontScale="90000"/>
          </a:bodyPr>
          <a:lstStyle/>
          <a:p>
            <a:pPr marL="0" lvl="0" indent="0" algn="ctr" rtl="0">
              <a:spcBef>
                <a:spcPts val="1000"/>
              </a:spcBef>
              <a:spcAft>
                <a:spcPts val="0"/>
              </a:spcAft>
              <a:buClr>
                <a:schemeClr val="dk1"/>
              </a:buClr>
              <a:buSzPts val="2000"/>
              <a:buFont typeface="Arial"/>
              <a:buNone/>
            </a:pPr>
            <a:r>
              <a:rPr lang="fr-FR" sz="1600" b="1" u="sng" dirty="0">
                <a:solidFill>
                  <a:schemeClr val="lt1"/>
                </a:solidFill>
              </a:rPr>
              <a:t>Chalet de type « restauration libre»</a:t>
            </a:r>
            <a:r>
              <a:rPr lang="fr-FR" sz="1600" b="1" dirty="0">
                <a:solidFill>
                  <a:schemeClr val="lt1"/>
                </a:solidFill>
              </a:rPr>
              <a:t> : </a:t>
            </a:r>
            <a:r>
              <a:rPr lang="fr-FR" sz="1200" b="1" dirty="0">
                <a:solidFill>
                  <a:schemeClr val="lt1"/>
                </a:solidFill>
              </a:rPr>
              <a:t>  </a:t>
            </a:r>
            <a:br>
              <a:rPr lang="fr-FR" sz="1000" b="1" dirty="0">
                <a:solidFill>
                  <a:schemeClr val="lt1"/>
                </a:solidFill>
              </a:rPr>
            </a:br>
            <a:br>
              <a:rPr lang="fr-FR" sz="1000" b="1" dirty="0">
                <a:solidFill>
                  <a:schemeClr val="lt1"/>
                </a:solidFill>
              </a:rPr>
            </a:br>
            <a:r>
              <a:rPr lang="fr-FR" sz="1600" dirty="0">
                <a:solidFill>
                  <a:schemeClr val="lt1"/>
                </a:solidFill>
              </a:rPr>
              <a:t>Nous attendons vos propositions originales et différentes des cahiers des charges déjà existants.</a:t>
            </a:r>
            <a:br>
              <a:rPr lang="fr-FR" sz="1600" dirty="0">
                <a:solidFill>
                  <a:schemeClr val="lt1"/>
                </a:solidFill>
              </a:rPr>
            </a:br>
            <a:br>
              <a:rPr lang="fr-FR" sz="1600" dirty="0">
                <a:solidFill>
                  <a:schemeClr val="lt1"/>
                </a:solidFill>
              </a:rPr>
            </a:br>
            <a:r>
              <a:rPr lang="fr-FR" sz="1300" dirty="0">
                <a:solidFill>
                  <a:srgbClr val="C00000"/>
                </a:solidFill>
                <a:highlight>
                  <a:srgbClr val="FFFF00"/>
                </a:highlight>
              </a:rPr>
              <a:t>Thématique en rapport avec Noël ou avec l’identité ajaccienne attendue. </a:t>
            </a:r>
            <a:br>
              <a:rPr lang="fr-FR" sz="1300" dirty="0">
                <a:solidFill>
                  <a:srgbClr val="C00000"/>
                </a:solidFill>
                <a:highlight>
                  <a:srgbClr val="FFFF00"/>
                </a:highlight>
              </a:rPr>
            </a:br>
            <a:r>
              <a:rPr lang="fr-FR" sz="1300" dirty="0">
                <a:solidFill>
                  <a:srgbClr val="C00000"/>
                </a:solidFill>
                <a:highlight>
                  <a:srgbClr val="FFFF00"/>
                </a:highlight>
              </a:rPr>
              <a:t>Les chalets de type Food trucks proposant des frites, hot dog, pizza , sandwich, bruschetta, sushis, burgers, sticks mozza… ne sont pas souhaités seront éliminé de la pré-sélection. Toutes spécialités n’ayant aucun rapport avec Noël ne seront retenues.</a:t>
            </a:r>
            <a:br>
              <a:rPr lang="fr-FR" sz="1600" dirty="0">
                <a:solidFill>
                  <a:schemeClr val="lt1"/>
                </a:solidFill>
              </a:rPr>
            </a:br>
            <a:br>
              <a:rPr lang="fr-FR" sz="1300" dirty="0">
                <a:solidFill>
                  <a:schemeClr val="lt1"/>
                </a:solidFill>
              </a:rPr>
            </a:br>
            <a:br>
              <a:rPr lang="fr-FR" sz="1300" dirty="0">
                <a:solidFill>
                  <a:schemeClr val="lt1"/>
                </a:solidFill>
              </a:rPr>
            </a:br>
            <a:r>
              <a:rPr lang="fr-FR" sz="1300" dirty="0">
                <a:solidFill>
                  <a:schemeClr val="lt1"/>
                </a:solidFill>
              </a:rPr>
              <a:t>-</a:t>
            </a:r>
            <a:r>
              <a:rPr lang="fr-FR" sz="1600" dirty="0">
                <a:solidFill>
                  <a:schemeClr val="lt1"/>
                </a:solidFill>
              </a:rPr>
              <a:t>Vente de boissons soft </a:t>
            </a:r>
            <a:br>
              <a:rPr lang="fr-FR" sz="1600" dirty="0">
                <a:solidFill>
                  <a:schemeClr val="lt1"/>
                </a:solidFill>
              </a:rPr>
            </a:br>
            <a:r>
              <a:rPr lang="fr-FR" sz="1600" dirty="0">
                <a:solidFill>
                  <a:schemeClr val="lt1"/>
                </a:solidFill>
              </a:rPr>
              <a:t>-Vente de cidre et de vin chaud</a:t>
            </a:r>
            <a:br>
              <a:rPr lang="fr-FR" sz="1600" dirty="0">
                <a:solidFill>
                  <a:schemeClr val="lt1"/>
                </a:solidFill>
              </a:rPr>
            </a:br>
            <a:r>
              <a:rPr lang="fr-FR" sz="1600" dirty="0">
                <a:solidFill>
                  <a:schemeClr val="lt1"/>
                </a:solidFill>
              </a:rPr>
              <a:t>-Vente d’une seule référence de vin </a:t>
            </a:r>
            <a:br>
              <a:rPr lang="fr-FR" sz="1600" dirty="0">
                <a:solidFill>
                  <a:schemeClr val="lt1"/>
                </a:solidFill>
              </a:rPr>
            </a:br>
            <a:r>
              <a:rPr lang="fr-FR" sz="1600" dirty="0">
                <a:solidFill>
                  <a:schemeClr val="lt1"/>
                </a:solidFill>
              </a:rPr>
              <a:t>(champagne et cocktail interdits)</a:t>
            </a:r>
            <a:endParaRPr sz="1900" dirty="0">
              <a:solidFill>
                <a:schemeClr val="lt1"/>
              </a:solidFill>
            </a:endParaRPr>
          </a:p>
        </p:txBody>
      </p:sp>
      <p:graphicFrame>
        <p:nvGraphicFramePr>
          <p:cNvPr id="2" name="Google Shape;212;g24cf155bcc4_0_122">
            <a:extLst>
              <a:ext uri="{FF2B5EF4-FFF2-40B4-BE49-F238E27FC236}">
                <a16:creationId xmlns:a16="http://schemas.microsoft.com/office/drawing/2014/main" id="{C2D78C4D-200E-D876-556E-EC8F593BB4AD}"/>
              </a:ext>
            </a:extLst>
          </p:cNvPr>
          <p:cNvGraphicFramePr/>
          <p:nvPr>
            <p:extLst>
              <p:ext uri="{D42A27DB-BD31-4B8C-83A1-F6EECF244321}">
                <p14:modId xmlns:p14="http://schemas.microsoft.com/office/powerpoint/2010/main" val="1698856762"/>
              </p:ext>
            </p:extLst>
          </p:nvPr>
        </p:nvGraphicFramePr>
        <p:xfrm>
          <a:off x="5247894" y="475035"/>
          <a:ext cx="6688049" cy="2456033"/>
        </p:xfrm>
        <a:graphic>
          <a:graphicData uri="http://schemas.openxmlformats.org/drawingml/2006/table">
            <a:tbl>
              <a:tblPr>
                <a:noFill/>
                <a:tableStyleId>{4E07FA19-6B28-4D80-B87A-3D60224B8E10}</a:tableStyleId>
              </a:tblPr>
              <a:tblGrid>
                <a:gridCol w="4929331">
                  <a:extLst>
                    <a:ext uri="{9D8B030D-6E8A-4147-A177-3AD203B41FA5}">
                      <a16:colId xmlns:a16="http://schemas.microsoft.com/office/drawing/2014/main" val="20000"/>
                    </a:ext>
                  </a:extLst>
                </a:gridCol>
                <a:gridCol w="1758718">
                  <a:extLst>
                    <a:ext uri="{9D8B030D-6E8A-4147-A177-3AD203B41FA5}">
                      <a16:colId xmlns:a16="http://schemas.microsoft.com/office/drawing/2014/main" val="20001"/>
                    </a:ext>
                  </a:extLst>
                </a:gridCol>
              </a:tblGrid>
              <a:tr h="487275">
                <a:tc>
                  <a:txBody>
                    <a:bodyPr/>
                    <a:lstStyle/>
                    <a:p>
                      <a:pPr marL="0" lvl="0" indent="0" algn="l" rtl="0">
                        <a:lnSpc>
                          <a:spcPct val="100000"/>
                        </a:lnSpc>
                        <a:spcBef>
                          <a:spcPts val="1200"/>
                        </a:spcBef>
                        <a:spcAft>
                          <a:spcPts val="0"/>
                        </a:spcAft>
                        <a:buNone/>
                      </a:pPr>
                      <a:r>
                        <a:rPr lang="fr-FR" sz="1300" b="1">
                          <a:solidFill>
                            <a:srgbClr val="FFFFFF"/>
                          </a:solidFill>
                        </a:rPr>
                        <a:t>Chalet - 30 </a:t>
                      </a:r>
                      <a:r>
                        <a:rPr lang="fr-FR" sz="1300" b="1" dirty="0">
                          <a:solidFill>
                            <a:srgbClr val="FFFFFF"/>
                          </a:solidFill>
                        </a:rPr>
                        <a:t>jours : </a:t>
                      </a:r>
                      <a:r>
                        <a:rPr lang="fr-FR" sz="900" i="1" dirty="0">
                          <a:solidFill>
                            <a:srgbClr val="FFFFFF"/>
                          </a:solidFill>
                        </a:rPr>
                        <a:t>du 29 novembre au 29 décembre </a:t>
                      </a:r>
                      <a:endParaRPr sz="900" i="1"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r>
                        <a:rPr lang="fr-FR" sz="1600" b="1" dirty="0">
                          <a:solidFill>
                            <a:srgbClr val="FFFFFF"/>
                          </a:solidFill>
                        </a:rPr>
                        <a:t>4000€</a:t>
                      </a:r>
                      <a:endParaRPr sz="1600" b="1"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264050">
                <a:tc>
                  <a:txBody>
                    <a:bodyPr/>
                    <a:lstStyle/>
                    <a:p>
                      <a:pPr marL="0" lvl="0" indent="0" algn="l" rtl="0">
                        <a:lnSpc>
                          <a:spcPct val="115000"/>
                        </a:lnSpc>
                        <a:spcBef>
                          <a:spcPts val="1200"/>
                        </a:spcBef>
                        <a:spcAft>
                          <a:spcPts val="0"/>
                        </a:spcAft>
                        <a:buNone/>
                      </a:pPr>
                      <a:r>
                        <a:rPr lang="fr-FR" sz="1300" b="1" dirty="0">
                          <a:solidFill>
                            <a:srgbClr val="FFFFFF"/>
                          </a:solidFill>
                        </a:rPr>
                        <a:t>Programmation musicale 5 groupes - </a:t>
                      </a:r>
                      <a:r>
                        <a:rPr lang="fr-FR" sz="1000" dirty="0">
                          <a:solidFill>
                            <a:schemeClr val="lt1"/>
                          </a:solidFill>
                        </a:rPr>
                        <a:t>PARTICIPATION OBLIGATOIRE</a:t>
                      </a:r>
                      <a:endParaRPr sz="1000" dirty="0">
                        <a:solidFill>
                          <a:srgbClr val="FFFFFF"/>
                        </a:solidFill>
                      </a:endParaRPr>
                    </a:p>
                    <a:p>
                      <a:pPr marL="0" lvl="0" indent="0" algn="l" rtl="0">
                        <a:lnSpc>
                          <a:spcPct val="115000"/>
                        </a:lnSpc>
                        <a:spcBef>
                          <a:spcPts val="1200"/>
                        </a:spcBef>
                        <a:spcAft>
                          <a:spcPts val="0"/>
                        </a:spcAft>
                        <a:buNone/>
                      </a:pPr>
                      <a:r>
                        <a:rPr lang="fr-FR" sz="1250" dirty="0">
                          <a:solidFill>
                            <a:srgbClr val="FFFFFF"/>
                          </a:solidFill>
                        </a:rPr>
                        <a:t>3 nocturnes et 2 midis</a:t>
                      </a:r>
                    </a:p>
                    <a:p>
                      <a:pPr marL="0" lvl="0" indent="0" algn="l" rtl="0">
                        <a:lnSpc>
                          <a:spcPct val="115000"/>
                        </a:lnSpc>
                        <a:spcBef>
                          <a:spcPts val="1200"/>
                        </a:spcBef>
                        <a:spcAft>
                          <a:spcPts val="0"/>
                        </a:spcAft>
                        <a:buNone/>
                      </a:pPr>
                      <a:r>
                        <a:rPr lang="fr-FR" sz="1250" dirty="0">
                          <a:solidFill>
                            <a:srgbClr val="FFFFFF"/>
                          </a:solidFill>
                        </a:rPr>
                        <a:t>Les concerts annulés par la municipalité pour intempéries ne seront pas facturés à raison </a:t>
                      </a:r>
                      <a:r>
                        <a:rPr lang="fr-FR" sz="1250">
                          <a:solidFill>
                            <a:srgbClr val="FFFFFF"/>
                          </a:solidFill>
                        </a:rPr>
                        <a:t>de 120</a:t>
                      </a:r>
                      <a:r>
                        <a:rPr lang="fr-FR" sz="1250" dirty="0">
                          <a:solidFill>
                            <a:srgbClr val="FFFFFF"/>
                          </a:solidFill>
                        </a:rPr>
                        <a:t>€/concert annulé.</a:t>
                      </a:r>
                      <a:endParaRPr sz="1100"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endParaRPr lang="fr-FR" sz="1300" dirty="0">
                        <a:solidFill>
                          <a:srgbClr val="FFFFFF"/>
                        </a:solidFill>
                      </a:endParaRPr>
                    </a:p>
                    <a:p>
                      <a:pPr marL="0" lvl="0" indent="0" algn="ctr" rtl="0">
                        <a:lnSpc>
                          <a:spcPct val="115000"/>
                        </a:lnSpc>
                        <a:spcBef>
                          <a:spcPts val="1200"/>
                        </a:spcBef>
                        <a:spcAft>
                          <a:spcPts val="0"/>
                        </a:spcAft>
                        <a:buNone/>
                      </a:pPr>
                      <a:r>
                        <a:rPr lang="fr-FR" sz="1300" dirty="0">
                          <a:solidFill>
                            <a:srgbClr val="FFFFFF"/>
                          </a:solidFill>
                        </a:rPr>
                        <a:t>+600€</a:t>
                      </a:r>
                      <a:endParaRPr sz="1300" dirty="0">
                        <a:solidFill>
                          <a:srgbClr val="FFFFFF"/>
                        </a:solidFill>
                      </a:endParaRP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63825">
                <a:tc>
                  <a:txBody>
                    <a:bodyPr/>
                    <a:lstStyle/>
                    <a:p>
                      <a:pPr marL="0" lvl="0" indent="0" algn="l" rtl="0">
                        <a:lnSpc>
                          <a:spcPct val="115000"/>
                        </a:lnSpc>
                        <a:spcBef>
                          <a:spcPts val="1000"/>
                        </a:spcBef>
                        <a:spcAft>
                          <a:spcPts val="0"/>
                        </a:spcAft>
                        <a:buNone/>
                      </a:pPr>
                      <a:r>
                        <a:rPr lang="fr-FR" sz="1300" b="1" dirty="0">
                          <a:solidFill>
                            <a:srgbClr val="FFFFFF"/>
                          </a:solidFill>
                        </a:rPr>
                        <a:t>TOTAL DEMANDE</a:t>
                      </a:r>
                      <a:endParaRPr sz="1100" b="1" dirty="0">
                        <a:solidFill>
                          <a:schemeClr val="tx1"/>
                        </a:solidFill>
                        <a:highlight>
                          <a:srgbClr val="FFFF00"/>
                        </a:highlight>
                      </a:endParaRP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1200"/>
                        </a:spcBef>
                        <a:spcAft>
                          <a:spcPts val="0"/>
                        </a:spcAft>
                        <a:buNone/>
                      </a:pPr>
                      <a:r>
                        <a:rPr lang="fr-FR" sz="1600" b="1" dirty="0">
                          <a:solidFill>
                            <a:srgbClr val="FFFFFF"/>
                          </a:solidFill>
                        </a:rPr>
                        <a:t> 4600€</a:t>
                      </a:r>
                      <a:endParaRPr sz="1600" b="1" dirty="0">
                        <a:solidFill>
                          <a:srgbClr val="FFFFFF"/>
                        </a:solidFill>
                      </a:endParaRPr>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3" name="ZoneTexte 2">
            <a:extLst>
              <a:ext uri="{FF2B5EF4-FFF2-40B4-BE49-F238E27FC236}">
                <a16:creationId xmlns:a16="http://schemas.microsoft.com/office/drawing/2014/main" id="{AA95416C-B4B8-7695-6DB0-862919F14D01}"/>
              </a:ext>
            </a:extLst>
          </p:cNvPr>
          <p:cNvSpPr txBox="1"/>
          <p:nvPr/>
        </p:nvSpPr>
        <p:spPr>
          <a:xfrm>
            <a:off x="6233651" y="3121675"/>
            <a:ext cx="4562168" cy="461665"/>
          </a:xfrm>
          <a:prstGeom prst="rect">
            <a:avLst/>
          </a:prstGeom>
          <a:noFill/>
        </p:spPr>
        <p:txBody>
          <a:bodyPr wrap="square" rtlCol="0">
            <a:spAutoFit/>
          </a:bodyPr>
          <a:lstStyle/>
          <a:p>
            <a:pPr algn="ctr"/>
            <a:r>
              <a:rPr lang="fr-FR" sz="1200" b="1" i="1" dirty="0">
                <a:solidFill>
                  <a:schemeClr val="bg1"/>
                </a:solidFill>
                <a:effectLst/>
                <a:latin typeface="Aptos" panose="020B0004020202020204" pitchFamily="34" charset="0"/>
                <a:ea typeface="Times New Roman" panose="02020603050405020304" pitchFamily="18" charset="0"/>
                <a:cs typeface="Aptos" panose="020B0004020202020204" pitchFamily="34" charset="0"/>
              </a:rPr>
              <a:t>La mise à disposition du matériel pour un branchement en triphasé vous sera facture en supplément sur demande</a:t>
            </a:r>
            <a:endParaRPr lang="fr-FR" sz="1200" i="1" dirty="0">
              <a:solidFill>
                <a:schemeClr val="bg1"/>
              </a:solidFill>
              <a:effectLst/>
              <a:latin typeface="Aptos" panose="020B0004020202020204" pitchFamily="34" charset="0"/>
              <a:ea typeface="Aptos" panose="020B0004020202020204" pitchFamily="34" charset="0"/>
              <a:cs typeface="Aptos" panose="020B00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
          <p:cNvSpPr txBox="1">
            <a:spLocks noGrp="1"/>
          </p:cNvSpPr>
          <p:nvPr>
            <p:ph type="title"/>
          </p:nvPr>
        </p:nvSpPr>
        <p:spPr>
          <a:xfrm>
            <a:off x="2524592" y="101426"/>
            <a:ext cx="7289119" cy="677291"/>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10000"/>
              <a:buFont typeface="Calibri"/>
              <a:buNone/>
            </a:pPr>
            <a:r>
              <a:rPr lang="fr-FR" sz="4000" dirty="0">
                <a:solidFill>
                  <a:schemeClr val="lt1"/>
                </a:solidFill>
                <a:latin typeface="Arial"/>
                <a:ea typeface="Arial"/>
                <a:cs typeface="Arial"/>
                <a:sym typeface="Arial"/>
              </a:rPr>
              <a:t>IDENTIFICATION DU CANDIDAT  </a:t>
            </a:r>
            <a:endParaRPr sz="4000" dirty="0">
              <a:solidFill>
                <a:schemeClr val="lt1"/>
              </a:solidFill>
              <a:latin typeface="Arial"/>
              <a:ea typeface="Arial"/>
              <a:cs typeface="Arial"/>
              <a:sym typeface="Arial"/>
            </a:endParaRPr>
          </a:p>
        </p:txBody>
      </p:sp>
      <p:sp>
        <p:nvSpPr>
          <p:cNvPr id="240" name="Google Shape;240;p3"/>
          <p:cNvSpPr txBox="1">
            <a:spLocks noGrp="1"/>
          </p:cNvSpPr>
          <p:nvPr>
            <p:ph type="body" idx="1"/>
          </p:nvPr>
        </p:nvSpPr>
        <p:spPr>
          <a:xfrm>
            <a:off x="146304" y="778717"/>
            <a:ext cx="12045696" cy="5078273"/>
          </a:xfrm>
          <a:prstGeom prst="rect">
            <a:avLst/>
          </a:prstGeom>
          <a:noFill/>
          <a:ln>
            <a:noFill/>
          </a:ln>
        </p:spPr>
        <p:txBody>
          <a:bodyPr spcFirstLastPara="1" wrap="square" lIns="91425" tIns="45700" rIns="91425" bIns="45700" anchor="ctr" anchorCtr="0">
            <a:spAutoFit/>
          </a:bodyPr>
          <a:lstStyle/>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Nom, Prénom : </a:t>
            </a:r>
          </a:p>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Date de naissance :	     </a:t>
            </a:r>
            <a:endParaRPr sz="2400" b="1" i="0" u="none" strike="noStrike" cap="none" dirty="0">
              <a:solidFill>
                <a:schemeClr val="lt1"/>
              </a:solidFill>
            </a:endParaRPr>
          </a:p>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Adresse : n°	                                 </a:t>
            </a:r>
            <a:endParaRPr b="1" dirty="0"/>
          </a:p>
          <a:p>
            <a:pPr marL="0" marR="0" lvl="0" indent="0" algn="l" rtl="0">
              <a:lnSpc>
                <a:spcPct val="150000"/>
              </a:lnSpc>
              <a:spcBef>
                <a:spcPts val="0"/>
              </a:spcBef>
              <a:spcAft>
                <a:spcPts val="0"/>
              </a:spcAft>
              <a:buClr>
                <a:schemeClr val="lt1"/>
              </a:buClr>
              <a:buSzPts val="2400"/>
              <a:buFont typeface="Arial"/>
              <a:buNone/>
            </a:pPr>
            <a:r>
              <a:rPr lang="fr-FR" sz="2400" b="1" i="0" u="none" strike="noStrike" cap="none" dirty="0">
                <a:solidFill>
                  <a:schemeClr val="lt1"/>
                </a:solidFill>
              </a:rPr>
              <a:t>Code postal, Ville :                                                   	</a:t>
            </a:r>
            <a:endParaRPr b="1" dirty="0"/>
          </a:p>
          <a:p>
            <a:pPr marL="0" indent="0">
              <a:lnSpc>
                <a:spcPct val="150000"/>
              </a:lnSpc>
              <a:spcBef>
                <a:spcPts val="0"/>
              </a:spcBef>
              <a:buSzPts val="2400"/>
              <a:buNone/>
            </a:pPr>
            <a:r>
              <a:rPr lang="fr-FR" sz="2400" b="1" dirty="0">
                <a:solidFill>
                  <a:schemeClr val="lt1"/>
                </a:solidFill>
              </a:rPr>
              <a:t>Téléphone Portable :	</a:t>
            </a:r>
          </a:p>
          <a:p>
            <a:pPr marL="0" marR="0" lvl="0" indent="0" algn="l" rtl="0">
              <a:lnSpc>
                <a:spcPct val="150000"/>
              </a:lnSpc>
              <a:spcBef>
                <a:spcPts val="0"/>
              </a:spcBef>
              <a:spcAft>
                <a:spcPts val="0"/>
              </a:spcAft>
              <a:buClr>
                <a:schemeClr val="dk1"/>
              </a:buClr>
              <a:buSzPts val="2400"/>
              <a:buFont typeface="Arial"/>
              <a:buNone/>
            </a:pPr>
            <a:r>
              <a:rPr lang="fr-FR" sz="2400" b="1" i="0" u="none" strike="noStrike" cap="none" dirty="0">
                <a:solidFill>
                  <a:schemeClr val="lt1"/>
                </a:solidFill>
              </a:rPr>
              <a:t>Email :</a:t>
            </a:r>
            <a:endParaRPr sz="2400" b="1" i="0" u="none" strike="noStrike" cap="none" dirty="0">
              <a:solidFill>
                <a:schemeClr val="lt1"/>
              </a:solidFill>
            </a:endParaRPr>
          </a:p>
          <a:p>
            <a:pPr marL="0" indent="0">
              <a:lnSpc>
                <a:spcPct val="150000"/>
              </a:lnSpc>
              <a:spcBef>
                <a:spcPts val="0"/>
              </a:spcBef>
              <a:buClr>
                <a:schemeClr val="lt1"/>
              </a:buClr>
              <a:buSzPts val="2400"/>
              <a:buNone/>
            </a:pPr>
            <a:r>
              <a:rPr lang="fr-FR" sz="2400" b="1" u="none" strike="noStrike" cap="none" dirty="0">
                <a:solidFill>
                  <a:schemeClr val="lt1"/>
                </a:solidFill>
                <a:latin typeface="Calibri"/>
                <a:ea typeface="Calibri"/>
                <a:cs typeface="Calibri"/>
                <a:sym typeface="Calibri"/>
              </a:rPr>
              <a:t>Nom de l’entreprise :</a:t>
            </a:r>
          </a:p>
          <a:p>
            <a:pPr marL="0" indent="0">
              <a:lnSpc>
                <a:spcPct val="150000"/>
              </a:lnSpc>
              <a:spcBef>
                <a:spcPts val="0"/>
              </a:spcBef>
              <a:buClr>
                <a:schemeClr val="lt1"/>
              </a:buClr>
              <a:buSzPts val="2400"/>
              <a:buNone/>
            </a:pPr>
            <a:r>
              <a:rPr lang="fr-FR" sz="2400" b="1" i="0" u="none" strike="noStrike" cap="none" dirty="0">
                <a:solidFill>
                  <a:schemeClr val="lt1"/>
                </a:solidFill>
                <a:latin typeface="Calibri"/>
                <a:ea typeface="Calibri"/>
                <a:cs typeface="Calibri"/>
                <a:sym typeface="Calibri"/>
              </a:rPr>
              <a:t>Raison sociale :</a:t>
            </a:r>
            <a:endParaRPr lang="fr-FR" sz="2400" b="1" u="none" strike="noStrike" cap="none" dirty="0">
              <a:solidFill>
                <a:schemeClr val="lt1"/>
              </a:solidFill>
              <a:latin typeface="Calibri"/>
              <a:ea typeface="Calibri"/>
              <a:cs typeface="Calibri"/>
              <a:sym typeface="Calibri"/>
            </a:endParaRPr>
          </a:p>
          <a:p>
            <a:pPr marL="0" indent="0">
              <a:lnSpc>
                <a:spcPct val="150000"/>
              </a:lnSpc>
              <a:spcBef>
                <a:spcPts val="0"/>
              </a:spcBef>
              <a:buClr>
                <a:schemeClr val="lt1"/>
              </a:buClr>
              <a:buSzPts val="2400"/>
              <a:buNone/>
            </a:pPr>
            <a:r>
              <a:rPr lang="fr-FR" sz="2400" b="1" i="1" u="none" strike="noStrike" cap="none" dirty="0">
                <a:solidFill>
                  <a:schemeClr val="lt1"/>
                </a:solidFill>
                <a:latin typeface="Calibri"/>
                <a:ea typeface="Calibri"/>
                <a:cs typeface="Calibri"/>
                <a:sym typeface="Calibri"/>
              </a:rPr>
              <a:t>Adresse professionnelle </a:t>
            </a:r>
            <a:r>
              <a:rPr lang="fr-FR" sz="2400" b="0" i="1" u="none" strike="noStrike" cap="none" dirty="0">
                <a:solidFill>
                  <a:schemeClr val="lt1"/>
                </a:solidFill>
                <a:latin typeface="Calibri"/>
                <a:ea typeface="Calibri"/>
                <a:cs typeface="Calibri"/>
                <a:sym typeface="Calibri"/>
              </a:rPr>
              <a:t>(si différente de l’adresse personnelle) </a:t>
            </a:r>
            <a:r>
              <a:rPr lang="fr-FR" sz="2400" b="1" i="1" u="none" strike="noStrike" cap="none" dirty="0">
                <a:solidFill>
                  <a:schemeClr val="lt1"/>
                </a:solidFill>
                <a:latin typeface="Calibri"/>
                <a:ea typeface="Calibri"/>
                <a:cs typeface="Calibri"/>
                <a:sym typeface="Calibri"/>
              </a:rPr>
              <a:t>:</a:t>
            </a:r>
            <a:endParaRPr lang="fr-FR" sz="2400"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4"/>
          <p:cNvSpPr txBox="1">
            <a:spLocks noGrp="1"/>
          </p:cNvSpPr>
          <p:nvPr>
            <p:ph type="title"/>
          </p:nvPr>
        </p:nvSpPr>
        <p:spPr>
          <a:xfrm>
            <a:off x="2573286" y="-82970"/>
            <a:ext cx="7045428" cy="942506"/>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lt1"/>
              </a:buClr>
              <a:buSzPts val="4400"/>
              <a:buFont typeface="Calibri"/>
              <a:buNone/>
            </a:pPr>
            <a:r>
              <a:rPr lang="fr-FR" sz="4000" dirty="0">
                <a:solidFill>
                  <a:schemeClr val="lt1"/>
                </a:solidFill>
                <a:latin typeface="Arial"/>
                <a:ea typeface="Arial"/>
                <a:cs typeface="Arial"/>
                <a:sym typeface="Arial"/>
              </a:rPr>
              <a:t>INFORMATIONS</a:t>
            </a:r>
            <a:r>
              <a:rPr lang="fr-FR" sz="4400" b="1" i="0" u="none" strike="noStrike" cap="none" dirty="0">
                <a:solidFill>
                  <a:schemeClr val="lt1"/>
                </a:solidFill>
                <a:latin typeface="Calibri"/>
                <a:ea typeface="Calibri"/>
                <a:cs typeface="Calibri"/>
                <a:sym typeface="Calibri"/>
              </a:rPr>
              <a:t> </a:t>
            </a:r>
            <a:r>
              <a:rPr lang="fr-FR" sz="4000" dirty="0">
                <a:solidFill>
                  <a:schemeClr val="lt1"/>
                </a:solidFill>
                <a:latin typeface="Arial"/>
                <a:ea typeface="Arial"/>
                <a:cs typeface="Arial"/>
                <a:sym typeface="Arial"/>
              </a:rPr>
              <a:t>EXPOSANT</a:t>
            </a:r>
            <a:endParaRPr dirty="0">
              <a:solidFill>
                <a:schemeClr val="lt1"/>
              </a:solidFill>
            </a:endParaRPr>
          </a:p>
        </p:txBody>
      </p:sp>
      <p:sp>
        <p:nvSpPr>
          <p:cNvPr id="247" name="Google Shape;247;p4"/>
          <p:cNvSpPr txBox="1">
            <a:spLocks noGrp="1"/>
          </p:cNvSpPr>
          <p:nvPr>
            <p:ph type="body" idx="1"/>
          </p:nvPr>
        </p:nvSpPr>
        <p:spPr>
          <a:xfrm>
            <a:off x="173850" y="1059736"/>
            <a:ext cx="11844300" cy="3308558"/>
          </a:xfrm>
          <a:prstGeom prst="rect">
            <a:avLst/>
          </a:prstGeom>
          <a:noFill/>
          <a:ln>
            <a:noFill/>
          </a:ln>
        </p:spPr>
        <p:txBody>
          <a:bodyPr spcFirstLastPara="1" wrap="square" lIns="91425" tIns="45700" rIns="91425" bIns="45700" anchor="ctr" anchorCtr="0">
            <a:spAutoFit/>
          </a:bodyPr>
          <a:lstStyle/>
          <a:p>
            <a:pPr marL="0" marR="0" lvl="0" indent="0" algn="l" rtl="0">
              <a:lnSpc>
                <a:spcPct val="150000"/>
              </a:lnSpc>
              <a:spcBef>
                <a:spcPts val="0"/>
              </a:spcBef>
              <a:spcAft>
                <a:spcPts val="0"/>
              </a:spcAft>
              <a:buClr>
                <a:schemeClr val="lt1"/>
              </a:buClr>
              <a:buSzPts val="2400"/>
              <a:buFont typeface="Arial"/>
              <a:buNone/>
            </a:pPr>
            <a:r>
              <a:rPr lang="fr-FR" sz="1800" b="1" i="0" u="none" strike="noStrike" cap="none" dirty="0">
                <a:solidFill>
                  <a:schemeClr val="lt1"/>
                </a:solidFill>
              </a:rPr>
              <a:t>Atteste proposer ma candidature au marché de Noël (édition 2024)</a:t>
            </a:r>
            <a:r>
              <a:rPr lang="fr-FR" sz="2000" b="1" dirty="0"/>
              <a:t> </a:t>
            </a:r>
            <a:r>
              <a:rPr lang="fr-FR" sz="1800" b="1" i="0" u="none" strike="noStrike" cap="none" dirty="0">
                <a:solidFill>
                  <a:schemeClr val="lt1"/>
                </a:solidFill>
              </a:rPr>
              <a:t>en qualité de </a:t>
            </a:r>
            <a:r>
              <a:rPr lang="fr-FR" sz="1800" b="1" dirty="0">
                <a:solidFill>
                  <a:schemeClr val="lt1"/>
                </a:solidFill>
              </a:rPr>
              <a:t>: </a:t>
            </a:r>
          </a:p>
          <a:p>
            <a:pPr marL="0" marR="0" lvl="0" indent="0" algn="l" rtl="0">
              <a:lnSpc>
                <a:spcPct val="150000"/>
              </a:lnSpc>
              <a:spcBef>
                <a:spcPts val="0"/>
              </a:spcBef>
              <a:spcAft>
                <a:spcPts val="0"/>
              </a:spcAft>
              <a:buClr>
                <a:schemeClr val="lt1"/>
              </a:buClr>
              <a:buSzPts val="2400"/>
              <a:buFont typeface="Arial"/>
              <a:buNone/>
            </a:pPr>
            <a:r>
              <a:rPr lang="fr-FR" sz="1400" b="1" dirty="0">
                <a:solidFill>
                  <a:schemeClr val="lt1"/>
                </a:solidFill>
              </a:rPr>
              <a:t>Artisan / Commerçant / Commerçant-artisan non sédentaire / Producteur agricole / Industriel forain / Autre</a:t>
            </a:r>
          </a:p>
          <a:p>
            <a:pPr marL="457200" lvl="1" indent="0">
              <a:lnSpc>
                <a:spcPct val="150000"/>
              </a:lnSpc>
              <a:spcBef>
                <a:spcPts val="0"/>
              </a:spcBef>
              <a:buClr>
                <a:schemeClr val="lt1"/>
              </a:buClr>
              <a:buSzPts val="2400"/>
              <a:buNone/>
            </a:pPr>
            <a:r>
              <a:rPr lang="fr-FR" sz="1600" b="1" i="0" u="none" strike="noStrike" cap="none" dirty="0">
                <a:solidFill>
                  <a:schemeClr val="lt1"/>
                </a:solidFill>
              </a:rPr>
              <a:t>Précisez :</a:t>
            </a:r>
            <a:endParaRPr lang="fr-FR" sz="1800" b="1" dirty="0"/>
          </a:p>
          <a:p>
            <a:pPr marL="0" marR="0" lvl="0" indent="0" algn="l" rtl="0">
              <a:lnSpc>
                <a:spcPct val="100000"/>
              </a:lnSpc>
              <a:spcBef>
                <a:spcPts val="0"/>
              </a:spcBef>
              <a:spcAft>
                <a:spcPts val="0"/>
              </a:spcAft>
              <a:buClr>
                <a:schemeClr val="lt1"/>
              </a:buClr>
              <a:buSzPts val="2800"/>
              <a:buFont typeface="Arial"/>
              <a:buNone/>
            </a:pPr>
            <a:r>
              <a:rPr lang="fr-FR" sz="2000" b="1" i="0" u="none" strike="noStrike" cap="none" dirty="0">
                <a:solidFill>
                  <a:schemeClr val="lt1"/>
                </a:solidFill>
                <a:latin typeface="Calibri"/>
                <a:ea typeface="Calibri"/>
                <a:cs typeface="Calibri"/>
                <a:sym typeface="Calibri"/>
              </a:rPr>
              <a:t>	</a:t>
            </a:r>
            <a:endParaRPr sz="2000" dirty="0"/>
          </a:p>
          <a:p>
            <a:pPr marL="0" marR="0" lvl="0" indent="0" algn="l" rtl="0">
              <a:lnSpc>
                <a:spcPct val="100000"/>
              </a:lnSpc>
              <a:spcBef>
                <a:spcPts val="0"/>
              </a:spcBef>
              <a:spcAft>
                <a:spcPts val="0"/>
              </a:spcAft>
              <a:buClr>
                <a:schemeClr val="dk1"/>
              </a:buClr>
              <a:buSzPts val="2800"/>
              <a:buFont typeface="Arial"/>
              <a:buNone/>
            </a:pPr>
            <a:r>
              <a:rPr lang="fr-FR" sz="2000" dirty="0">
                <a:solidFill>
                  <a:schemeClr val="lt1"/>
                </a:solidFill>
              </a:rPr>
              <a:t>Avez-vous reçu une distinction particulière (chef étoilé, meilleur ouvrier de France MOF…) </a:t>
            </a:r>
            <a:r>
              <a:rPr lang="fr-FR" sz="1400" b="1" dirty="0">
                <a:solidFill>
                  <a:schemeClr val="lt1"/>
                </a:solidFill>
              </a:rPr>
              <a:t>Si oui lesquelles : </a:t>
            </a:r>
            <a:endParaRPr sz="2000" i="0" u="none" strike="noStrike" cap="none" dirty="0">
              <a:solidFill>
                <a:schemeClr val="lt1"/>
              </a:solidFill>
            </a:endParaRPr>
          </a:p>
          <a:p>
            <a:pPr marL="0" marR="0" lvl="0" indent="0" algn="l" rtl="0">
              <a:lnSpc>
                <a:spcPct val="100000"/>
              </a:lnSpc>
              <a:spcBef>
                <a:spcPts val="0"/>
              </a:spcBef>
              <a:spcAft>
                <a:spcPts val="0"/>
              </a:spcAft>
              <a:buClr>
                <a:schemeClr val="lt1"/>
              </a:buClr>
              <a:buSzPts val="2800"/>
              <a:buFont typeface="Arial"/>
              <a:buNone/>
            </a:pPr>
            <a:r>
              <a:rPr lang="fr-FR" sz="2000" b="1" i="0" u="none" strike="noStrike" cap="none" dirty="0">
                <a:solidFill>
                  <a:schemeClr val="lt1"/>
                </a:solidFill>
                <a:latin typeface="Calibri"/>
                <a:ea typeface="Calibri"/>
                <a:cs typeface="Calibri"/>
                <a:sym typeface="Calibri"/>
              </a:rPr>
              <a:t> </a:t>
            </a: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800"/>
              <a:buFont typeface="Arial"/>
              <a:buNone/>
            </a:pPr>
            <a:endParaRPr sz="2000" b="1" dirty="0">
              <a:solidFill>
                <a:schemeClr val="lt1"/>
              </a:solidFill>
            </a:endParaRPr>
          </a:p>
          <a:p>
            <a:pPr marL="0" marR="0" lvl="0" indent="0" algn="l" rtl="0">
              <a:lnSpc>
                <a:spcPct val="100000"/>
              </a:lnSpc>
              <a:spcBef>
                <a:spcPts val="0"/>
              </a:spcBef>
              <a:spcAft>
                <a:spcPts val="0"/>
              </a:spcAft>
              <a:buClr>
                <a:schemeClr val="lt1"/>
              </a:buClr>
              <a:buSzPts val="2800"/>
              <a:buFont typeface="Arial"/>
              <a:buNone/>
            </a:pPr>
            <a:r>
              <a:rPr lang="fr-FR" sz="2000" b="1" i="0" u="none" strike="noStrike" cap="none" dirty="0">
                <a:solidFill>
                  <a:schemeClr val="lt1"/>
                </a:solidFill>
                <a:latin typeface="Calibri"/>
                <a:ea typeface="Calibri"/>
                <a:cs typeface="Calibri"/>
                <a:sym typeface="Calibri"/>
              </a:rPr>
              <a:t>Participation au marché de Noël d’Ajaccio les années précédentes ?  </a:t>
            </a:r>
            <a:endParaRPr sz="2000" dirty="0"/>
          </a:p>
          <a:p>
            <a:pPr marL="0" marR="0" lvl="0" indent="0" algn="l" rtl="0">
              <a:lnSpc>
                <a:spcPct val="100000"/>
              </a:lnSpc>
              <a:spcBef>
                <a:spcPts val="0"/>
              </a:spcBef>
              <a:spcAft>
                <a:spcPts val="0"/>
              </a:spcAft>
              <a:buClr>
                <a:schemeClr val="lt1"/>
              </a:buClr>
              <a:buSzPts val="2000"/>
              <a:buFont typeface="Arial"/>
              <a:buNone/>
            </a:pPr>
            <a:r>
              <a:rPr lang="fr-FR" sz="1400" b="1" i="0" u="none" strike="noStrike" cap="none" dirty="0">
                <a:solidFill>
                  <a:schemeClr val="lt1"/>
                </a:solidFill>
                <a:latin typeface="Calibri"/>
                <a:ea typeface="Calibri"/>
                <a:cs typeface="Calibri"/>
                <a:sym typeface="Calibri"/>
              </a:rPr>
              <a:t>Si oui lesquelles : </a:t>
            </a:r>
            <a:endParaRPr sz="2000" dirty="0"/>
          </a:p>
          <a:p>
            <a:pPr marL="0" marR="0" lvl="0" indent="0" algn="l" rtl="0">
              <a:lnSpc>
                <a:spcPct val="100000"/>
              </a:lnSpc>
              <a:spcBef>
                <a:spcPts val="0"/>
              </a:spcBef>
              <a:spcAft>
                <a:spcPts val="0"/>
              </a:spcAft>
              <a:buClr>
                <a:schemeClr val="dk1"/>
              </a:buClr>
              <a:buSzPts val="2000"/>
              <a:buFont typeface="Arial"/>
              <a:buNone/>
            </a:pPr>
            <a:endParaRPr sz="1600" b="1" i="0" u="none" strike="noStrike" cap="none" dirty="0">
              <a:solidFill>
                <a:schemeClr val="lt1"/>
              </a:solidFill>
              <a:latin typeface="Calibri"/>
              <a:ea typeface="Calibri"/>
              <a:cs typeface="Calibri"/>
              <a:sym typeface="Calibri"/>
            </a:endParaRPr>
          </a:p>
        </p:txBody>
      </p:sp>
      <p:sp>
        <p:nvSpPr>
          <p:cNvPr id="2" name="Google Shape;331;p13">
            <a:extLst>
              <a:ext uri="{FF2B5EF4-FFF2-40B4-BE49-F238E27FC236}">
                <a16:creationId xmlns:a16="http://schemas.microsoft.com/office/drawing/2014/main" id="{AE57E260-EFC2-3043-E532-820DF3D7C4B0}"/>
              </a:ext>
            </a:extLst>
          </p:cNvPr>
          <p:cNvSpPr txBox="1"/>
          <p:nvPr/>
        </p:nvSpPr>
        <p:spPr>
          <a:xfrm>
            <a:off x="1154624" y="4521566"/>
            <a:ext cx="9550253" cy="719171"/>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fr-FR" sz="1800" b="0" i="0" u="none" strike="noStrike" cap="none" dirty="0">
                <a:solidFill>
                  <a:schemeClr val="lt1"/>
                </a:solidFill>
                <a:latin typeface="Calibri"/>
                <a:ea typeface="Calibri"/>
                <a:cs typeface="Calibri"/>
                <a:sym typeface="Calibri"/>
              </a:rPr>
              <a:t>NOM D’ENSEIGNE PROPOSÉ : </a:t>
            </a:r>
            <a:endParaRPr dirty="0"/>
          </a:p>
          <a:p>
            <a:pPr marL="0" marR="0" lvl="0" indent="0" algn="l" rtl="0">
              <a:lnSpc>
                <a:spcPct val="90000"/>
              </a:lnSpc>
              <a:spcBef>
                <a:spcPts val="100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4" name="ZoneTexte 3">
            <a:extLst>
              <a:ext uri="{FF2B5EF4-FFF2-40B4-BE49-F238E27FC236}">
                <a16:creationId xmlns:a16="http://schemas.microsoft.com/office/drawing/2014/main" id="{7A8FC91A-15A0-E943-AC64-66F7A9F1BFD1}"/>
              </a:ext>
            </a:extLst>
          </p:cNvPr>
          <p:cNvSpPr txBox="1"/>
          <p:nvPr/>
        </p:nvSpPr>
        <p:spPr>
          <a:xfrm>
            <a:off x="73182" y="5394009"/>
            <a:ext cx="11524303" cy="1463991"/>
          </a:xfrm>
          <a:prstGeom prst="rect">
            <a:avLst/>
          </a:prstGeom>
          <a:noFill/>
        </p:spPr>
        <p:txBody>
          <a:bodyPr wrap="square">
            <a:spAutoFit/>
          </a:bodyPr>
          <a:lstStyle/>
          <a:p>
            <a:pPr marL="0" marR="0" lvl="0" indent="0" algn="ctr" rtl="0">
              <a:lnSpc>
                <a:spcPct val="90000"/>
              </a:lnSpc>
              <a:spcBef>
                <a:spcPts val="0"/>
              </a:spcBef>
              <a:spcAft>
                <a:spcPts val="0"/>
              </a:spcAft>
              <a:buNone/>
            </a:pPr>
            <a:r>
              <a:rPr lang="fr-FR" sz="1200" b="1" i="0" u="none" strike="noStrike" cap="none" dirty="0">
                <a:solidFill>
                  <a:schemeClr val="tx1"/>
                </a:solidFill>
                <a:latin typeface="+mj-lt"/>
                <a:ea typeface="Calibri"/>
                <a:cs typeface="Calibri"/>
                <a:sym typeface="Calibri"/>
              </a:rPr>
              <a:t>Si votre dossier de candidature est retenu, une enseigne sera fabriquée et posée sur votre chalet.</a:t>
            </a:r>
            <a:endParaRPr lang="fr-FR" sz="700" b="1" dirty="0">
              <a:solidFill>
                <a:schemeClr val="tx1"/>
              </a:solidFill>
              <a:latin typeface="+mj-lt"/>
            </a:endParaRPr>
          </a:p>
          <a:p>
            <a:pPr marL="0" marR="0" lvl="0" indent="0" algn="ctr" rtl="0">
              <a:lnSpc>
                <a:spcPct val="90000"/>
              </a:lnSpc>
              <a:spcBef>
                <a:spcPts val="1000"/>
              </a:spcBef>
              <a:spcAft>
                <a:spcPts val="0"/>
              </a:spcAft>
              <a:buNone/>
            </a:pPr>
            <a:r>
              <a:rPr lang="fr-FR" sz="1200" b="1" i="0" u="none" strike="noStrike" cap="none" dirty="0">
                <a:solidFill>
                  <a:schemeClr val="tx1"/>
                </a:solidFill>
                <a:latin typeface="+mj-lt"/>
                <a:ea typeface="Calibri"/>
                <a:cs typeface="Calibri"/>
                <a:sym typeface="Calibri"/>
              </a:rPr>
              <a:t>Le nom doit être en lien avec les produits proposés afin que les visiteurs puissent retrouver ce chalet de manière intuitive. </a:t>
            </a:r>
          </a:p>
          <a:p>
            <a:pPr marL="0" marR="0" lvl="0" indent="0" algn="ctr" rtl="0">
              <a:lnSpc>
                <a:spcPct val="90000"/>
              </a:lnSpc>
              <a:spcBef>
                <a:spcPts val="1000"/>
              </a:spcBef>
              <a:spcAft>
                <a:spcPts val="0"/>
              </a:spcAft>
              <a:buNone/>
            </a:pPr>
            <a:r>
              <a:rPr lang="fr-FR" sz="1200" b="1" i="0" u="none" strike="noStrike" cap="none" dirty="0">
                <a:solidFill>
                  <a:schemeClr val="tx1"/>
                </a:solidFill>
                <a:latin typeface="+mj-lt"/>
                <a:ea typeface="Calibri"/>
                <a:cs typeface="Calibri"/>
                <a:sym typeface="Calibri"/>
              </a:rPr>
              <a:t>L’univers de Noël est à privilégier</a:t>
            </a:r>
            <a:r>
              <a:rPr lang="fr-FR" sz="1200" b="1" dirty="0">
                <a:solidFill>
                  <a:schemeClr val="tx1"/>
                </a:solidFill>
                <a:latin typeface="+mj-lt"/>
                <a:ea typeface="Calibri"/>
                <a:cs typeface="Calibri"/>
                <a:sym typeface="Calibri"/>
              </a:rPr>
              <a:t>.</a:t>
            </a:r>
            <a:endParaRPr lang="fr-FR" sz="700" b="1" dirty="0">
              <a:solidFill>
                <a:schemeClr val="tx1"/>
              </a:solidFill>
              <a:latin typeface="+mj-lt"/>
            </a:endParaRPr>
          </a:p>
          <a:p>
            <a:pPr marL="0" marR="0" lvl="0" indent="0" algn="ctr" rtl="0">
              <a:lnSpc>
                <a:spcPct val="90000"/>
              </a:lnSpc>
              <a:spcBef>
                <a:spcPts val="1000"/>
              </a:spcBef>
              <a:spcAft>
                <a:spcPts val="0"/>
              </a:spcAft>
              <a:buNone/>
            </a:pPr>
            <a:r>
              <a:rPr lang="fr-FR" sz="1200" b="1" i="0" u="none" strike="noStrike" cap="none" dirty="0">
                <a:solidFill>
                  <a:schemeClr val="tx1"/>
                </a:solidFill>
                <a:latin typeface="+mj-lt"/>
                <a:ea typeface="Calibri"/>
                <a:cs typeface="Calibri"/>
                <a:sym typeface="Calibri"/>
              </a:rPr>
              <a:t>Attention il est important de vérifier l’orthographe du nom proposé, après fabrication, aucune enseigne ne pourra être modifiée.</a:t>
            </a:r>
            <a:endParaRPr lang="fr-FR" sz="700" b="1" dirty="0">
              <a:solidFill>
                <a:schemeClr val="tx1"/>
              </a:solidFill>
              <a:latin typeface="+mj-lt"/>
            </a:endParaRPr>
          </a:p>
          <a:p>
            <a:pPr marL="0" marR="0" lvl="0" indent="0" algn="ctr" rtl="0">
              <a:lnSpc>
                <a:spcPct val="90000"/>
              </a:lnSpc>
              <a:spcBef>
                <a:spcPts val="1000"/>
              </a:spcBef>
              <a:spcAft>
                <a:spcPts val="0"/>
              </a:spcAft>
              <a:buNone/>
            </a:pPr>
            <a:r>
              <a:rPr lang="fr-FR" sz="1200" b="1" i="0" u="none" strike="noStrike" cap="none" dirty="0">
                <a:solidFill>
                  <a:schemeClr val="tx1"/>
                </a:solidFill>
                <a:latin typeface="+mj-lt"/>
                <a:ea typeface="Calibri"/>
                <a:cs typeface="Calibri"/>
                <a:sym typeface="Calibri"/>
              </a:rPr>
              <a:t>Cette proposition d’enseigne est soumise à l’approbation d</a:t>
            </a:r>
            <a:r>
              <a:rPr lang="fr-FR" sz="1200" b="1" dirty="0">
                <a:solidFill>
                  <a:schemeClr val="tx1"/>
                </a:solidFill>
                <a:latin typeface="+mj-lt"/>
                <a:ea typeface="Calibri"/>
                <a:cs typeface="Calibri"/>
                <a:sym typeface="Calibri"/>
              </a:rPr>
              <a:t>u jury</a:t>
            </a:r>
            <a:r>
              <a:rPr lang="fr-FR" sz="1200" b="1" i="0" u="none" strike="noStrike" cap="none" dirty="0">
                <a:solidFill>
                  <a:schemeClr val="tx1"/>
                </a:solidFill>
                <a:latin typeface="+mj-lt"/>
                <a:ea typeface="Calibri"/>
                <a:cs typeface="Calibri"/>
                <a:sym typeface="Calibri"/>
              </a:rPr>
              <a:t>, notamment en cas de doublons.</a:t>
            </a:r>
            <a:r>
              <a:rPr lang="fr-FR" b="1" i="0" u="none" strike="noStrike" cap="none" dirty="0">
                <a:solidFill>
                  <a:schemeClr val="tx1"/>
                </a:solidFill>
                <a:latin typeface="+mj-lt"/>
                <a:ea typeface="Calibri"/>
                <a:cs typeface="Calibri"/>
                <a:sym typeface="Calibri"/>
              </a:rPr>
              <a:t> </a:t>
            </a:r>
            <a:endParaRPr lang="fr-FR" sz="700" b="1" dirty="0">
              <a:solidFill>
                <a:schemeClr val="tx1"/>
              </a:solidFill>
              <a:latin typeface="+mj-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5"/>
          <p:cNvSpPr txBox="1">
            <a:spLocks noGrp="1"/>
          </p:cNvSpPr>
          <p:nvPr>
            <p:ph type="title"/>
          </p:nvPr>
        </p:nvSpPr>
        <p:spPr>
          <a:xfrm>
            <a:off x="2175857" y="-210961"/>
            <a:ext cx="1110996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Calibri"/>
              <a:buNone/>
            </a:pPr>
            <a:r>
              <a:rPr lang="fr-FR" dirty="0">
                <a:solidFill>
                  <a:schemeClr val="lt1"/>
                </a:solidFill>
              </a:rPr>
              <a:t>D</a:t>
            </a:r>
            <a:r>
              <a:rPr lang="fr-FR" dirty="0">
                <a:solidFill>
                  <a:schemeClr val="lt1"/>
                </a:solidFill>
                <a:latin typeface="Calibri"/>
                <a:ea typeface="Calibri"/>
                <a:cs typeface="Calibri"/>
                <a:sym typeface="Calibri"/>
              </a:rPr>
              <a:t>escription de la proposition: </a:t>
            </a:r>
            <a:endParaRPr dirty="0"/>
          </a:p>
        </p:txBody>
      </p:sp>
      <p:sp>
        <p:nvSpPr>
          <p:cNvPr id="253" name="Google Shape;253;p5"/>
          <p:cNvSpPr txBox="1">
            <a:spLocks noGrp="1"/>
          </p:cNvSpPr>
          <p:nvPr>
            <p:ph type="body" idx="1"/>
          </p:nvPr>
        </p:nvSpPr>
        <p:spPr>
          <a:xfrm>
            <a:off x="1" y="754395"/>
            <a:ext cx="12191999" cy="508164"/>
          </a:xfrm>
          <a:prstGeom prst="rect">
            <a:avLst/>
          </a:prstGeom>
          <a:noFill/>
          <a:ln>
            <a:noFill/>
          </a:ln>
        </p:spPr>
        <p:txBody>
          <a:bodyPr spcFirstLastPara="1" wrap="square" lIns="91425" tIns="45700" rIns="91425" bIns="45700" anchor="t" anchorCtr="0">
            <a:normAutofit fontScale="25000" lnSpcReduction="20000"/>
          </a:bodyPr>
          <a:lstStyle/>
          <a:p>
            <a:pPr marL="114300" indent="0" rtl="0">
              <a:spcBef>
                <a:spcPts val="1000"/>
              </a:spcBef>
              <a:spcAft>
                <a:spcPts val="0"/>
              </a:spcAft>
              <a:buNone/>
            </a:pPr>
            <a:r>
              <a:rPr lang="fr-FR" sz="5400" b="0" i="0" u="none" strike="noStrike" dirty="0">
                <a:solidFill>
                  <a:schemeClr val="bg1"/>
                </a:solidFill>
                <a:effectLst/>
                <a:latin typeface="Arial" panose="020B0604020202020204" pitchFamily="34" charset="0"/>
              </a:rPr>
              <a:t>Votre candidature doit proposer des produits de qualité sur le thème de Noël, merci de détailler le plus possible votre </a:t>
            </a:r>
            <a:r>
              <a:rPr lang="fr-FR" sz="5400" b="0" i="0" u="none" strike="noStrike">
                <a:solidFill>
                  <a:schemeClr val="bg1"/>
                </a:solidFill>
                <a:effectLst/>
                <a:latin typeface="Arial" panose="020B0604020202020204" pitchFamily="34" charset="0"/>
              </a:rPr>
              <a:t>proposition.</a:t>
            </a:r>
            <a:endParaRPr lang="fr-FR" sz="3600" b="0" dirty="0">
              <a:solidFill>
                <a:schemeClr val="bg1"/>
              </a:solidFill>
              <a:effectLst/>
            </a:endParaRPr>
          </a:p>
          <a:p>
            <a:pPr marL="0" lvl="0" indent="0" algn="l" rtl="0">
              <a:lnSpc>
                <a:spcPct val="90000"/>
              </a:lnSpc>
              <a:spcBef>
                <a:spcPts val="1000"/>
              </a:spcBef>
              <a:spcAft>
                <a:spcPts val="0"/>
              </a:spcAft>
              <a:buClr>
                <a:schemeClr val="dk1"/>
              </a:buClr>
              <a:buSzPts val="1600"/>
              <a:buNone/>
            </a:pPr>
            <a:endParaRPr sz="1200" b="1" dirty="0">
              <a:latin typeface="Calibri"/>
              <a:ea typeface="Calibri"/>
              <a:cs typeface="Calibri"/>
              <a:sym typeface="Calibri"/>
            </a:endParaRPr>
          </a:p>
        </p:txBody>
      </p:sp>
      <p:sp>
        <p:nvSpPr>
          <p:cNvPr id="2" name="ZoneTexte 2">
            <a:extLst>
              <a:ext uri="{FF2B5EF4-FFF2-40B4-BE49-F238E27FC236}">
                <a16:creationId xmlns:a16="http://schemas.microsoft.com/office/drawing/2014/main" id="{EE2ED1E0-1FE3-F369-85B6-801AF57758C2}"/>
              </a:ext>
            </a:extLst>
          </p:cNvPr>
          <p:cNvSpPr txBox="1"/>
          <p:nvPr/>
        </p:nvSpPr>
        <p:spPr>
          <a:xfrm>
            <a:off x="207817" y="1918681"/>
            <a:ext cx="11762510" cy="2734504"/>
          </a:xfrm>
          <a:prstGeom prst="rect">
            <a:avLst/>
          </a:prstGeom>
          <a:noFill/>
          <a:ln>
            <a:solidFill>
              <a:schemeClr val="bg1"/>
            </a:solidFill>
          </a:ln>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fr-FR" dirty="0"/>
          </a:p>
        </p:txBody>
      </p:sp>
      <p:sp>
        <p:nvSpPr>
          <p:cNvPr id="4" name="ZoneTexte 3">
            <a:extLst>
              <a:ext uri="{FF2B5EF4-FFF2-40B4-BE49-F238E27FC236}">
                <a16:creationId xmlns:a16="http://schemas.microsoft.com/office/drawing/2014/main" id="{02DE38E3-940B-E4DC-EB62-2313B73EAB1D}"/>
              </a:ext>
            </a:extLst>
          </p:cNvPr>
          <p:cNvSpPr txBox="1"/>
          <p:nvPr/>
        </p:nvSpPr>
        <p:spPr>
          <a:xfrm>
            <a:off x="207817" y="4874467"/>
            <a:ext cx="10266219" cy="1634743"/>
          </a:xfrm>
          <a:prstGeom prst="rect">
            <a:avLst/>
          </a:prstGeom>
          <a:noFill/>
          <a:ln>
            <a:solidFill>
              <a:schemeClr val="bg1"/>
            </a:solidFill>
          </a:ln>
        </p:spPr>
        <p:txBody>
          <a:bodyPr wrap="square">
            <a:spAutoFit/>
          </a:bodyPr>
          <a:lstStyle/>
          <a:p>
            <a:pPr marL="0" lvl="0" indent="0" algn="l" rtl="0">
              <a:lnSpc>
                <a:spcPct val="107000"/>
              </a:lnSpc>
              <a:spcBef>
                <a:spcPts val="600"/>
              </a:spcBef>
              <a:spcAft>
                <a:spcPts val="0"/>
              </a:spcAft>
              <a:buClr>
                <a:schemeClr val="dk1"/>
              </a:buClr>
              <a:buNone/>
            </a:pPr>
            <a:r>
              <a:rPr lang="fr-FR" sz="2000" b="1" dirty="0">
                <a:solidFill>
                  <a:schemeClr val="lt1"/>
                </a:solidFill>
                <a:latin typeface="Arial"/>
                <a:ea typeface="Arial"/>
                <a:cs typeface="Arial"/>
                <a:sym typeface="Arial"/>
              </a:rPr>
              <a:t>ECO MERCATU </a:t>
            </a:r>
            <a:r>
              <a:rPr lang="fr-FR" sz="1400" b="1" dirty="0">
                <a:solidFill>
                  <a:schemeClr val="lt1"/>
                </a:solidFill>
                <a:latin typeface="Arial"/>
                <a:ea typeface="Arial"/>
                <a:cs typeface="Arial"/>
                <a:sym typeface="Arial"/>
              </a:rPr>
              <a:t>: Votre chalet, s’inscrit-il dans une démarche écologique, recyclage, réduction des déchets …</a:t>
            </a:r>
          </a:p>
          <a:p>
            <a:pPr marL="0" lvl="0" indent="0" algn="l" rtl="0">
              <a:lnSpc>
                <a:spcPct val="107000"/>
              </a:lnSpc>
              <a:spcBef>
                <a:spcPts val="600"/>
              </a:spcBef>
              <a:spcAft>
                <a:spcPts val="0"/>
              </a:spcAft>
              <a:buClr>
                <a:schemeClr val="dk1"/>
              </a:buClr>
              <a:buNone/>
            </a:pPr>
            <a:r>
              <a:rPr lang="fr-FR" sz="1400" b="1" dirty="0">
                <a:solidFill>
                  <a:schemeClr val="lt1"/>
                </a:solidFill>
                <a:latin typeface="Arial"/>
                <a:ea typeface="Arial"/>
                <a:cs typeface="Arial"/>
                <a:sym typeface="Arial"/>
              </a:rPr>
              <a:t>Si OUI,  précisez :</a:t>
            </a:r>
          </a:p>
          <a:p>
            <a:pPr marL="0" lvl="0" indent="0" algn="l" rtl="0">
              <a:lnSpc>
                <a:spcPct val="107000"/>
              </a:lnSpc>
              <a:spcBef>
                <a:spcPts val="600"/>
              </a:spcBef>
              <a:spcAft>
                <a:spcPts val="0"/>
              </a:spcAft>
              <a:buClr>
                <a:schemeClr val="dk1"/>
              </a:buClr>
              <a:buNone/>
            </a:pPr>
            <a:endParaRPr lang="fr-FR" b="1" dirty="0">
              <a:solidFill>
                <a:schemeClr val="lt1"/>
              </a:solidFill>
            </a:endParaRPr>
          </a:p>
          <a:p>
            <a:pPr marL="0" lvl="0" indent="0" algn="l" rtl="0">
              <a:lnSpc>
                <a:spcPct val="107000"/>
              </a:lnSpc>
              <a:spcBef>
                <a:spcPts val="600"/>
              </a:spcBef>
              <a:spcAft>
                <a:spcPts val="0"/>
              </a:spcAft>
              <a:buClr>
                <a:schemeClr val="dk1"/>
              </a:buClr>
              <a:buNone/>
            </a:pPr>
            <a:endParaRPr lang="fr-FR" sz="1400" b="1" dirty="0">
              <a:solidFill>
                <a:schemeClr val="lt1"/>
              </a:solidFill>
              <a:latin typeface="Arial"/>
              <a:ea typeface="Arial"/>
              <a:cs typeface="Arial"/>
              <a:sym typeface="Arial"/>
            </a:endParaRPr>
          </a:p>
          <a:p>
            <a:pPr marL="0" lvl="0" indent="0" algn="l" rtl="0">
              <a:lnSpc>
                <a:spcPct val="107000"/>
              </a:lnSpc>
              <a:spcBef>
                <a:spcPts val="600"/>
              </a:spcBef>
              <a:spcAft>
                <a:spcPts val="0"/>
              </a:spcAft>
              <a:buClr>
                <a:schemeClr val="dk1"/>
              </a:buClr>
              <a:buNone/>
            </a:pPr>
            <a:endParaRPr lang="fr-FR" sz="1400" dirty="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10"/>
          <p:cNvSpPr txBox="1">
            <a:spLocks noGrp="1"/>
          </p:cNvSpPr>
          <p:nvPr>
            <p:ph type="title"/>
          </p:nvPr>
        </p:nvSpPr>
        <p:spPr>
          <a:xfrm>
            <a:off x="1278038" y="158623"/>
            <a:ext cx="10515600" cy="720333"/>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00000"/>
              <a:buFont typeface="Calibri"/>
              <a:buNone/>
            </a:pPr>
            <a:r>
              <a:rPr lang="fr-FR" sz="3900">
                <a:solidFill>
                  <a:schemeClr val="lt1"/>
                </a:solidFill>
                <a:latin typeface="Calibri"/>
                <a:ea typeface="Calibri"/>
                <a:cs typeface="Calibri"/>
                <a:sym typeface="Calibri"/>
              </a:rPr>
              <a:t>PHOTOS DES PRODUITS ET TARIFS </a:t>
            </a:r>
            <a:r>
              <a:rPr lang="fr-FR" sz="1600">
                <a:solidFill>
                  <a:schemeClr val="lt1"/>
                </a:solidFill>
                <a:latin typeface="Calibri"/>
                <a:ea typeface="Calibri"/>
                <a:cs typeface="Calibri"/>
                <a:sym typeface="Calibri"/>
              </a:rPr>
              <a:t>(photos obligatoires) </a:t>
            </a:r>
            <a:br>
              <a:rPr lang="fr-FR" sz="1600" b="1">
                <a:solidFill>
                  <a:schemeClr val="lt1"/>
                </a:solidFill>
                <a:latin typeface="Calibri"/>
                <a:ea typeface="Calibri"/>
                <a:cs typeface="Calibri"/>
                <a:sym typeface="Calibri"/>
              </a:rPr>
            </a:br>
            <a:r>
              <a:rPr lang="fr-FR" sz="1600" b="1">
                <a:solidFill>
                  <a:schemeClr val="lt1"/>
                </a:solidFill>
                <a:latin typeface="Calibri"/>
                <a:ea typeface="Calibri"/>
                <a:cs typeface="Calibri"/>
                <a:sym typeface="Calibri"/>
              </a:rPr>
              <a:t> </a:t>
            </a:r>
            <a:br>
              <a:rPr lang="fr-FR" sz="1600" b="0" i="0" u="none" strike="noStrike" cap="none">
                <a:solidFill>
                  <a:schemeClr val="lt1"/>
                </a:solidFill>
              </a:rPr>
            </a:br>
            <a:endParaRPr sz="1600">
              <a:solidFill>
                <a:schemeClr val="lt1"/>
              </a:solidFill>
            </a:endParaRPr>
          </a:p>
        </p:txBody>
      </p:sp>
      <p:sp>
        <p:nvSpPr>
          <p:cNvPr id="287" name="Google Shape;287;p10"/>
          <p:cNvSpPr txBox="1">
            <a:spLocks noGrp="1"/>
          </p:cNvSpPr>
          <p:nvPr>
            <p:ph type="body" idx="1"/>
          </p:nvPr>
        </p:nvSpPr>
        <p:spPr>
          <a:xfrm>
            <a:off x="311131" y="1105457"/>
            <a:ext cx="2667000" cy="33555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lt1"/>
              </a:buClr>
              <a:buSzPts val="2800"/>
              <a:buFont typeface="Arial"/>
              <a:buNone/>
            </a:pPr>
            <a:r>
              <a:rPr lang="fr-FR" sz="2800" b="1" i="0" u="none" strike="noStrike" cap="none" dirty="0">
                <a:solidFill>
                  <a:schemeClr val="lt1"/>
                </a:solidFill>
                <a:latin typeface="Calibri"/>
                <a:ea typeface="Calibri"/>
                <a:cs typeface="Calibri"/>
                <a:sym typeface="Calibri"/>
              </a:rPr>
              <a:t>PRODUIT 1</a:t>
            </a:r>
            <a:endParaRPr sz="28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i="0" u="none" strike="noStrike" cap="none" dirty="0">
                <a:solidFill>
                  <a:schemeClr val="lt1"/>
                </a:solidFill>
                <a:latin typeface="Calibri"/>
                <a:ea typeface="Calibri"/>
                <a:cs typeface="Calibri"/>
                <a:sym typeface="Calibri"/>
              </a:rPr>
              <a:t>Dénomination :</a:t>
            </a:r>
            <a:endParaRPr sz="2400" dirty="0"/>
          </a:p>
          <a:p>
            <a:pPr marL="0" marR="0" lvl="0" indent="0" algn="l" rtl="0">
              <a:lnSpc>
                <a:spcPct val="100000"/>
              </a:lnSpc>
              <a:spcBef>
                <a:spcPts val="0"/>
              </a:spcBef>
              <a:spcAft>
                <a:spcPts val="0"/>
              </a:spcAft>
              <a:buClr>
                <a:schemeClr val="lt1"/>
              </a:buClr>
              <a:buSzPts val="2800"/>
              <a:buFont typeface="Arial"/>
              <a:buNone/>
            </a:pPr>
            <a:r>
              <a:rPr lang="fr-FR" sz="2400" b="1" i="0" u="none" strike="noStrike" cap="none" dirty="0">
                <a:solidFill>
                  <a:schemeClr val="lt1"/>
                </a:solidFill>
                <a:latin typeface="Calibri"/>
                <a:ea typeface="Calibri"/>
                <a:cs typeface="Calibri"/>
                <a:sym typeface="Calibri"/>
              </a:rPr>
              <a:t>  </a:t>
            </a:r>
            <a:endParaRPr sz="2400" dirty="0"/>
          </a:p>
          <a:p>
            <a:pPr marL="0" marR="0" lvl="0" indent="0" algn="l" rtl="0">
              <a:lnSpc>
                <a:spcPct val="100000"/>
              </a:lnSpc>
              <a:spcBef>
                <a:spcPts val="0"/>
              </a:spcBef>
              <a:spcAft>
                <a:spcPts val="0"/>
              </a:spcAft>
              <a:buClr>
                <a:schemeClr val="lt1"/>
              </a:buClr>
              <a:buSzPts val="2000"/>
              <a:buFont typeface="Arial"/>
              <a:buNone/>
            </a:pPr>
            <a:r>
              <a:rPr lang="fr-FR" sz="1600" b="1" i="0" u="none" strike="noStrike" cap="none" dirty="0">
                <a:solidFill>
                  <a:schemeClr val="lt1"/>
                </a:solidFill>
                <a:latin typeface="Calibri"/>
                <a:ea typeface="Calibri"/>
                <a:cs typeface="Calibri"/>
                <a:sym typeface="Calibri"/>
              </a:rPr>
              <a:t>Nombre de pièces : </a:t>
            </a:r>
            <a:endParaRPr sz="2400" dirty="0"/>
          </a:p>
          <a:p>
            <a:pPr marL="0" marR="0" lvl="0" indent="0" algn="l" rtl="0">
              <a:lnSpc>
                <a:spcPct val="100000"/>
              </a:lnSpc>
              <a:spcBef>
                <a:spcPts val="0"/>
              </a:spcBef>
              <a:spcAft>
                <a:spcPts val="0"/>
              </a:spcAft>
              <a:buClr>
                <a:schemeClr val="dk1"/>
              </a:buClr>
              <a:buSzPts val="2000"/>
              <a:buFont typeface="Arial"/>
              <a:buNone/>
            </a:pPr>
            <a:endParaRPr sz="16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16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i="0" u="none" strike="noStrike" cap="none" dirty="0">
                <a:solidFill>
                  <a:schemeClr val="lt1"/>
                </a:solidFill>
                <a:latin typeface="Calibri"/>
                <a:ea typeface="Calibri"/>
                <a:cs typeface="Calibri"/>
                <a:sym typeface="Calibri"/>
              </a:rPr>
              <a:t>Prix :</a:t>
            </a:r>
            <a:endParaRPr sz="2400" dirty="0"/>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2000"/>
              <a:buFont typeface="Arial"/>
              <a:buNone/>
            </a:pPr>
            <a:r>
              <a:rPr lang="fr-FR" sz="2000" b="1" i="0" u="none" strike="noStrike" cap="none" dirty="0">
                <a:solidFill>
                  <a:schemeClr val="lt1"/>
                </a:solidFill>
                <a:latin typeface="Calibri"/>
                <a:ea typeface="Calibri"/>
                <a:cs typeface="Calibri"/>
                <a:sym typeface="Calibri"/>
              </a:rPr>
              <a:t>Votre Photo ici</a:t>
            </a:r>
            <a:endParaRPr dirty="0"/>
          </a:p>
        </p:txBody>
      </p:sp>
      <p:sp>
        <p:nvSpPr>
          <p:cNvPr id="288" name="Google Shape;288;p10"/>
          <p:cNvSpPr txBox="1"/>
          <p:nvPr/>
        </p:nvSpPr>
        <p:spPr>
          <a:xfrm>
            <a:off x="4360069" y="1002005"/>
            <a:ext cx="2667000" cy="38481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lt1"/>
              </a:buClr>
              <a:buSzPts val="2800"/>
              <a:buFont typeface="Arial"/>
              <a:buNone/>
            </a:pPr>
            <a:r>
              <a:rPr lang="fr-FR" sz="2800" b="1" i="0" u="none" strike="noStrike" cap="none" dirty="0">
                <a:solidFill>
                  <a:schemeClr val="lt1"/>
                </a:solidFill>
                <a:latin typeface="Calibri"/>
                <a:ea typeface="Calibri"/>
                <a:cs typeface="Calibri"/>
                <a:sym typeface="Calibri"/>
              </a:rPr>
              <a:t>PRODUIT 2</a:t>
            </a:r>
            <a:endParaRPr sz="28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Dénomination :</a:t>
            </a: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  </a:t>
            </a: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Nombre de pièces : </a:t>
            </a: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Prix :</a:t>
            </a:r>
            <a:endParaRPr dirty="0"/>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2000"/>
              <a:buFont typeface="Arial"/>
              <a:buNone/>
            </a:pPr>
            <a:r>
              <a:rPr lang="fr-FR" sz="2000" b="1" i="0" u="none" strike="noStrike" cap="none" dirty="0">
                <a:solidFill>
                  <a:schemeClr val="lt1"/>
                </a:solidFill>
                <a:latin typeface="Calibri"/>
                <a:ea typeface="Calibri"/>
                <a:cs typeface="Calibri"/>
                <a:sym typeface="Calibri"/>
              </a:rPr>
              <a:t>Votre Photo ici</a:t>
            </a:r>
            <a:endParaRPr dirty="0"/>
          </a:p>
          <a:p>
            <a:pPr marL="0" marR="0" lvl="0" indent="0" algn="ctr"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p:txBody>
      </p:sp>
      <p:sp>
        <p:nvSpPr>
          <p:cNvPr id="289" name="Google Shape;289;p10"/>
          <p:cNvSpPr txBox="1"/>
          <p:nvPr/>
        </p:nvSpPr>
        <p:spPr>
          <a:xfrm>
            <a:off x="8186738" y="1002005"/>
            <a:ext cx="2667000" cy="38481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lt1"/>
              </a:buClr>
              <a:buSzPts val="2800"/>
              <a:buFont typeface="Arial"/>
              <a:buNone/>
            </a:pPr>
            <a:r>
              <a:rPr lang="fr-FR" sz="2800" b="1" i="0" u="none" strike="noStrike" cap="none" dirty="0">
                <a:solidFill>
                  <a:schemeClr val="lt1"/>
                </a:solidFill>
                <a:latin typeface="Calibri"/>
                <a:ea typeface="Calibri"/>
                <a:cs typeface="Calibri"/>
                <a:sym typeface="Calibri"/>
              </a:rPr>
              <a:t>PRODUIT 3</a:t>
            </a:r>
            <a:endParaRPr sz="28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Dénomination :</a:t>
            </a: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  </a:t>
            </a: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Nombre de pièces : </a:t>
            </a: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1600" b="1"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r>
              <a:rPr lang="fr-FR" sz="1600" b="1" dirty="0">
                <a:solidFill>
                  <a:schemeClr val="lt1"/>
                </a:solidFill>
                <a:latin typeface="Calibri"/>
                <a:ea typeface="Calibri"/>
                <a:cs typeface="Calibri"/>
                <a:sym typeface="Calibri"/>
              </a:rPr>
              <a:t>Prix :</a:t>
            </a:r>
            <a:endParaRPr dirty="0"/>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2000"/>
              <a:buFont typeface="Arial"/>
              <a:buNone/>
            </a:pPr>
            <a:r>
              <a:rPr lang="fr-FR" sz="2000" b="1" i="0" u="none" strike="noStrike" cap="none" dirty="0">
                <a:solidFill>
                  <a:schemeClr val="lt1"/>
                </a:solidFill>
                <a:latin typeface="Calibri"/>
                <a:ea typeface="Calibri"/>
                <a:cs typeface="Calibri"/>
                <a:sym typeface="Calibri"/>
              </a:rPr>
              <a:t>Votre Photo ici</a:t>
            </a:r>
            <a:endParaRPr dirty="0"/>
          </a:p>
          <a:p>
            <a:pPr marL="0" marR="0" lvl="0" indent="0" algn="ctr"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g24cf155bcc4_4_6"/>
          <p:cNvSpPr txBox="1">
            <a:spLocks noGrp="1"/>
          </p:cNvSpPr>
          <p:nvPr>
            <p:ph type="title"/>
          </p:nvPr>
        </p:nvSpPr>
        <p:spPr>
          <a:xfrm>
            <a:off x="0" y="-194584"/>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3500"/>
              <a:buFont typeface="Calibri"/>
              <a:buNone/>
            </a:pPr>
            <a:r>
              <a:rPr lang="fr-FR" dirty="0">
                <a:solidFill>
                  <a:schemeClr val="lt1"/>
                </a:solidFill>
              </a:rPr>
              <a:t>DESCRIPTION des produits proposés</a:t>
            </a:r>
            <a:endParaRPr sz="3500" dirty="0"/>
          </a:p>
        </p:txBody>
      </p:sp>
      <p:sp>
        <p:nvSpPr>
          <p:cNvPr id="279" name="Google Shape;279;g24cf155bcc4_4_6"/>
          <p:cNvSpPr txBox="1">
            <a:spLocks noGrp="1"/>
          </p:cNvSpPr>
          <p:nvPr>
            <p:ph type="body" idx="1"/>
          </p:nvPr>
        </p:nvSpPr>
        <p:spPr>
          <a:xfrm>
            <a:off x="145491" y="671130"/>
            <a:ext cx="12159900"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lt1"/>
              </a:buClr>
              <a:buSzPts val="1600"/>
              <a:buNone/>
            </a:pPr>
            <a:r>
              <a:rPr lang="fr-FR" sz="1000" dirty="0">
                <a:solidFill>
                  <a:schemeClr val="lt1"/>
                </a:solidFill>
              </a:rPr>
              <a:t>Ces i</a:t>
            </a:r>
            <a:r>
              <a:rPr lang="fr-FR" sz="1000" dirty="0">
                <a:solidFill>
                  <a:schemeClr val="lt1"/>
                </a:solidFill>
                <a:latin typeface="Calibri"/>
                <a:ea typeface="Calibri"/>
                <a:cs typeface="Calibri"/>
                <a:sym typeface="Calibri"/>
              </a:rPr>
              <a:t>nformations sont  à remplir obligatoirement en détail pour que  la commission puisse statuer, notamment le tarif pour l’évaluation du rapport/qualité/prix.  </a:t>
            </a:r>
            <a:r>
              <a:rPr lang="fr-FR" sz="1000" dirty="0">
                <a:solidFill>
                  <a:schemeClr val="lt1"/>
                </a:solidFill>
              </a:rPr>
              <a:t>L</a:t>
            </a:r>
            <a:r>
              <a:rPr lang="fr-FR" sz="1000" dirty="0">
                <a:solidFill>
                  <a:schemeClr val="lt1"/>
                </a:solidFill>
                <a:latin typeface="Calibri"/>
                <a:ea typeface="Calibri"/>
                <a:cs typeface="Calibri"/>
                <a:sym typeface="Calibri"/>
              </a:rPr>
              <a:t>es observations et précisions permettant d’apprécier la qualité de votre candidature sont fortement </a:t>
            </a:r>
            <a:r>
              <a:rPr lang="fr-FR" sz="1000" dirty="0">
                <a:solidFill>
                  <a:schemeClr val="lt1"/>
                </a:solidFill>
              </a:rPr>
              <a:t>conseillées</a:t>
            </a:r>
            <a:r>
              <a:rPr lang="fr-FR" sz="1000" dirty="0">
                <a:solidFill>
                  <a:schemeClr val="lt1"/>
                </a:solidFill>
                <a:latin typeface="Calibri"/>
                <a:ea typeface="Calibri"/>
                <a:cs typeface="Calibri"/>
                <a:sym typeface="Calibri"/>
              </a:rPr>
              <a:t>. (Esprit de Noël, qualité des produits,  etc.….)</a:t>
            </a:r>
            <a:endParaRPr sz="2200" dirty="0"/>
          </a:p>
          <a:p>
            <a:pPr marL="0" lvl="0" indent="0" algn="l" rtl="0">
              <a:lnSpc>
                <a:spcPct val="90000"/>
              </a:lnSpc>
              <a:spcBef>
                <a:spcPts val="1000"/>
              </a:spcBef>
              <a:spcAft>
                <a:spcPts val="0"/>
              </a:spcAft>
              <a:buClr>
                <a:schemeClr val="lt1"/>
              </a:buClr>
              <a:buSzPts val="1600"/>
              <a:buNone/>
            </a:pPr>
            <a:r>
              <a:rPr lang="fr-FR" sz="1000" dirty="0">
                <a:solidFill>
                  <a:schemeClr val="lt1"/>
                </a:solidFill>
                <a:latin typeface="Calibri"/>
                <a:ea typeface="Calibri"/>
                <a:cs typeface="Calibri"/>
                <a:sym typeface="Calibri"/>
              </a:rPr>
              <a:t>La sélection des </a:t>
            </a:r>
            <a:r>
              <a:rPr lang="fr-FR" sz="1000" dirty="0">
                <a:solidFill>
                  <a:schemeClr val="lt1"/>
                </a:solidFill>
              </a:rPr>
              <a:t>candidats est</a:t>
            </a:r>
            <a:r>
              <a:rPr lang="fr-FR" sz="1000" dirty="0">
                <a:solidFill>
                  <a:schemeClr val="lt1"/>
                </a:solidFill>
                <a:latin typeface="Calibri"/>
                <a:ea typeface="Calibri"/>
                <a:cs typeface="Calibri"/>
                <a:sym typeface="Calibri"/>
              </a:rPr>
              <a:t> essentiellement basée sur les produits que vous proposez. Toute vente de produit ne figurant pas sur ce formulaire, ou non approuvé par la commission d’attribution, sera </a:t>
            </a:r>
            <a:r>
              <a:rPr lang="fr-FR" sz="1000" dirty="0">
                <a:solidFill>
                  <a:schemeClr val="lt1"/>
                </a:solidFill>
              </a:rPr>
              <a:t>interdite</a:t>
            </a:r>
            <a:r>
              <a:rPr lang="fr-FR" sz="1000" dirty="0">
                <a:solidFill>
                  <a:schemeClr val="lt1"/>
                </a:solidFill>
                <a:latin typeface="Calibri"/>
                <a:ea typeface="Calibri"/>
                <a:cs typeface="Calibri"/>
                <a:sym typeface="Calibri"/>
              </a:rPr>
              <a:t> à la vente.  </a:t>
            </a:r>
            <a:endParaRPr sz="1000" dirty="0">
              <a:solidFill>
                <a:schemeClr val="lt1"/>
              </a:solidFill>
              <a:latin typeface="Calibri"/>
              <a:ea typeface="Calibri"/>
              <a:cs typeface="Calibri"/>
              <a:sym typeface="Calibri"/>
            </a:endParaRPr>
          </a:p>
          <a:p>
            <a:pPr marL="0" lvl="0" indent="0" algn="l" rtl="0">
              <a:lnSpc>
                <a:spcPct val="90000"/>
              </a:lnSpc>
              <a:spcBef>
                <a:spcPts val="1000"/>
              </a:spcBef>
              <a:spcAft>
                <a:spcPts val="0"/>
              </a:spcAft>
              <a:buClr>
                <a:schemeClr val="lt1"/>
              </a:buClr>
              <a:buSzPts val="1600"/>
              <a:buNone/>
            </a:pPr>
            <a:r>
              <a:rPr lang="fr-FR" sz="1000" dirty="0">
                <a:solidFill>
                  <a:schemeClr val="lt1"/>
                </a:solidFill>
                <a:latin typeface="Calibri"/>
                <a:ea typeface="Calibri"/>
                <a:cs typeface="Calibri"/>
                <a:sym typeface="Calibri"/>
              </a:rPr>
              <a:t>Le non-respect de cette règle donnera lieu à la fermeture </a:t>
            </a:r>
            <a:r>
              <a:rPr lang="fr-FR" sz="1000" dirty="0">
                <a:solidFill>
                  <a:schemeClr val="lt1"/>
                </a:solidFill>
              </a:rPr>
              <a:t>immédiate</a:t>
            </a:r>
            <a:r>
              <a:rPr lang="fr-FR" sz="1000" dirty="0">
                <a:solidFill>
                  <a:schemeClr val="lt1"/>
                </a:solidFill>
                <a:latin typeface="Calibri"/>
                <a:ea typeface="Calibri"/>
                <a:cs typeface="Calibri"/>
                <a:sym typeface="Calibri"/>
              </a:rPr>
              <a:t> du chalet.</a:t>
            </a:r>
            <a:endParaRPr sz="2200" dirty="0"/>
          </a:p>
          <a:p>
            <a:pPr marL="0" lvl="0" indent="0" algn="l" rtl="0">
              <a:lnSpc>
                <a:spcPct val="90000"/>
              </a:lnSpc>
              <a:spcBef>
                <a:spcPts val="1000"/>
              </a:spcBef>
              <a:spcAft>
                <a:spcPts val="0"/>
              </a:spcAft>
              <a:buClr>
                <a:schemeClr val="dk1"/>
              </a:buClr>
              <a:buSzPts val="2400"/>
              <a:buNone/>
            </a:pPr>
            <a:endParaRPr sz="2400" dirty="0">
              <a:solidFill>
                <a:schemeClr val="lt1"/>
              </a:solidFill>
            </a:endParaRPr>
          </a:p>
        </p:txBody>
      </p:sp>
      <p:graphicFrame>
        <p:nvGraphicFramePr>
          <p:cNvPr id="280" name="Google Shape;280;g24cf155bcc4_4_6"/>
          <p:cNvGraphicFramePr/>
          <p:nvPr>
            <p:extLst>
              <p:ext uri="{D42A27DB-BD31-4B8C-83A1-F6EECF244321}">
                <p14:modId xmlns:p14="http://schemas.microsoft.com/office/powerpoint/2010/main" val="2288710654"/>
              </p:ext>
            </p:extLst>
          </p:nvPr>
        </p:nvGraphicFramePr>
        <p:xfrm>
          <a:off x="211365" y="1748770"/>
          <a:ext cx="11769275" cy="4771175"/>
        </p:xfrm>
        <a:graphic>
          <a:graphicData uri="http://schemas.openxmlformats.org/drawingml/2006/table">
            <a:tbl>
              <a:tblPr firstRow="1" firstCol="1" bandRow="1">
                <a:noFill/>
                <a:tableStyleId>{9A2F76A9-5A9E-4160-BFF6-F2F796BE1EA4}</a:tableStyleId>
              </a:tblPr>
              <a:tblGrid>
                <a:gridCol w="3106475">
                  <a:extLst>
                    <a:ext uri="{9D8B030D-6E8A-4147-A177-3AD203B41FA5}">
                      <a16:colId xmlns:a16="http://schemas.microsoft.com/office/drawing/2014/main" val="20000"/>
                    </a:ext>
                  </a:extLst>
                </a:gridCol>
                <a:gridCol w="3921450">
                  <a:extLst>
                    <a:ext uri="{9D8B030D-6E8A-4147-A177-3AD203B41FA5}">
                      <a16:colId xmlns:a16="http://schemas.microsoft.com/office/drawing/2014/main" val="20001"/>
                    </a:ext>
                  </a:extLst>
                </a:gridCol>
                <a:gridCol w="3583800">
                  <a:extLst>
                    <a:ext uri="{9D8B030D-6E8A-4147-A177-3AD203B41FA5}">
                      <a16:colId xmlns:a16="http://schemas.microsoft.com/office/drawing/2014/main" val="20002"/>
                    </a:ext>
                  </a:extLst>
                </a:gridCol>
                <a:gridCol w="1157550">
                  <a:extLst>
                    <a:ext uri="{9D8B030D-6E8A-4147-A177-3AD203B41FA5}">
                      <a16:colId xmlns:a16="http://schemas.microsoft.com/office/drawing/2014/main" val="20003"/>
                    </a:ext>
                  </a:extLst>
                </a:gridCol>
              </a:tblGrid>
              <a:tr h="643675">
                <a:tc>
                  <a:txBody>
                    <a:bodyPr/>
                    <a:lstStyle/>
                    <a:p>
                      <a:pPr marL="0" marR="0" lvl="0" indent="0" algn="ctr" rtl="0">
                        <a:spcBef>
                          <a:spcPts val="0"/>
                        </a:spcBef>
                        <a:spcAft>
                          <a:spcPts val="0"/>
                        </a:spcAft>
                        <a:buNone/>
                      </a:pPr>
                      <a:r>
                        <a:rPr lang="fr-FR" sz="1500" u="none" strike="noStrike" cap="none"/>
                        <a:t>Nom des produits proposés</a:t>
                      </a:r>
                      <a:endParaRPr sz="1500" u="none" strike="noStrike" cap="none">
                        <a:latin typeface="Times New Roman"/>
                        <a:ea typeface="Times New Roman"/>
                        <a:cs typeface="Times New Roman"/>
                        <a:sym typeface="Times New Roman"/>
                      </a:endParaRPr>
                    </a:p>
                  </a:txBody>
                  <a:tcPr marL="68575" marR="68575" marT="0" marB="0" anchor="ctr"/>
                </a:tc>
                <a:tc>
                  <a:txBody>
                    <a:bodyPr/>
                    <a:lstStyle/>
                    <a:p>
                      <a:pPr marL="0" marR="0" lvl="0" indent="0" algn="ctr" rtl="0">
                        <a:spcBef>
                          <a:spcPts val="0"/>
                        </a:spcBef>
                        <a:spcAft>
                          <a:spcPts val="0"/>
                        </a:spcAft>
                        <a:buNone/>
                      </a:pPr>
                      <a:r>
                        <a:rPr lang="fr-FR" sz="1500" u="none" strike="noStrike" cap="none"/>
                        <a:t>Descriptif  des produits proposés </a:t>
                      </a:r>
                      <a:r>
                        <a:rPr lang="fr-FR" sz="1100" u="none" strike="noStrike" cap="none"/>
                        <a:t>(composition, ingrédients  lots, nombre de pièces… le cas échéant indiquer critères qualitatif, labels, AOC, AOP, produit bio,  fermier……)</a:t>
                      </a:r>
                      <a:endParaRPr sz="1300" u="none" strike="noStrike" cap="none">
                        <a:latin typeface="Times New Roman"/>
                        <a:ea typeface="Times New Roman"/>
                        <a:cs typeface="Times New Roman"/>
                        <a:sym typeface="Times New Roman"/>
                      </a:endParaRPr>
                    </a:p>
                  </a:txBody>
                  <a:tcPr marL="68575" marR="68575" marT="0" marB="0" anchor="ctr"/>
                </a:tc>
                <a:tc>
                  <a:txBody>
                    <a:bodyPr/>
                    <a:lstStyle/>
                    <a:p>
                      <a:pPr marL="0" marR="0" lvl="0" indent="0" algn="ctr" rtl="0">
                        <a:spcBef>
                          <a:spcPts val="0"/>
                        </a:spcBef>
                        <a:spcAft>
                          <a:spcPts val="0"/>
                        </a:spcAft>
                        <a:buNone/>
                      </a:pPr>
                      <a:r>
                        <a:rPr lang="fr-FR" sz="1500" u="none" strike="noStrike" cap="none"/>
                        <a:t>Provenance et mode de fabrication </a:t>
                      </a:r>
                      <a:endParaRPr sz="1500" u="none" strike="noStrike" cap="none">
                        <a:latin typeface="Times New Roman"/>
                        <a:ea typeface="Times New Roman"/>
                        <a:cs typeface="Times New Roman"/>
                        <a:sym typeface="Times New Roman"/>
                      </a:endParaRPr>
                    </a:p>
                  </a:txBody>
                  <a:tcPr marL="68575" marR="68575" marT="0" marB="0" anchor="ctr"/>
                </a:tc>
                <a:tc>
                  <a:txBody>
                    <a:bodyPr/>
                    <a:lstStyle/>
                    <a:p>
                      <a:pPr marL="0" marR="0" lvl="0" indent="0" algn="ctr" rtl="0">
                        <a:spcBef>
                          <a:spcPts val="0"/>
                        </a:spcBef>
                        <a:spcAft>
                          <a:spcPts val="0"/>
                        </a:spcAft>
                        <a:buNone/>
                      </a:pPr>
                      <a:r>
                        <a:rPr lang="fr-FR" sz="1500" u="none" strike="noStrike" cap="none"/>
                        <a:t>Tarifs Proposés</a:t>
                      </a:r>
                      <a:endParaRPr sz="1500" u="none" strike="noStrike" cap="none">
                        <a:latin typeface="Times New Roman"/>
                        <a:ea typeface="Times New Roman"/>
                        <a:cs typeface="Times New Roman"/>
                        <a:sym typeface="Times New Roman"/>
                      </a:endParaRPr>
                    </a:p>
                  </a:txBody>
                  <a:tcPr marL="68575" marR="68575" marT="0" marB="0" anchor="ctr"/>
                </a:tc>
                <a:extLst>
                  <a:ext uri="{0D108BD9-81ED-4DB2-BD59-A6C34878D82A}">
                    <a16:rowId xmlns:a16="http://schemas.microsoft.com/office/drawing/2014/main" val="10000"/>
                  </a:ext>
                </a:extLst>
              </a:tr>
              <a:tr h="1031875">
                <a:tc>
                  <a:txBody>
                    <a:bodyPr/>
                    <a:lstStyle/>
                    <a:p>
                      <a:pPr marL="0" marR="0" lvl="0" indent="0" algn="just" rtl="0">
                        <a:spcBef>
                          <a:spcPts val="0"/>
                        </a:spcBef>
                        <a:spcAft>
                          <a:spcPts val="0"/>
                        </a:spcAft>
                        <a:buNone/>
                      </a:pPr>
                      <a:r>
                        <a:rPr lang="fr-FR" sz="1500" u="none" strike="noStrike" cap="none" dirty="0"/>
                        <a:t> </a:t>
                      </a:r>
                    </a:p>
                    <a:p>
                      <a:pPr marL="0" marR="0" lvl="0" indent="0" algn="ctr" rtl="0">
                        <a:spcBef>
                          <a:spcPts val="0"/>
                        </a:spcBef>
                        <a:spcAft>
                          <a:spcPts val="0"/>
                        </a:spcAft>
                        <a:buNone/>
                      </a:pPr>
                      <a:r>
                        <a:rPr lang="fr-FR" sz="1500" u="none" strike="noStrike" cap="none" dirty="0"/>
                        <a:t>MENU ENFANT (OBLIGATOIRE)</a:t>
                      </a:r>
                      <a:endParaRPr sz="1700" u="none" strike="noStrike" cap="none" dirty="0">
                        <a:latin typeface="Times New Roman"/>
                        <a:ea typeface="Times New Roman"/>
                        <a:cs typeface="Times New Roman"/>
                        <a:sym typeface="Times New Roman"/>
                      </a:endParaRPr>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l" rtl="0">
                        <a:spcBef>
                          <a:spcPts val="0"/>
                        </a:spcBef>
                        <a:spcAft>
                          <a:spcPts val="0"/>
                        </a:spcAft>
                        <a:buNone/>
                      </a:pPr>
                      <a:r>
                        <a:rPr lang="fr-FR" sz="1000" u="none" strike="noStrike" cap="none" dirty="0"/>
                        <a:t>Précisez si mes produits sont issus de ma production</a:t>
                      </a:r>
                      <a:r>
                        <a:rPr lang="fr-FR" sz="1000" dirty="0"/>
                        <a:t>/artisanaux ou d’une revente </a:t>
                      </a:r>
                      <a:r>
                        <a:rPr lang="fr-FR" sz="1000" u="none" strike="noStrike" cap="none" dirty="0"/>
                        <a:t>de produits industriels :</a:t>
                      </a:r>
                      <a:endParaRPr sz="1000" u="none" strike="noStrike" cap="none" dirty="0"/>
                    </a:p>
                    <a:p>
                      <a:pPr marL="0" marR="0" lvl="0" indent="0" algn="l" rtl="0">
                        <a:spcBef>
                          <a:spcPts val="0"/>
                        </a:spcBef>
                        <a:spcAft>
                          <a:spcPts val="0"/>
                        </a:spcAft>
                        <a:buNone/>
                      </a:pPr>
                      <a:endParaRPr sz="600" dirty="0"/>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1"/>
                  </a:ext>
                </a:extLst>
              </a:tr>
              <a:tr h="1031875">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1000" b="0" i="0" u="none" strike="noStrike" kern="0" cap="none" spc="0" normalizeH="0" baseline="0" noProof="0" dirty="0">
                          <a:ln>
                            <a:noFill/>
                          </a:ln>
                          <a:solidFill>
                            <a:srgbClr val="000000"/>
                          </a:solidFill>
                          <a:effectLst/>
                          <a:uLnTx/>
                          <a:uFillTx/>
                          <a:latin typeface="Calibri"/>
                          <a:ea typeface="Calibri"/>
                          <a:cs typeface="Calibri"/>
                          <a:sym typeface="Arial"/>
                        </a:rPr>
                        <a:t>Précisez si mes produits sont issus de ma production/artisanaux ou d’une revente de produits industriels :</a:t>
                      </a:r>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2"/>
                  </a:ext>
                </a:extLst>
              </a:tr>
              <a:tr h="1031875">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1000" b="0" i="0" u="none" strike="noStrike" kern="0" cap="none" spc="0" normalizeH="0" baseline="0" noProof="0" dirty="0">
                          <a:ln>
                            <a:noFill/>
                          </a:ln>
                          <a:solidFill>
                            <a:srgbClr val="000000"/>
                          </a:solidFill>
                          <a:effectLst/>
                          <a:uLnTx/>
                          <a:uFillTx/>
                          <a:latin typeface="Calibri"/>
                          <a:ea typeface="Calibri"/>
                          <a:cs typeface="Calibri"/>
                          <a:sym typeface="Arial"/>
                        </a:rPr>
                        <a:t>Précisez si mes produits sont issus de ma production/artisanaux ou d’une revente de produits industriels :</a:t>
                      </a:r>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3"/>
                  </a:ext>
                </a:extLst>
              </a:tr>
              <a:tr h="1031875">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just" rtl="0">
                        <a:spcBef>
                          <a:spcPts val="0"/>
                        </a:spcBef>
                        <a:spcAft>
                          <a:spcPts val="0"/>
                        </a:spcAft>
                        <a:buNone/>
                      </a:pPr>
                      <a:r>
                        <a:rPr lang="fr-FR" sz="1500" u="none" strike="noStrike" cap="none"/>
                        <a:t> </a:t>
                      </a:r>
                      <a:endParaRPr sz="17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1000" b="0" i="0" u="none" strike="noStrike" kern="0" cap="none" spc="0" normalizeH="0" baseline="0" noProof="0" dirty="0">
                          <a:ln>
                            <a:noFill/>
                          </a:ln>
                          <a:solidFill>
                            <a:srgbClr val="000000"/>
                          </a:solidFill>
                          <a:effectLst/>
                          <a:uLnTx/>
                          <a:uFillTx/>
                          <a:latin typeface="Calibri"/>
                          <a:ea typeface="Calibri"/>
                          <a:cs typeface="Calibri"/>
                          <a:sym typeface="Arial"/>
                        </a:rPr>
                        <a:t>Précisez si mes produits sont issus de ma production/artisanaux ou d’une revente de produits industriels :</a:t>
                      </a:r>
                    </a:p>
                  </a:txBody>
                  <a:tcPr marL="68575" marR="68575" marT="0" marB="0"/>
                </a:tc>
                <a:tc>
                  <a:txBody>
                    <a:bodyPr/>
                    <a:lstStyle/>
                    <a:p>
                      <a:pPr marL="0" marR="0" lvl="0" indent="0" algn="just" rtl="0">
                        <a:spcBef>
                          <a:spcPts val="0"/>
                        </a:spcBef>
                        <a:spcAft>
                          <a:spcPts val="0"/>
                        </a:spcAft>
                        <a:buNone/>
                      </a:pPr>
                      <a:r>
                        <a:rPr lang="fr-FR" sz="1500" u="none" strike="noStrike" cap="none" dirty="0"/>
                        <a:t> </a:t>
                      </a:r>
                      <a:endParaRPr sz="1700" u="none" strike="noStrike" cap="none" dirty="0">
                        <a:latin typeface="Times New Roman"/>
                        <a:ea typeface="Times New Roman"/>
                        <a:cs typeface="Times New Roman"/>
                        <a:sym typeface="Times New Roman"/>
                      </a:endParaRPr>
                    </a:p>
                  </a:txBody>
                  <a:tcPr marL="68575" marR="68575"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19059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5" name="Google Shape;305;p11"/>
          <p:cNvSpPr txBox="1">
            <a:spLocks noGrp="1"/>
          </p:cNvSpPr>
          <p:nvPr>
            <p:ph type="title"/>
          </p:nvPr>
        </p:nvSpPr>
        <p:spPr>
          <a:xfrm>
            <a:off x="0" y="463750"/>
            <a:ext cx="3826800" cy="51123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400"/>
              <a:buFont typeface="Calibri"/>
              <a:buNone/>
            </a:pPr>
            <a:r>
              <a:rPr lang="fr-FR" sz="3400" b="1" dirty="0">
                <a:solidFill>
                  <a:schemeClr val="bg1"/>
                </a:solidFill>
                <a:latin typeface="Calibri"/>
                <a:ea typeface="Calibri"/>
                <a:cs typeface="Calibri"/>
                <a:sym typeface="Calibri"/>
              </a:rPr>
              <a:t>Bordereau 1 </a:t>
            </a:r>
            <a:br>
              <a:rPr lang="fr-FR" sz="3400" b="1" dirty="0">
                <a:solidFill>
                  <a:schemeClr val="bg1"/>
                </a:solidFill>
              </a:rPr>
            </a:br>
            <a:r>
              <a:rPr lang="fr-FR" sz="2100" b="1" dirty="0">
                <a:solidFill>
                  <a:schemeClr val="bg1"/>
                </a:solidFill>
                <a:latin typeface="Calibri"/>
                <a:ea typeface="Calibri"/>
                <a:cs typeface="Calibri"/>
                <a:sym typeface="Calibri"/>
              </a:rPr>
              <a:t>LES SOFTS</a:t>
            </a:r>
            <a:r>
              <a:rPr lang="fr-FR" sz="4000" b="1" dirty="0">
                <a:solidFill>
                  <a:schemeClr val="bg1"/>
                </a:solidFill>
                <a:latin typeface="Calibri"/>
                <a:ea typeface="Calibri"/>
                <a:cs typeface="Calibri"/>
                <a:sym typeface="Calibri"/>
              </a:rPr>
              <a:t> </a:t>
            </a:r>
            <a:endParaRPr sz="4000" b="1" dirty="0">
              <a:solidFill>
                <a:schemeClr val="bg1"/>
              </a:solidFill>
              <a:latin typeface="Calibri"/>
              <a:ea typeface="Calibri"/>
              <a:cs typeface="Calibri"/>
              <a:sym typeface="Calibri"/>
            </a:endParaRPr>
          </a:p>
          <a:p>
            <a:pPr marL="0" lvl="0" indent="0" algn="l" rtl="0">
              <a:lnSpc>
                <a:spcPct val="90000"/>
              </a:lnSpc>
              <a:spcBef>
                <a:spcPts val="0"/>
              </a:spcBef>
              <a:spcAft>
                <a:spcPts val="0"/>
              </a:spcAft>
              <a:buClr>
                <a:schemeClr val="dk1"/>
              </a:buClr>
              <a:buSzPts val="3400"/>
              <a:buFont typeface="Calibri"/>
              <a:buNone/>
            </a:pPr>
            <a:r>
              <a:rPr lang="fr-FR" sz="1500" dirty="0"/>
              <a:t>La vente de boissons de type canettes ou bouteilles individuelles est interdite. hormis pour les bouteilles d’eau 33cl ou 50cl.</a:t>
            </a:r>
            <a:endParaRPr sz="1500" dirty="0"/>
          </a:p>
          <a:p>
            <a:pPr marL="0" lvl="0" indent="0" algn="l" rtl="0">
              <a:lnSpc>
                <a:spcPct val="90000"/>
              </a:lnSpc>
              <a:spcBef>
                <a:spcPts val="0"/>
              </a:spcBef>
              <a:spcAft>
                <a:spcPts val="0"/>
              </a:spcAft>
              <a:buClr>
                <a:schemeClr val="dk1"/>
              </a:buClr>
              <a:buSzPts val="3400"/>
              <a:buFont typeface="Calibri"/>
              <a:buNone/>
            </a:pPr>
            <a:r>
              <a:rPr lang="fr-FR" sz="1500" dirty="0"/>
              <a:t>Le service s’effectue obligatoirement dans des gobelets en carton.</a:t>
            </a:r>
            <a:endParaRPr sz="1500" dirty="0"/>
          </a:p>
          <a:p>
            <a:pPr marL="0" lvl="0" indent="0" algn="l" rtl="0">
              <a:lnSpc>
                <a:spcPct val="90000"/>
              </a:lnSpc>
              <a:spcBef>
                <a:spcPts val="0"/>
              </a:spcBef>
              <a:spcAft>
                <a:spcPts val="0"/>
              </a:spcAft>
              <a:buClr>
                <a:schemeClr val="dk1"/>
              </a:buClr>
              <a:buSzPts val="3400"/>
              <a:buFont typeface="Calibri"/>
              <a:buNone/>
            </a:pPr>
            <a:endParaRPr sz="1500" dirty="0"/>
          </a:p>
          <a:p>
            <a:pPr marL="0" lvl="0" indent="0" algn="l" rtl="0">
              <a:spcBef>
                <a:spcPts val="0"/>
              </a:spcBef>
              <a:spcAft>
                <a:spcPts val="0"/>
              </a:spcAft>
              <a:buClr>
                <a:schemeClr val="dk1"/>
              </a:buClr>
              <a:buSzPts val="3400"/>
              <a:buFont typeface="Calibri"/>
              <a:buNone/>
            </a:pPr>
            <a:endParaRPr sz="1200" b="1" dirty="0">
              <a:solidFill>
                <a:srgbClr val="C00000"/>
              </a:solidFill>
            </a:endParaRPr>
          </a:p>
        </p:txBody>
      </p:sp>
      <p:sp>
        <p:nvSpPr>
          <p:cNvPr id="307" name="Google Shape;307;p11"/>
          <p:cNvSpPr txBox="1">
            <a:spLocks noGrp="1"/>
          </p:cNvSpPr>
          <p:nvPr>
            <p:ph type="body" idx="1"/>
          </p:nvPr>
        </p:nvSpPr>
        <p:spPr>
          <a:xfrm>
            <a:off x="4654296" y="4798577"/>
            <a:ext cx="6894576" cy="142848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200"/>
              <a:buNone/>
            </a:pPr>
            <a:r>
              <a:rPr lang="fr-FR" sz="2200">
                <a:latin typeface="Calibri"/>
                <a:ea typeface="Calibri"/>
                <a:cs typeface="Calibri"/>
                <a:sym typeface="Calibri"/>
              </a:rPr>
              <a:t> </a:t>
            </a:r>
            <a:endParaRPr sz="2200">
              <a:latin typeface="Times New Roman"/>
              <a:ea typeface="Times New Roman"/>
              <a:cs typeface="Times New Roman"/>
              <a:sym typeface="Times New Roman"/>
            </a:endParaRPr>
          </a:p>
          <a:p>
            <a:pPr marL="0" lvl="0" indent="0" algn="l" rtl="0">
              <a:lnSpc>
                <a:spcPct val="90000"/>
              </a:lnSpc>
              <a:spcBef>
                <a:spcPts val="1000"/>
              </a:spcBef>
              <a:spcAft>
                <a:spcPts val="0"/>
              </a:spcAft>
              <a:buClr>
                <a:schemeClr val="dk1"/>
              </a:buClr>
              <a:buSzPts val="2200"/>
              <a:buNone/>
            </a:pPr>
            <a:endParaRPr sz="2200">
              <a:latin typeface="Calibri"/>
              <a:ea typeface="Calibri"/>
              <a:cs typeface="Calibri"/>
              <a:sym typeface="Calibri"/>
            </a:endParaRPr>
          </a:p>
          <a:p>
            <a:pPr marL="0" lvl="0" indent="0" algn="l" rtl="0">
              <a:lnSpc>
                <a:spcPct val="90000"/>
              </a:lnSpc>
              <a:spcBef>
                <a:spcPts val="1000"/>
              </a:spcBef>
              <a:spcAft>
                <a:spcPts val="0"/>
              </a:spcAft>
              <a:buClr>
                <a:schemeClr val="dk1"/>
              </a:buClr>
              <a:buSzPts val="2200"/>
              <a:buNone/>
            </a:pPr>
            <a:endParaRPr sz="2200">
              <a:latin typeface="Times New Roman"/>
              <a:ea typeface="Times New Roman"/>
              <a:cs typeface="Times New Roman"/>
              <a:sym typeface="Times New Roman"/>
            </a:endParaRPr>
          </a:p>
          <a:p>
            <a:pPr marL="228600" lvl="0" indent="-88900" algn="l" rtl="0">
              <a:lnSpc>
                <a:spcPct val="90000"/>
              </a:lnSpc>
              <a:spcBef>
                <a:spcPts val="1000"/>
              </a:spcBef>
              <a:spcAft>
                <a:spcPts val="0"/>
              </a:spcAft>
              <a:buClr>
                <a:schemeClr val="dk1"/>
              </a:buClr>
              <a:buSzPts val="2200"/>
              <a:buNone/>
            </a:pPr>
            <a:endParaRPr sz="2200"/>
          </a:p>
        </p:txBody>
      </p:sp>
      <p:graphicFrame>
        <p:nvGraphicFramePr>
          <p:cNvPr id="308" name="Google Shape;308;p11"/>
          <p:cNvGraphicFramePr/>
          <p:nvPr/>
        </p:nvGraphicFramePr>
        <p:xfrm>
          <a:off x="4302246" y="641394"/>
          <a:ext cx="7598675" cy="5924750"/>
        </p:xfrm>
        <a:graphic>
          <a:graphicData uri="http://schemas.openxmlformats.org/drawingml/2006/table">
            <a:tbl>
              <a:tblPr firstRow="1" firstCol="1" bandRow="1">
                <a:noFill/>
                <a:tableStyleId>{9A2F76A9-5A9E-4160-BFF6-F2F796BE1EA4}</a:tableStyleId>
              </a:tblPr>
              <a:tblGrid>
                <a:gridCol w="3140475">
                  <a:extLst>
                    <a:ext uri="{9D8B030D-6E8A-4147-A177-3AD203B41FA5}">
                      <a16:colId xmlns:a16="http://schemas.microsoft.com/office/drawing/2014/main" val="20000"/>
                    </a:ext>
                  </a:extLst>
                </a:gridCol>
                <a:gridCol w="2483675">
                  <a:extLst>
                    <a:ext uri="{9D8B030D-6E8A-4147-A177-3AD203B41FA5}">
                      <a16:colId xmlns:a16="http://schemas.microsoft.com/office/drawing/2014/main" val="20001"/>
                    </a:ext>
                  </a:extLst>
                </a:gridCol>
                <a:gridCol w="1974525">
                  <a:extLst>
                    <a:ext uri="{9D8B030D-6E8A-4147-A177-3AD203B41FA5}">
                      <a16:colId xmlns:a16="http://schemas.microsoft.com/office/drawing/2014/main" val="20002"/>
                    </a:ext>
                  </a:extLst>
                </a:gridCol>
              </a:tblGrid>
              <a:tr h="647800">
                <a:tc>
                  <a:txBody>
                    <a:bodyPr/>
                    <a:lstStyle/>
                    <a:p>
                      <a:pPr marL="0" marR="0" lvl="0" indent="0" algn="ctr" rtl="0">
                        <a:lnSpc>
                          <a:spcPct val="100000"/>
                        </a:lnSpc>
                        <a:spcBef>
                          <a:spcPts val="0"/>
                        </a:spcBef>
                        <a:spcAft>
                          <a:spcPts val="0"/>
                        </a:spcAft>
                        <a:buClr>
                          <a:srgbClr val="000000"/>
                        </a:buClr>
                        <a:buFont typeface="Arial"/>
                        <a:buNone/>
                      </a:pPr>
                      <a:r>
                        <a:rPr lang="fr-FR" sz="1400" b="1" i="0" u="none" strike="noStrike" cap="none" dirty="0">
                          <a:solidFill>
                            <a:schemeClr val="lt1"/>
                          </a:solidFill>
                          <a:latin typeface="Calibri"/>
                          <a:ea typeface="Calibri"/>
                          <a:cs typeface="Calibri"/>
                          <a:sym typeface="Arial"/>
                        </a:rPr>
                        <a:t>Nom des SOFTS  proposés</a:t>
                      </a:r>
                      <a:endParaRPr sz="1400" b="1" i="0" u="none" strike="noStrike" cap="none" dirty="0">
                        <a:solidFill>
                          <a:schemeClr val="lt1"/>
                        </a:solidFill>
                        <a:latin typeface="Calibri"/>
                        <a:ea typeface="Calibri"/>
                        <a:cs typeface="Calibri"/>
                        <a:sym typeface="Arial"/>
                      </a:endParaRPr>
                    </a:p>
                  </a:txBody>
                  <a:tcPr marL="51950" marR="51950" marT="0" marB="0" anchor="ctr"/>
                </a:tc>
                <a:tc>
                  <a:txBody>
                    <a:bodyPr/>
                    <a:lstStyle/>
                    <a:p>
                      <a:pPr marL="0" marR="0" lvl="0" indent="0" algn="ctr" rtl="0">
                        <a:lnSpc>
                          <a:spcPct val="100000"/>
                        </a:lnSpc>
                        <a:spcBef>
                          <a:spcPts val="0"/>
                        </a:spcBef>
                        <a:spcAft>
                          <a:spcPts val="0"/>
                        </a:spcAft>
                        <a:buClr>
                          <a:srgbClr val="000000"/>
                        </a:buClr>
                        <a:buFont typeface="Arial"/>
                        <a:buNone/>
                      </a:pPr>
                      <a:r>
                        <a:rPr lang="fr-FR" sz="1400" b="1" i="0" u="none" strike="noStrike" cap="none" dirty="0">
                          <a:solidFill>
                            <a:schemeClr val="lt1"/>
                          </a:solidFill>
                          <a:latin typeface="Calibri"/>
                          <a:ea typeface="Calibri"/>
                          <a:cs typeface="Calibri"/>
                          <a:sym typeface="Arial"/>
                        </a:rPr>
                        <a:t>Conditionnement à  indiquer </a:t>
                      </a:r>
                      <a:endParaRPr sz="1400" b="1" i="0" u="none" strike="noStrike" cap="none" dirty="0">
                        <a:solidFill>
                          <a:schemeClr val="lt1"/>
                        </a:solidFill>
                        <a:latin typeface="Calibri"/>
                        <a:ea typeface="Calibri"/>
                        <a:cs typeface="Calibri"/>
                        <a:sym typeface="Arial"/>
                      </a:endParaRPr>
                    </a:p>
                    <a:p>
                      <a:pPr marL="0" marR="0" lvl="0" indent="0" algn="ctr" rtl="0">
                        <a:lnSpc>
                          <a:spcPct val="100000"/>
                        </a:lnSpc>
                        <a:spcBef>
                          <a:spcPts val="0"/>
                        </a:spcBef>
                        <a:spcAft>
                          <a:spcPts val="0"/>
                        </a:spcAft>
                        <a:buClr>
                          <a:srgbClr val="000000"/>
                        </a:buClr>
                        <a:buFont typeface="Arial"/>
                        <a:buNone/>
                      </a:pPr>
                      <a:r>
                        <a:rPr lang="fr-FR" sz="1100" b="1" i="0" u="none" strike="noStrike" cap="none" dirty="0">
                          <a:solidFill>
                            <a:schemeClr val="bg1">
                              <a:lumMod val="85000"/>
                            </a:schemeClr>
                          </a:solidFill>
                          <a:latin typeface="Calibri"/>
                          <a:ea typeface="Calibri"/>
                          <a:cs typeface="Calibri"/>
                          <a:sym typeface="Times New Roman"/>
                        </a:rPr>
                        <a:t>canettes interdites </a:t>
                      </a:r>
                      <a:endParaRPr sz="1100" b="1" i="0" u="none" strike="noStrike" cap="none" dirty="0">
                        <a:solidFill>
                          <a:schemeClr val="bg1">
                            <a:lumMod val="85000"/>
                          </a:schemeClr>
                        </a:solidFill>
                        <a:latin typeface="Calibri"/>
                        <a:ea typeface="Calibri"/>
                        <a:cs typeface="Calibri"/>
                        <a:sym typeface="Arial"/>
                      </a:endParaRPr>
                    </a:p>
                  </a:txBody>
                  <a:tcPr marL="51950" marR="51950" marT="0" marB="0" anchor="ctr"/>
                </a:tc>
                <a:tc>
                  <a:txBody>
                    <a:bodyPr/>
                    <a:lstStyle/>
                    <a:p>
                      <a:pPr marL="0" marR="0" lvl="0" indent="0" algn="ctr" rtl="0">
                        <a:spcBef>
                          <a:spcPts val="0"/>
                        </a:spcBef>
                        <a:spcAft>
                          <a:spcPts val="0"/>
                        </a:spcAft>
                        <a:buNone/>
                      </a:pPr>
                      <a:r>
                        <a:rPr lang="fr-FR" sz="1400" b="1" i="0" u="none" strike="noStrike" cap="none" dirty="0">
                          <a:solidFill>
                            <a:schemeClr val="lt1"/>
                          </a:solidFill>
                          <a:latin typeface="Calibri"/>
                          <a:ea typeface="Calibri"/>
                          <a:cs typeface="Calibri"/>
                          <a:sym typeface="Arial"/>
                        </a:rPr>
                        <a:t>Tarif</a:t>
                      </a:r>
                      <a:endParaRPr sz="1400" b="1" i="0" u="none" strike="noStrike" cap="none" dirty="0">
                        <a:solidFill>
                          <a:schemeClr val="lt1"/>
                        </a:solidFill>
                        <a:latin typeface="Calibri"/>
                        <a:ea typeface="Calibri"/>
                        <a:cs typeface="Calibri"/>
                        <a:sym typeface="Times New Roman"/>
                      </a:endParaRPr>
                    </a:p>
                  </a:txBody>
                  <a:tcPr marL="51950" marR="51950" marT="0" marB="0" anchor="ctr"/>
                </a:tc>
                <a:extLst>
                  <a:ext uri="{0D108BD9-81ED-4DB2-BD59-A6C34878D82A}">
                    <a16:rowId xmlns:a16="http://schemas.microsoft.com/office/drawing/2014/main" val="10000"/>
                  </a:ext>
                </a:extLst>
              </a:tr>
              <a:tr h="647800">
                <a:tc>
                  <a:txBody>
                    <a:bodyPr/>
                    <a:lstStyle/>
                    <a:p>
                      <a:pPr marL="0" marR="0" lvl="0" indent="0" algn="ctr" rtl="0">
                        <a:spcBef>
                          <a:spcPts val="0"/>
                        </a:spcBef>
                        <a:spcAft>
                          <a:spcPts val="0"/>
                        </a:spcAft>
                        <a:buNone/>
                      </a:pPr>
                      <a:endParaRPr sz="900" u="none" strike="noStrike" cap="none"/>
                    </a:p>
                  </a:txBody>
                  <a:tcPr marL="51950" marR="51950" marT="0" marB="0" anchor="ctr"/>
                </a:tc>
                <a:tc>
                  <a:txBody>
                    <a:bodyPr/>
                    <a:lstStyle/>
                    <a:p>
                      <a:pPr marL="0" marR="0" lvl="0" indent="0" algn="ctr"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nchor="ctr"/>
                </a:tc>
                <a:tc>
                  <a:txBody>
                    <a:bodyPr/>
                    <a:lstStyle/>
                    <a:p>
                      <a:pPr marL="0" marR="0" lvl="0" indent="0" algn="ctr"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nchor="ctr"/>
                </a:tc>
                <a:extLst>
                  <a:ext uri="{0D108BD9-81ED-4DB2-BD59-A6C34878D82A}">
                    <a16:rowId xmlns:a16="http://schemas.microsoft.com/office/drawing/2014/main" val="10001"/>
                  </a:ext>
                </a:extLst>
              </a:tr>
              <a:tr h="514350">
                <a:tc>
                  <a:txBody>
                    <a:bodyPr/>
                    <a:lstStyle/>
                    <a:p>
                      <a:pPr marL="0" marR="0" lvl="0" indent="0" algn="just" rtl="0">
                        <a:spcBef>
                          <a:spcPts val="0"/>
                        </a:spcBef>
                        <a:spcAft>
                          <a:spcPts val="0"/>
                        </a:spcAft>
                        <a:buNone/>
                      </a:pPr>
                      <a:endParaRPr sz="800" u="none" strike="noStrike" cap="none"/>
                    </a:p>
                  </a:txBody>
                  <a:tcPr marL="51950" marR="51950" marT="0" marB="0"/>
                </a:tc>
                <a:tc>
                  <a:txBody>
                    <a:bodyPr/>
                    <a:lstStyle/>
                    <a:p>
                      <a:pPr marL="0" marR="0" lvl="0" indent="0" algn="l"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800" u="none" strike="noStrike" cap="none"/>
                    </a:p>
                  </a:txBody>
                  <a:tcPr marL="51950" marR="51950" marT="0" marB="0"/>
                </a:tc>
                <a:extLst>
                  <a:ext uri="{0D108BD9-81ED-4DB2-BD59-A6C34878D82A}">
                    <a16:rowId xmlns:a16="http://schemas.microsoft.com/office/drawing/2014/main" val="10002"/>
                  </a:ext>
                </a:extLst>
              </a:tr>
              <a:tr h="514350">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3"/>
                  </a:ext>
                </a:extLst>
              </a:tr>
              <a:tr h="514350">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Clr>
                          <a:srgbClr val="000000"/>
                        </a:buClr>
                        <a:buFont typeface="Arial"/>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4"/>
                  </a:ext>
                </a:extLst>
              </a:tr>
              <a:tr h="514350">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5"/>
                  </a:ext>
                </a:extLst>
              </a:tr>
              <a:tr h="514350">
                <a:tc>
                  <a:txBody>
                    <a:bodyPr/>
                    <a:lstStyle/>
                    <a:p>
                      <a:pPr marL="0" marR="0" lvl="0" indent="0" algn="just"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6"/>
                  </a:ext>
                </a:extLst>
              </a:tr>
              <a:tr h="514350">
                <a:tc>
                  <a:txBody>
                    <a:bodyPr/>
                    <a:lstStyle/>
                    <a:p>
                      <a:pPr marL="0" marR="0" lvl="0" indent="0" algn="just"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7"/>
                  </a:ext>
                </a:extLst>
              </a:tr>
              <a:tr h="514350">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8"/>
                  </a:ext>
                </a:extLst>
              </a:tr>
              <a:tr h="514350">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9"/>
                  </a:ext>
                </a:extLst>
              </a:tr>
              <a:tr h="514350">
                <a:tc>
                  <a:txBody>
                    <a:bodyPr/>
                    <a:lstStyle/>
                    <a:p>
                      <a:pPr marL="0" marR="0" lvl="0" indent="0" algn="just" rtl="0">
                        <a:spcBef>
                          <a:spcPts val="0"/>
                        </a:spcBef>
                        <a:spcAft>
                          <a:spcPts val="0"/>
                        </a:spcAft>
                        <a:buNone/>
                      </a:pPr>
                      <a:r>
                        <a:rPr lang="fr-FR" sz="800" u="none" strike="noStrike" cap="none" dirty="0"/>
                        <a:t> </a:t>
                      </a: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dirty="0"/>
                        <a:t> </a:t>
                      </a:r>
                      <a:endParaRPr sz="900" u="none" strike="noStrike" cap="none" dirty="0">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10"/>
                  </a:ext>
                </a:extLst>
              </a:tr>
            </a:tbl>
          </a:graphicData>
        </a:graphic>
      </p:graphicFrame>
      <p:pic>
        <p:nvPicPr>
          <p:cNvPr id="309" name="Google Shape;309;p11"/>
          <p:cNvPicPr preferRelativeResize="0"/>
          <p:nvPr/>
        </p:nvPicPr>
        <p:blipFill>
          <a:blip r:embed="rId3">
            <a:alphaModFix/>
          </a:blip>
          <a:stretch>
            <a:fillRect/>
          </a:stretch>
        </p:blipFill>
        <p:spPr>
          <a:xfrm>
            <a:off x="870032" y="4076457"/>
            <a:ext cx="2339975" cy="22222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5" name="Google Shape;315;g24cf155bcc4_4_19"/>
          <p:cNvSpPr txBox="1">
            <a:spLocks noGrp="1"/>
          </p:cNvSpPr>
          <p:nvPr>
            <p:ph type="title"/>
          </p:nvPr>
        </p:nvSpPr>
        <p:spPr>
          <a:xfrm>
            <a:off x="0" y="202650"/>
            <a:ext cx="4050776" cy="60213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400"/>
              <a:buFont typeface="Calibri"/>
              <a:buNone/>
            </a:pPr>
            <a:r>
              <a:rPr lang="fr-FR" sz="3400" b="1" dirty="0">
                <a:solidFill>
                  <a:schemeClr val="bg1"/>
                </a:solidFill>
                <a:latin typeface="Calibri"/>
                <a:ea typeface="Calibri"/>
                <a:cs typeface="Calibri"/>
                <a:sym typeface="Calibri"/>
              </a:rPr>
              <a:t>Bordereau </a:t>
            </a:r>
            <a:r>
              <a:rPr lang="fr-FR" sz="3400" b="1" dirty="0">
                <a:solidFill>
                  <a:schemeClr val="bg1"/>
                </a:solidFill>
              </a:rPr>
              <a:t>2</a:t>
            </a:r>
            <a:r>
              <a:rPr lang="fr-FR" sz="1500" dirty="0">
                <a:solidFill>
                  <a:schemeClr val="bg1"/>
                </a:solidFill>
              </a:rPr>
              <a:t> </a:t>
            </a:r>
            <a:endParaRPr sz="1500" dirty="0">
              <a:solidFill>
                <a:schemeClr val="bg1"/>
              </a:solidFill>
            </a:endParaRPr>
          </a:p>
          <a:p>
            <a:pPr marL="0" lvl="0" indent="0" algn="l" rtl="0">
              <a:lnSpc>
                <a:spcPct val="90000"/>
              </a:lnSpc>
              <a:spcBef>
                <a:spcPts val="0"/>
              </a:spcBef>
              <a:spcAft>
                <a:spcPts val="0"/>
              </a:spcAft>
              <a:buClr>
                <a:schemeClr val="dk1"/>
              </a:buClr>
              <a:buSzPts val="3400"/>
              <a:buFont typeface="Calibri"/>
              <a:buNone/>
            </a:pPr>
            <a:br>
              <a:rPr lang="fr-FR" sz="2100" b="1" dirty="0">
                <a:solidFill>
                  <a:schemeClr val="bg1"/>
                </a:solidFill>
              </a:rPr>
            </a:br>
            <a:r>
              <a:rPr lang="fr-FR" sz="2100" b="1" dirty="0">
                <a:solidFill>
                  <a:schemeClr val="bg1"/>
                </a:solidFill>
              </a:rPr>
              <a:t>LES BOISSONS ALCOOLISÉES </a:t>
            </a:r>
            <a:endParaRPr sz="2100" b="1" dirty="0">
              <a:solidFill>
                <a:schemeClr val="bg1"/>
              </a:solidFill>
            </a:endParaRPr>
          </a:p>
          <a:p>
            <a:pPr marL="0" lvl="0" indent="0" algn="l" rtl="0">
              <a:spcBef>
                <a:spcPts val="0"/>
              </a:spcBef>
              <a:spcAft>
                <a:spcPts val="0"/>
              </a:spcAft>
              <a:buClr>
                <a:schemeClr val="dk1"/>
              </a:buClr>
              <a:buSzPts val="3400"/>
              <a:buFont typeface="Calibri"/>
              <a:buNone/>
            </a:pPr>
            <a:r>
              <a:rPr lang="fr-FR" sz="1600" b="1" dirty="0">
                <a:solidFill>
                  <a:schemeClr val="bg1"/>
                </a:solidFill>
              </a:rPr>
              <a:t>A CONSOMMER SUR PLACE UNIQUEMENT</a:t>
            </a:r>
            <a:br>
              <a:rPr lang="fr-FR" sz="1300" b="1" dirty="0"/>
            </a:br>
            <a:endParaRPr sz="1300" b="1" dirty="0"/>
          </a:p>
          <a:p>
            <a:pPr marL="457200" lvl="0" indent="-304800" algn="l" rtl="0">
              <a:spcBef>
                <a:spcPts val="0"/>
              </a:spcBef>
              <a:spcAft>
                <a:spcPts val="0"/>
              </a:spcAft>
              <a:buSzPts val="1200"/>
              <a:buFont typeface="Arial"/>
              <a:buChar char="●"/>
            </a:pPr>
            <a:r>
              <a:rPr lang="fr-FR" sz="1200" dirty="0"/>
              <a:t>1 seule référence de vin autorisée au verre et à la bouteille </a:t>
            </a:r>
            <a:endParaRPr sz="1200" dirty="0"/>
          </a:p>
          <a:p>
            <a:pPr marL="457200" lvl="0" indent="-298450" algn="l" rtl="0">
              <a:lnSpc>
                <a:spcPct val="115000"/>
              </a:lnSpc>
              <a:spcBef>
                <a:spcPts val="0"/>
              </a:spcBef>
              <a:spcAft>
                <a:spcPts val="0"/>
              </a:spcAft>
              <a:buSzPts val="1100"/>
              <a:buFont typeface="Arial"/>
              <a:buChar char="●"/>
            </a:pPr>
            <a:r>
              <a:rPr lang="fr-FR" sz="1200" dirty="0"/>
              <a:t>La vente de cidre et de vin chaud est autorisée </a:t>
            </a:r>
            <a:endParaRPr sz="1200" dirty="0"/>
          </a:p>
          <a:p>
            <a:pPr marL="457200" lvl="0" indent="-298450" algn="l" rtl="0">
              <a:lnSpc>
                <a:spcPct val="115000"/>
              </a:lnSpc>
              <a:spcBef>
                <a:spcPts val="0"/>
              </a:spcBef>
              <a:spcAft>
                <a:spcPts val="0"/>
              </a:spcAft>
              <a:buSzPts val="1100"/>
              <a:buFont typeface="Arial"/>
              <a:buChar char="●"/>
            </a:pPr>
            <a:r>
              <a:rPr lang="fr-FR" sz="1200" b="1" dirty="0">
                <a:solidFill>
                  <a:srgbClr val="C00000"/>
                </a:solidFill>
              </a:rPr>
              <a:t>La vente de champagne ou d’autres boissons alcoolisées est </a:t>
            </a:r>
            <a:r>
              <a:rPr lang="fr-FR" sz="1200" b="1" u="sng" dirty="0">
                <a:solidFill>
                  <a:srgbClr val="C00000"/>
                </a:solidFill>
              </a:rPr>
              <a:t>strictement interdite</a:t>
            </a:r>
            <a:r>
              <a:rPr lang="fr-FR" sz="1200" b="1" dirty="0">
                <a:solidFill>
                  <a:srgbClr val="C00000"/>
                </a:solidFill>
              </a:rPr>
              <a:t> </a:t>
            </a:r>
            <a:endParaRPr sz="1200" b="1" dirty="0">
              <a:solidFill>
                <a:srgbClr val="C00000"/>
              </a:solidFill>
            </a:endParaRPr>
          </a:p>
        </p:txBody>
      </p:sp>
      <p:sp>
        <p:nvSpPr>
          <p:cNvPr id="317" name="Google Shape;317;g24cf155bcc4_4_19"/>
          <p:cNvSpPr txBox="1">
            <a:spLocks noGrp="1"/>
          </p:cNvSpPr>
          <p:nvPr>
            <p:ph type="body" idx="1"/>
          </p:nvPr>
        </p:nvSpPr>
        <p:spPr>
          <a:xfrm>
            <a:off x="4654296" y="4798577"/>
            <a:ext cx="6894600" cy="14286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200"/>
              <a:buNone/>
            </a:pPr>
            <a:r>
              <a:rPr lang="fr-FR" sz="2200">
                <a:latin typeface="Calibri"/>
                <a:ea typeface="Calibri"/>
                <a:cs typeface="Calibri"/>
                <a:sym typeface="Calibri"/>
              </a:rPr>
              <a:t> </a:t>
            </a:r>
            <a:endParaRPr sz="2200">
              <a:latin typeface="Times New Roman"/>
              <a:ea typeface="Times New Roman"/>
              <a:cs typeface="Times New Roman"/>
              <a:sym typeface="Times New Roman"/>
            </a:endParaRPr>
          </a:p>
          <a:p>
            <a:pPr marL="0" lvl="0" indent="0" algn="l" rtl="0">
              <a:lnSpc>
                <a:spcPct val="90000"/>
              </a:lnSpc>
              <a:spcBef>
                <a:spcPts val="1000"/>
              </a:spcBef>
              <a:spcAft>
                <a:spcPts val="0"/>
              </a:spcAft>
              <a:buClr>
                <a:schemeClr val="dk1"/>
              </a:buClr>
              <a:buSzPts val="2200"/>
              <a:buNone/>
            </a:pPr>
            <a:endParaRPr sz="2200">
              <a:latin typeface="Calibri"/>
              <a:ea typeface="Calibri"/>
              <a:cs typeface="Calibri"/>
              <a:sym typeface="Calibri"/>
            </a:endParaRPr>
          </a:p>
          <a:p>
            <a:pPr marL="0" lvl="0" indent="0" algn="l" rtl="0">
              <a:lnSpc>
                <a:spcPct val="90000"/>
              </a:lnSpc>
              <a:spcBef>
                <a:spcPts val="1000"/>
              </a:spcBef>
              <a:spcAft>
                <a:spcPts val="0"/>
              </a:spcAft>
              <a:buClr>
                <a:schemeClr val="dk1"/>
              </a:buClr>
              <a:buSzPts val="2200"/>
              <a:buNone/>
            </a:pPr>
            <a:endParaRPr sz="2200">
              <a:latin typeface="Times New Roman"/>
              <a:ea typeface="Times New Roman"/>
              <a:cs typeface="Times New Roman"/>
              <a:sym typeface="Times New Roman"/>
            </a:endParaRPr>
          </a:p>
          <a:p>
            <a:pPr marL="228600" lvl="0" indent="-88900" algn="l" rtl="0">
              <a:lnSpc>
                <a:spcPct val="90000"/>
              </a:lnSpc>
              <a:spcBef>
                <a:spcPts val="1000"/>
              </a:spcBef>
              <a:spcAft>
                <a:spcPts val="0"/>
              </a:spcAft>
              <a:buClr>
                <a:schemeClr val="dk1"/>
              </a:buClr>
              <a:buSzPts val="2200"/>
              <a:buNone/>
            </a:pPr>
            <a:endParaRPr sz="2200"/>
          </a:p>
        </p:txBody>
      </p:sp>
      <p:graphicFrame>
        <p:nvGraphicFramePr>
          <p:cNvPr id="318" name="Google Shape;318;g24cf155bcc4_4_19"/>
          <p:cNvGraphicFramePr/>
          <p:nvPr/>
        </p:nvGraphicFramePr>
        <p:xfrm>
          <a:off x="4050776" y="616827"/>
          <a:ext cx="7598675" cy="5410400"/>
        </p:xfrm>
        <a:graphic>
          <a:graphicData uri="http://schemas.openxmlformats.org/drawingml/2006/table">
            <a:tbl>
              <a:tblPr firstRow="1" firstCol="1" bandRow="1">
                <a:noFill/>
                <a:tableStyleId>{9A2F76A9-5A9E-4160-BFF6-F2F796BE1EA4}</a:tableStyleId>
              </a:tblPr>
              <a:tblGrid>
                <a:gridCol w="3140475">
                  <a:extLst>
                    <a:ext uri="{9D8B030D-6E8A-4147-A177-3AD203B41FA5}">
                      <a16:colId xmlns:a16="http://schemas.microsoft.com/office/drawing/2014/main" val="20000"/>
                    </a:ext>
                  </a:extLst>
                </a:gridCol>
                <a:gridCol w="2483675">
                  <a:extLst>
                    <a:ext uri="{9D8B030D-6E8A-4147-A177-3AD203B41FA5}">
                      <a16:colId xmlns:a16="http://schemas.microsoft.com/office/drawing/2014/main" val="20001"/>
                    </a:ext>
                  </a:extLst>
                </a:gridCol>
                <a:gridCol w="1974525">
                  <a:extLst>
                    <a:ext uri="{9D8B030D-6E8A-4147-A177-3AD203B41FA5}">
                      <a16:colId xmlns:a16="http://schemas.microsoft.com/office/drawing/2014/main" val="20002"/>
                    </a:ext>
                  </a:extLst>
                </a:gridCol>
              </a:tblGrid>
              <a:tr h="647800">
                <a:tc>
                  <a:txBody>
                    <a:bodyPr/>
                    <a:lstStyle/>
                    <a:p>
                      <a:pPr marL="0" marR="0" lvl="0" indent="0" algn="ctr" rtl="0">
                        <a:spcBef>
                          <a:spcPts val="0"/>
                        </a:spcBef>
                        <a:spcAft>
                          <a:spcPts val="0"/>
                        </a:spcAft>
                        <a:buNone/>
                      </a:pPr>
                      <a:r>
                        <a:rPr lang="fr-FR" sz="1400" b="1" i="0" u="none" strike="noStrike" cap="none" dirty="0">
                          <a:solidFill>
                            <a:schemeClr val="lt1"/>
                          </a:solidFill>
                          <a:latin typeface="Calibri"/>
                          <a:ea typeface="Calibri"/>
                          <a:cs typeface="Calibri"/>
                          <a:sym typeface="Arial"/>
                        </a:rPr>
                        <a:t>Conditionnement</a:t>
                      </a:r>
                    </a:p>
                  </a:txBody>
                  <a:tcPr marL="51950" marR="51950" marT="0" marB="0"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fr-FR" sz="1400" u="none" strike="noStrike" cap="none" dirty="0"/>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1400" u="none" strike="noStrike" cap="none" dirty="0"/>
                        <a:t>Nom des produits  proposés</a:t>
                      </a:r>
                      <a:endParaRPr lang="fr-FR" dirty="0"/>
                    </a:p>
                    <a:p>
                      <a:pPr marL="0" marR="0" lvl="0" indent="0" algn="ctr" rtl="0">
                        <a:spcBef>
                          <a:spcPts val="0"/>
                        </a:spcBef>
                        <a:spcAft>
                          <a:spcPts val="0"/>
                        </a:spcAft>
                        <a:buNone/>
                      </a:pPr>
                      <a:endParaRPr dirty="0"/>
                    </a:p>
                  </a:txBody>
                  <a:tcPr marL="51950" marR="51950" marT="0" marB="0" anchor="ctr"/>
                </a:tc>
                <a:tc>
                  <a:txBody>
                    <a:bodyPr/>
                    <a:lstStyle/>
                    <a:p>
                      <a:pPr marL="0" marR="0" lvl="0" indent="0" algn="ctr" rtl="0">
                        <a:lnSpc>
                          <a:spcPct val="100000"/>
                        </a:lnSpc>
                        <a:spcBef>
                          <a:spcPts val="0"/>
                        </a:spcBef>
                        <a:spcAft>
                          <a:spcPts val="0"/>
                        </a:spcAft>
                        <a:buClr>
                          <a:srgbClr val="000000"/>
                        </a:buClr>
                        <a:buFont typeface="Arial"/>
                        <a:buNone/>
                      </a:pPr>
                      <a:r>
                        <a:rPr lang="fr-FR" sz="1400" b="1" i="0" u="none" strike="noStrike" cap="none" dirty="0">
                          <a:solidFill>
                            <a:schemeClr val="lt1"/>
                          </a:solidFill>
                          <a:latin typeface="Calibri"/>
                          <a:ea typeface="Calibri"/>
                          <a:cs typeface="Calibri"/>
                          <a:sym typeface="Arial"/>
                        </a:rPr>
                        <a:t>Tarif</a:t>
                      </a:r>
                      <a:endParaRPr sz="1400" b="1" i="0" u="none" strike="noStrike" cap="none" dirty="0">
                        <a:solidFill>
                          <a:schemeClr val="lt1"/>
                        </a:solidFill>
                        <a:latin typeface="Calibri"/>
                        <a:ea typeface="Calibri"/>
                        <a:cs typeface="Calibri"/>
                        <a:sym typeface="Times New Roman"/>
                      </a:endParaRPr>
                    </a:p>
                  </a:txBody>
                  <a:tcPr marL="51950" marR="51950" marT="0" marB="0" anchor="ctr"/>
                </a:tc>
                <a:extLst>
                  <a:ext uri="{0D108BD9-81ED-4DB2-BD59-A6C34878D82A}">
                    <a16:rowId xmlns:a16="http://schemas.microsoft.com/office/drawing/2014/main" val="10000"/>
                  </a:ext>
                </a:extLst>
              </a:tr>
              <a:tr h="647800">
                <a:tc>
                  <a:txBody>
                    <a:bodyPr/>
                    <a:lstStyle/>
                    <a:p>
                      <a:pPr marL="0" marR="0" lvl="0" indent="0" algn="ctr" rtl="0">
                        <a:spcBef>
                          <a:spcPts val="0"/>
                        </a:spcBef>
                        <a:spcAft>
                          <a:spcPts val="0"/>
                        </a:spcAft>
                        <a:buNone/>
                      </a:pPr>
                      <a:r>
                        <a:rPr lang="fr-FR" sz="900" u="none" strike="noStrike" cap="none" dirty="0"/>
                        <a:t>Verre de vin blanc</a:t>
                      </a:r>
                    </a:p>
                  </a:txBody>
                  <a:tcPr marL="51950" marR="51950" marT="0" marB="0" anchor="ctr"/>
                </a:tc>
                <a:tc>
                  <a:txBody>
                    <a:bodyPr/>
                    <a:lstStyle/>
                    <a:p>
                      <a:pPr marL="0" marR="0" lvl="0" indent="0" algn="ctr"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nchor="ctr"/>
                </a:tc>
                <a:tc>
                  <a:txBody>
                    <a:bodyPr/>
                    <a:lstStyle/>
                    <a:p>
                      <a:pPr marL="0" marR="0" lvl="0" indent="0" algn="ctr"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nchor="ctr"/>
                </a:tc>
                <a:extLst>
                  <a:ext uri="{0D108BD9-81ED-4DB2-BD59-A6C34878D82A}">
                    <a16:rowId xmlns:a16="http://schemas.microsoft.com/office/drawing/2014/main" val="10001"/>
                  </a:ext>
                </a:extLst>
              </a:tr>
              <a:tr h="5143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fr-FR" sz="800" u="none" strike="noStrike" cap="none" dirty="0"/>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800" u="none" strike="noStrike" cap="none" dirty="0"/>
                        <a:t> </a:t>
                      </a:r>
                      <a:r>
                        <a:rPr kumimoji="0" lang="fr-FR" sz="900" b="1" i="0" u="none" strike="noStrike" kern="0" cap="none" spc="0" normalizeH="0" baseline="0" noProof="0" dirty="0">
                          <a:ln>
                            <a:noFill/>
                          </a:ln>
                          <a:solidFill>
                            <a:srgbClr val="FFFFFF"/>
                          </a:solidFill>
                          <a:effectLst/>
                          <a:uLnTx/>
                          <a:uFillTx/>
                          <a:latin typeface="Calibri"/>
                          <a:ea typeface="Calibri"/>
                          <a:cs typeface="Calibri"/>
                          <a:sym typeface="Arial"/>
                        </a:rPr>
                        <a:t>Verre de vin rouge</a:t>
                      </a:r>
                    </a:p>
                    <a:p>
                      <a:pPr marL="0" marR="0" lvl="0" indent="0" algn="just"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2"/>
                  </a:ext>
                </a:extLst>
              </a:tr>
              <a:tr h="5143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800" u="none" strike="noStrike" cap="none" dirty="0"/>
                        <a:t>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900" b="1" i="0" u="none" strike="noStrike" kern="0" cap="none" spc="0" normalizeH="0" baseline="0" noProof="0" dirty="0">
                          <a:ln>
                            <a:noFill/>
                          </a:ln>
                          <a:solidFill>
                            <a:srgbClr val="FFFFFF"/>
                          </a:solidFill>
                          <a:effectLst/>
                          <a:uLnTx/>
                          <a:uFillTx/>
                          <a:latin typeface="Calibri"/>
                          <a:ea typeface="Calibri"/>
                          <a:cs typeface="Calibri"/>
                          <a:sym typeface="Arial"/>
                        </a:rPr>
                        <a:t>Verre de vin rosé</a:t>
                      </a:r>
                    </a:p>
                    <a:p>
                      <a:pPr marL="0" marR="0" lvl="0" indent="0" algn="just"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3"/>
                  </a:ext>
                </a:extLst>
              </a:tr>
              <a:tr h="514350">
                <a:tc>
                  <a:txBody>
                    <a:bodyPr/>
                    <a:lstStyle/>
                    <a:p>
                      <a:pPr marL="0" marR="0" lvl="0" indent="0" algn="ctr" rtl="0">
                        <a:spcBef>
                          <a:spcPts val="0"/>
                        </a:spcBef>
                        <a:spcAft>
                          <a:spcPts val="0"/>
                        </a:spcAft>
                        <a:buNone/>
                      </a:pPr>
                      <a:r>
                        <a:rPr lang="fr-FR" sz="900" u="none" strike="noStrike" cap="none" dirty="0"/>
                        <a:t>Bouteille de vin blanc</a:t>
                      </a:r>
                    </a:p>
                  </a:txBody>
                  <a:tcPr marL="51950" marR="51950" marT="0" marB="0" anchor="ctr"/>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800" u="none" strike="noStrike" cap="none"/>
                    </a:p>
                  </a:txBody>
                  <a:tcPr marL="51950" marR="51950" marT="0" marB="0"/>
                </a:tc>
                <a:extLst>
                  <a:ext uri="{0D108BD9-81ED-4DB2-BD59-A6C34878D82A}">
                    <a16:rowId xmlns:a16="http://schemas.microsoft.com/office/drawing/2014/main" val="10004"/>
                  </a:ext>
                </a:extLst>
              </a:tr>
              <a:tr h="5143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fr-FR" sz="800" u="none" strike="noStrike" cap="none" dirty="0"/>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800" u="none" strike="noStrike" cap="none" dirty="0"/>
                        <a:t>Bouteille </a:t>
                      </a:r>
                      <a:r>
                        <a:rPr kumimoji="0" lang="fr-FR" sz="900" b="1" i="0" u="none" strike="noStrike" kern="0" cap="none" spc="0" normalizeH="0" baseline="0" noProof="0" dirty="0">
                          <a:ln>
                            <a:noFill/>
                          </a:ln>
                          <a:solidFill>
                            <a:srgbClr val="FFFFFF"/>
                          </a:solidFill>
                          <a:effectLst/>
                          <a:uLnTx/>
                          <a:uFillTx/>
                          <a:latin typeface="Calibri"/>
                          <a:ea typeface="Calibri"/>
                          <a:cs typeface="Calibri"/>
                          <a:sym typeface="Arial"/>
                        </a:rPr>
                        <a:t>de vin rouge</a:t>
                      </a: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a:t> </a:t>
                      </a: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5"/>
                  </a:ext>
                </a:extLst>
              </a:tr>
              <a:tr h="5143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800" u="none" strike="noStrike" cap="none" dirty="0"/>
                        <a:t>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900" u="none" strike="noStrike" cap="none" dirty="0"/>
                        <a:t>Bouteille</a:t>
                      </a:r>
                      <a:r>
                        <a:rPr kumimoji="0" lang="fr-FR" sz="900" b="1" i="0" u="none" strike="noStrike" kern="0" cap="none" spc="0" normalizeH="0" baseline="0" noProof="0" dirty="0">
                          <a:ln>
                            <a:noFill/>
                          </a:ln>
                          <a:solidFill>
                            <a:srgbClr val="FFFFFF"/>
                          </a:solidFill>
                          <a:effectLst/>
                          <a:uLnTx/>
                          <a:uFillTx/>
                          <a:latin typeface="Calibri"/>
                          <a:ea typeface="Calibri"/>
                          <a:cs typeface="Calibri"/>
                          <a:sym typeface="Arial"/>
                        </a:rPr>
                        <a:t>de vin rosé</a:t>
                      </a:r>
                    </a:p>
                  </a:txBody>
                  <a:tcPr marL="51950" marR="51950" marT="0" marB="0"/>
                </a:tc>
                <a:tc>
                  <a:txBody>
                    <a:bodyPr/>
                    <a:lstStyle/>
                    <a:p>
                      <a:pPr marL="0" marR="0" lvl="0" indent="0" algn="l"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900" u="none" strike="noStrike" cap="none">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6"/>
                  </a:ext>
                </a:extLst>
              </a:tr>
              <a:tr h="514350">
                <a:tc>
                  <a:txBody>
                    <a:bodyPr/>
                    <a:lstStyle/>
                    <a:p>
                      <a:pPr marL="0" marR="0" lvl="0" indent="0" algn="ctr" rtl="0">
                        <a:spcBef>
                          <a:spcPts val="0"/>
                        </a:spcBef>
                        <a:spcAft>
                          <a:spcPts val="0"/>
                        </a:spcAft>
                        <a:buNone/>
                      </a:pPr>
                      <a:endParaRPr kumimoji="0" lang="fr-FR" sz="1000" b="1" i="0" u="none" strike="noStrike" kern="0" cap="none" spc="0" normalizeH="0" baseline="0" noProof="0" dirty="0">
                        <a:ln>
                          <a:noFill/>
                        </a:ln>
                        <a:solidFill>
                          <a:srgbClr val="FFFFFF"/>
                        </a:solidFill>
                        <a:effectLst/>
                        <a:uLnTx/>
                        <a:uFillTx/>
                        <a:latin typeface="Calibri"/>
                        <a:ea typeface="Calibri"/>
                        <a:cs typeface="Calibri"/>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1000" b="1" i="0" u="none" strike="noStrike" kern="0" cap="none" spc="0" normalizeH="0" baseline="0" noProof="0" dirty="0">
                          <a:ln>
                            <a:noFill/>
                          </a:ln>
                          <a:solidFill>
                            <a:srgbClr val="FFFFFF"/>
                          </a:solidFill>
                          <a:effectLst/>
                          <a:uLnTx/>
                          <a:uFillTx/>
                          <a:latin typeface="Calibri"/>
                          <a:ea typeface="Calibri"/>
                          <a:cs typeface="Calibri"/>
                          <a:sym typeface="Arial"/>
                        </a:rPr>
                        <a:t>Verre de vin chaud (facultatif)</a:t>
                      </a:r>
                      <a:endParaRPr kumimoji="0" lang="fr-FR" sz="1000" b="1"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r>
                        <a:rPr lang="fr-FR" sz="800" u="none" strike="noStrike" cap="none" dirty="0"/>
                        <a:t> </a:t>
                      </a:r>
                      <a:endParaRPr sz="900" u="none" strike="noStrike" cap="none" dirty="0">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0008"/>
                  </a:ext>
                </a:extLst>
              </a:tr>
              <a:tr h="5143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fr-FR" sz="1000" b="1" i="0" u="none" strike="noStrike" kern="0" cap="none" spc="0" normalizeH="0" baseline="0" noProof="0" dirty="0">
                        <a:ln>
                          <a:noFill/>
                        </a:ln>
                        <a:solidFill>
                          <a:srgbClr val="FFFFFF"/>
                        </a:solidFill>
                        <a:effectLst/>
                        <a:uLnTx/>
                        <a:uFillTx/>
                        <a:latin typeface="Calibri"/>
                        <a:ea typeface="Calibri"/>
                        <a:cs typeface="Calibri"/>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1000" b="1" i="0" u="none" strike="noStrike" kern="0" cap="none" spc="0" normalizeH="0" baseline="0" noProof="0" dirty="0">
                          <a:ln>
                            <a:noFill/>
                          </a:ln>
                          <a:solidFill>
                            <a:srgbClr val="FFFFFF"/>
                          </a:solidFill>
                          <a:effectLst/>
                          <a:uLnTx/>
                          <a:uFillTx/>
                          <a:latin typeface="Calibri"/>
                          <a:ea typeface="Calibri"/>
                          <a:cs typeface="Calibri"/>
                          <a:sym typeface="Arial"/>
                        </a:rPr>
                        <a:t>Verre de cidre (facultatif)</a:t>
                      </a:r>
                      <a:endParaRPr kumimoji="0" lang="fr-FR" sz="1000" b="1" i="0" u="none" strike="noStrike" kern="0" cap="none" spc="0" normalizeH="0" baseline="0" dirty="0">
                        <a:ln>
                          <a:noFill/>
                        </a:ln>
                        <a:solidFill>
                          <a:srgbClr val="FFFFFF"/>
                        </a:solidFill>
                        <a:effectLst/>
                        <a:uLnTx/>
                        <a:uFillTx/>
                        <a:latin typeface="Calibri"/>
                        <a:ea typeface="Calibri"/>
                        <a:cs typeface="Calibri"/>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fr-FR" sz="900" u="none" strike="noStrike" cap="none" dirty="0"/>
                        <a:t> </a:t>
                      </a:r>
                    </a:p>
                  </a:txBody>
                  <a:tcPr marL="51950" marR="51950" marT="0" marB="0"/>
                </a:tc>
                <a:tc>
                  <a:txBody>
                    <a:bodyPr/>
                    <a:lstStyle/>
                    <a:p>
                      <a:pPr marL="0" marR="0" lvl="0" indent="0" algn="l"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1312336634"/>
                  </a:ext>
                </a:extLst>
              </a:tr>
              <a:tr h="51435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fr-FR" sz="1000" b="1" i="0" u="none" strike="noStrike" kern="0" cap="none" spc="0" normalizeH="0" baseline="0" noProof="0" dirty="0">
                        <a:ln>
                          <a:noFill/>
                        </a:ln>
                        <a:solidFill>
                          <a:srgbClr val="FFFFFF"/>
                        </a:solidFill>
                        <a:effectLst/>
                        <a:uLnTx/>
                        <a:uFillTx/>
                        <a:latin typeface="Calibri"/>
                        <a:ea typeface="Calibri"/>
                        <a:cs typeface="Calibri"/>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1000" b="1" i="0" u="none" strike="noStrike" kern="0" cap="none" spc="0" normalizeH="0" baseline="0" noProof="0" dirty="0">
                          <a:ln>
                            <a:noFill/>
                          </a:ln>
                          <a:solidFill>
                            <a:srgbClr val="FFFFFF"/>
                          </a:solidFill>
                          <a:effectLst/>
                          <a:uLnTx/>
                          <a:uFillTx/>
                          <a:latin typeface="Calibri"/>
                          <a:ea typeface="Calibri"/>
                          <a:cs typeface="Calibri"/>
                          <a:sym typeface="Arial"/>
                        </a:rPr>
                        <a:t>Bouteille de cidre (facultatif)</a:t>
                      </a:r>
                      <a:endParaRPr kumimoji="0" lang="fr-FR" sz="1000" b="1" i="0" u="none" strike="noStrike" kern="0" cap="none" spc="0" normalizeH="0" baseline="0" noProof="0" dirty="0">
                        <a:ln>
                          <a:noFill/>
                        </a:ln>
                        <a:solidFill>
                          <a:srgbClr val="FFFFFF"/>
                        </a:solidFill>
                        <a:effectLst/>
                        <a:uLnTx/>
                        <a:uFillTx/>
                        <a:latin typeface="Times New Roman"/>
                        <a:ea typeface="Times New Roman"/>
                        <a:cs typeface="Times New Roman"/>
                        <a:sym typeface="Times New Roman"/>
                      </a:endParaRPr>
                    </a:p>
                  </a:txBody>
                  <a:tcPr marL="51950" marR="51950" marT="0" marB="0"/>
                </a:tc>
                <a:tc>
                  <a:txBody>
                    <a:bodyPr/>
                    <a:lstStyle/>
                    <a:p>
                      <a:pPr marL="0" marR="0" lvl="0" indent="0" algn="l"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tc>
                  <a:txBody>
                    <a:bodyPr/>
                    <a:lstStyle/>
                    <a:p>
                      <a:pPr marL="0" marR="0" lvl="0" indent="0" algn="just" rtl="0">
                        <a:spcBef>
                          <a:spcPts val="0"/>
                        </a:spcBef>
                        <a:spcAft>
                          <a:spcPts val="0"/>
                        </a:spcAft>
                        <a:buNone/>
                      </a:pPr>
                      <a:endParaRPr sz="900" u="none" strike="noStrike" cap="none" dirty="0">
                        <a:latin typeface="Times New Roman"/>
                        <a:ea typeface="Times New Roman"/>
                        <a:cs typeface="Times New Roman"/>
                        <a:sym typeface="Times New Roman"/>
                      </a:endParaRPr>
                    </a:p>
                  </a:txBody>
                  <a:tcPr marL="51950" marR="51950" marT="0" marB="0"/>
                </a:tc>
                <a:extLst>
                  <a:ext uri="{0D108BD9-81ED-4DB2-BD59-A6C34878D82A}">
                    <a16:rowId xmlns:a16="http://schemas.microsoft.com/office/drawing/2014/main" val="3668839230"/>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14"/>
          <p:cNvSpPr txBox="1">
            <a:spLocks noGrp="1"/>
          </p:cNvSpPr>
          <p:nvPr>
            <p:ph type="title"/>
          </p:nvPr>
        </p:nvSpPr>
        <p:spPr>
          <a:xfrm>
            <a:off x="345057" y="860425"/>
            <a:ext cx="11533517" cy="287337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00000"/>
              <a:buFont typeface="Calibri"/>
              <a:buNone/>
            </a:pPr>
            <a:r>
              <a:rPr lang="fr-FR" dirty="0">
                <a:solidFill>
                  <a:schemeClr val="lt1"/>
                </a:solidFill>
              </a:rPr>
              <a:t>Lots offerts pour le jeu concours - OBLIGATOIRE</a:t>
            </a:r>
            <a:r>
              <a:rPr lang="fr-FR" b="1" dirty="0">
                <a:solidFill>
                  <a:schemeClr val="lt1"/>
                </a:solidFill>
                <a:latin typeface="Calibri"/>
                <a:ea typeface="Calibri"/>
                <a:cs typeface="Calibri"/>
                <a:sym typeface="Calibri"/>
              </a:rPr>
              <a:t> </a:t>
            </a:r>
            <a:br>
              <a:rPr lang="fr-FR" sz="2000" b="0" i="0" u="none" strike="noStrike" cap="none" dirty="0">
                <a:solidFill>
                  <a:schemeClr val="lt1"/>
                </a:solidFill>
              </a:rPr>
            </a:br>
            <a:r>
              <a:rPr lang="fr-FR" sz="1800" dirty="0">
                <a:solidFill>
                  <a:schemeClr val="lt1"/>
                </a:solidFill>
                <a:latin typeface="Calibri"/>
                <a:ea typeface="Calibri"/>
                <a:cs typeface="Calibri"/>
                <a:sym typeface="Calibri"/>
              </a:rPr>
              <a:t>Afin de professionnaliser l’animation du marché et de mettre en valeur l’ensemble des chalets un jeu concours se déroulera tous les jours, à destination du public présent.</a:t>
            </a:r>
            <a:br>
              <a:rPr lang="fr-FR" sz="1800" dirty="0">
                <a:solidFill>
                  <a:schemeClr val="lt1"/>
                </a:solidFill>
                <a:latin typeface="Times New Roman"/>
                <a:ea typeface="Times New Roman"/>
                <a:cs typeface="Times New Roman"/>
                <a:sym typeface="Times New Roman"/>
              </a:rPr>
            </a:br>
            <a:r>
              <a:rPr lang="fr-FR" sz="1800" dirty="0">
                <a:solidFill>
                  <a:schemeClr val="lt1"/>
                </a:solidFill>
                <a:latin typeface="Calibri"/>
                <a:ea typeface="Calibri"/>
                <a:cs typeface="Calibri"/>
                <a:sym typeface="Calibri"/>
              </a:rPr>
              <a:t>Il est demandé à chaque exposant de fournir un lot qui sera offert aux gagnants ayant participés. </a:t>
            </a:r>
            <a:br>
              <a:rPr lang="fr-FR" sz="1800" dirty="0">
                <a:solidFill>
                  <a:schemeClr val="lt1"/>
                </a:solidFill>
                <a:latin typeface="Calibri"/>
                <a:ea typeface="Calibri"/>
                <a:cs typeface="Calibri"/>
                <a:sym typeface="Calibri"/>
              </a:rPr>
            </a:br>
            <a:br>
              <a:rPr lang="fr-FR" sz="1800" dirty="0">
                <a:solidFill>
                  <a:schemeClr val="lt1"/>
                </a:solidFill>
                <a:latin typeface="Calibri"/>
                <a:ea typeface="Calibri"/>
                <a:cs typeface="Calibri"/>
                <a:sym typeface="Calibri"/>
              </a:rPr>
            </a:br>
            <a:r>
              <a:rPr lang="fr-FR" sz="1800" dirty="0">
                <a:solidFill>
                  <a:schemeClr val="lt1"/>
                </a:solidFill>
                <a:latin typeface="Calibri"/>
                <a:ea typeface="Calibri"/>
                <a:cs typeface="Calibri"/>
                <a:sym typeface="Calibri"/>
              </a:rPr>
              <a:t>Les lots correspondront à votre activité.</a:t>
            </a:r>
            <a:br>
              <a:rPr lang="fr-FR" sz="1800" dirty="0">
                <a:solidFill>
                  <a:schemeClr val="lt1"/>
                </a:solidFill>
                <a:latin typeface="Times New Roman"/>
                <a:ea typeface="Times New Roman"/>
                <a:cs typeface="Times New Roman"/>
                <a:sym typeface="Times New Roman"/>
              </a:rPr>
            </a:br>
            <a:r>
              <a:rPr lang="fr-FR" sz="1800" dirty="0">
                <a:solidFill>
                  <a:schemeClr val="lt1"/>
                </a:solidFill>
                <a:latin typeface="Calibri"/>
                <a:ea typeface="Calibri"/>
                <a:cs typeface="Calibri"/>
                <a:sym typeface="Calibri"/>
              </a:rPr>
              <a:t>Chaque lot sera annoncé par l’animateur micro qui stipulera la nature du lot offert et le nom de l’exposant ayant fait le don.</a:t>
            </a:r>
            <a:br>
              <a:rPr lang="fr-FR" sz="1800" dirty="0">
                <a:solidFill>
                  <a:schemeClr val="lt1"/>
                </a:solidFill>
                <a:latin typeface="Times New Roman"/>
                <a:ea typeface="Times New Roman"/>
                <a:cs typeface="Times New Roman"/>
                <a:sym typeface="Times New Roman"/>
              </a:rPr>
            </a:br>
            <a:r>
              <a:rPr lang="fr-FR" sz="1800" b="1" dirty="0">
                <a:solidFill>
                  <a:schemeClr val="lt1"/>
                </a:solidFill>
                <a:latin typeface="Calibri"/>
                <a:ea typeface="Calibri"/>
                <a:cs typeface="Calibri"/>
                <a:sym typeface="Calibri"/>
              </a:rPr>
              <a:t> </a:t>
            </a:r>
            <a:br>
              <a:rPr lang="fr-FR" sz="1800" dirty="0">
                <a:solidFill>
                  <a:schemeClr val="lt1"/>
                </a:solidFill>
                <a:latin typeface="Times New Roman"/>
                <a:ea typeface="Times New Roman"/>
                <a:cs typeface="Times New Roman"/>
                <a:sym typeface="Times New Roman"/>
              </a:rPr>
            </a:br>
            <a:r>
              <a:rPr lang="fr-FR" sz="1800" b="1" u="sng" dirty="0">
                <a:solidFill>
                  <a:schemeClr val="lt1"/>
                </a:solidFill>
                <a:latin typeface="Calibri"/>
                <a:ea typeface="Calibri"/>
                <a:cs typeface="Calibri"/>
                <a:sym typeface="Calibri"/>
              </a:rPr>
              <a:t>La participation à cette animation est obligatoire pour un minima d’un lot</a:t>
            </a:r>
            <a:br>
              <a:rPr lang="fr-FR" sz="1800" dirty="0">
                <a:solidFill>
                  <a:schemeClr val="lt1"/>
                </a:solidFill>
                <a:latin typeface="Times New Roman"/>
                <a:ea typeface="Times New Roman"/>
                <a:cs typeface="Times New Roman"/>
                <a:sym typeface="Times New Roman"/>
              </a:rPr>
            </a:br>
            <a:r>
              <a:rPr lang="fr-FR" sz="1800" b="1" dirty="0">
                <a:solidFill>
                  <a:schemeClr val="lt1"/>
                </a:solidFill>
                <a:latin typeface="Calibri"/>
                <a:ea typeface="Calibri"/>
                <a:cs typeface="Calibri"/>
                <a:sym typeface="Calibri"/>
              </a:rPr>
              <a:t> </a:t>
            </a:r>
            <a:br>
              <a:rPr lang="fr-FR" sz="1800" dirty="0">
                <a:solidFill>
                  <a:schemeClr val="lt1"/>
                </a:solidFill>
                <a:latin typeface="Times New Roman"/>
                <a:ea typeface="Times New Roman"/>
                <a:cs typeface="Times New Roman"/>
                <a:sym typeface="Times New Roman"/>
              </a:rPr>
            </a:br>
            <a:br>
              <a:rPr lang="fr-FR" sz="1800" dirty="0">
                <a:solidFill>
                  <a:schemeClr val="lt1"/>
                </a:solidFill>
                <a:latin typeface="Times New Roman"/>
                <a:ea typeface="Times New Roman"/>
                <a:cs typeface="Times New Roman"/>
                <a:sym typeface="Times New Roman"/>
              </a:rPr>
            </a:br>
            <a:endParaRPr dirty="0">
              <a:solidFill>
                <a:schemeClr val="lt1"/>
              </a:solidFill>
            </a:endParaRPr>
          </a:p>
        </p:txBody>
      </p:sp>
      <p:sp>
        <p:nvSpPr>
          <p:cNvPr id="338" name="Google Shape;338;p14"/>
          <p:cNvSpPr txBox="1">
            <a:spLocks noGrp="1"/>
          </p:cNvSpPr>
          <p:nvPr>
            <p:ph type="body" idx="1"/>
          </p:nvPr>
        </p:nvSpPr>
        <p:spPr>
          <a:xfrm>
            <a:off x="419100" y="3429000"/>
            <a:ext cx="10267800" cy="14469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lt1"/>
              </a:buClr>
              <a:buSzPts val="2800"/>
              <a:buFont typeface="Arial"/>
              <a:buNone/>
            </a:pPr>
            <a:r>
              <a:rPr lang="fr-FR" sz="2800" b="1" i="0" u="none" strike="noStrike" cap="none" dirty="0">
                <a:solidFill>
                  <a:schemeClr val="lt1"/>
                </a:solidFill>
                <a:latin typeface="Calibri"/>
                <a:ea typeface="Calibri"/>
                <a:cs typeface="Calibri"/>
                <a:sym typeface="Calibri"/>
              </a:rPr>
              <a:t>Lot(s) offert(s) </a:t>
            </a:r>
            <a:endParaRPr dirty="0"/>
          </a:p>
          <a:p>
            <a:pPr marL="0" marR="0" lvl="0" indent="0" algn="l" rtl="0">
              <a:lnSpc>
                <a:spcPct val="100000"/>
              </a:lnSpc>
              <a:spcBef>
                <a:spcPts val="0"/>
              </a:spcBef>
              <a:spcAft>
                <a:spcPts val="0"/>
              </a:spcAft>
              <a:buClr>
                <a:schemeClr val="lt1"/>
              </a:buClr>
              <a:buSzPts val="2000"/>
              <a:buFont typeface="Arial"/>
              <a:buNone/>
            </a:pPr>
            <a:r>
              <a:rPr lang="fr-FR" sz="2000" b="1" i="0" u="none" strike="noStrike" cap="none" dirty="0">
                <a:solidFill>
                  <a:schemeClr val="lt1"/>
                </a:solidFill>
                <a:latin typeface="Calibri"/>
                <a:ea typeface="Calibri"/>
                <a:cs typeface="Calibri"/>
                <a:sym typeface="Calibri"/>
              </a:rPr>
              <a:t>Prix / Description : </a:t>
            </a:r>
            <a:endParaRPr sz="2000" b="1" i="0" u="none" strike="noStrike" cap="none" dirty="0">
              <a:solidFill>
                <a:schemeClr val="lt1"/>
              </a:solidFill>
              <a:latin typeface="Calibri"/>
              <a:ea typeface="Calibri"/>
              <a:cs typeface="Calibri"/>
              <a:sym typeface="Calibri"/>
            </a:endParaRPr>
          </a:p>
          <a:p>
            <a:pPr marL="0" marR="0" lvl="0" indent="0" algn="l" rtl="0">
              <a:lnSpc>
                <a:spcPct val="100000"/>
              </a:lnSpc>
              <a:spcBef>
                <a:spcPts val="0"/>
              </a:spcBef>
              <a:spcAft>
                <a:spcPts val="0"/>
              </a:spcAft>
              <a:buClr>
                <a:schemeClr val="lt1"/>
              </a:buClr>
              <a:buSzPts val="2000"/>
              <a:buFont typeface="Arial"/>
              <a:buNone/>
            </a:pPr>
            <a:endParaRPr sz="2000" b="1" dirty="0">
              <a:solidFill>
                <a:schemeClr val="lt1"/>
              </a:solidFill>
            </a:endParaRPr>
          </a:p>
          <a:p>
            <a:pPr marL="0" marR="0" lvl="0" indent="0" algn="l" rtl="0">
              <a:lnSpc>
                <a:spcPct val="100000"/>
              </a:lnSpc>
              <a:spcBef>
                <a:spcPts val="0"/>
              </a:spcBef>
              <a:spcAft>
                <a:spcPts val="0"/>
              </a:spcAft>
              <a:buClr>
                <a:schemeClr val="dk1"/>
              </a:buClr>
              <a:buSzPts val="2000"/>
              <a:buFont typeface="Arial"/>
              <a:buNone/>
            </a:pPr>
            <a:endParaRPr sz="2000" b="1" i="0" u="none" strike="noStrike" cap="none" dirty="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pic>
        <p:nvPicPr>
          <p:cNvPr id="344" name="Google Shape;344;g24cf155bcc4_0_8"/>
          <p:cNvPicPr preferRelativeResize="0"/>
          <p:nvPr/>
        </p:nvPicPr>
        <p:blipFill rotWithShape="1">
          <a:blip r:embed="rId3">
            <a:alphaModFix/>
          </a:blip>
          <a:srcRect l="28231" t="12893" r="-570" b="11196"/>
          <a:stretch/>
        </p:blipFill>
        <p:spPr>
          <a:xfrm>
            <a:off x="4217786" y="1775958"/>
            <a:ext cx="7245208" cy="3962687"/>
          </a:xfrm>
          <a:prstGeom prst="rect">
            <a:avLst/>
          </a:prstGeom>
          <a:noFill/>
          <a:ln>
            <a:noFill/>
          </a:ln>
        </p:spPr>
      </p:pic>
      <p:sp>
        <p:nvSpPr>
          <p:cNvPr id="345" name="Google Shape;345;g24cf155bcc4_0_8"/>
          <p:cNvSpPr txBox="1"/>
          <p:nvPr/>
        </p:nvSpPr>
        <p:spPr>
          <a:xfrm>
            <a:off x="3978325" y="890270"/>
            <a:ext cx="7992300" cy="786339"/>
          </a:xfrm>
          <a:prstGeom prst="rect">
            <a:avLst/>
          </a:prstGeom>
          <a:noFill/>
          <a:ln>
            <a:solidFill>
              <a:schemeClr val="bg1"/>
            </a:solid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fr-FR" sz="1800" b="1" dirty="0">
                <a:solidFill>
                  <a:schemeClr val="lt1"/>
                </a:solidFill>
                <a:latin typeface="Calibri"/>
                <a:ea typeface="Calibri"/>
                <a:cs typeface="Calibri"/>
                <a:sym typeface="Calibri"/>
              </a:rPr>
              <a:t>Votre équipement nécessite un branchement de type MONOPHASÉ  ou TRIPHASÉ </a:t>
            </a:r>
          </a:p>
          <a:p>
            <a:pPr marL="0" lvl="0" indent="0" algn="l" rtl="0">
              <a:lnSpc>
                <a:spcPct val="115000"/>
              </a:lnSpc>
              <a:spcBef>
                <a:spcPts val="0"/>
              </a:spcBef>
              <a:spcAft>
                <a:spcPts val="0"/>
              </a:spcAft>
              <a:buNone/>
            </a:pPr>
            <a:r>
              <a:rPr lang="fr-FR" sz="1600" b="1" dirty="0">
                <a:solidFill>
                  <a:schemeClr val="tx1"/>
                </a:solidFill>
                <a:highlight>
                  <a:srgbClr val="FFFF00"/>
                </a:highlight>
                <a:latin typeface="Calibri"/>
                <a:ea typeface="Calibri"/>
                <a:cs typeface="Calibri"/>
                <a:sym typeface="Calibri"/>
              </a:rPr>
              <a:t>Précisez : </a:t>
            </a:r>
            <a:endParaRPr sz="1600" b="1" dirty="0">
              <a:solidFill>
                <a:schemeClr val="tx1"/>
              </a:solidFill>
              <a:highlight>
                <a:srgbClr val="FFFF00"/>
              </a:highlight>
              <a:latin typeface="Calibri"/>
              <a:ea typeface="Calibri"/>
              <a:cs typeface="Calibri"/>
              <a:sym typeface="Calibri"/>
            </a:endParaRPr>
          </a:p>
        </p:txBody>
      </p:sp>
      <p:sp>
        <p:nvSpPr>
          <p:cNvPr id="346" name="Google Shape;346;g24cf155bcc4_0_8"/>
          <p:cNvSpPr txBox="1"/>
          <p:nvPr/>
        </p:nvSpPr>
        <p:spPr>
          <a:xfrm>
            <a:off x="5159377" y="5922250"/>
            <a:ext cx="4930071" cy="874825"/>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fr-FR" sz="1300" u="sng" dirty="0">
                <a:solidFill>
                  <a:srgbClr val="FF0000"/>
                </a:solidFill>
                <a:latin typeface="Calibri"/>
                <a:ea typeface="Calibri"/>
                <a:cs typeface="Calibri"/>
                <a:sym typeface="Calibri"/>
              </a:rPr>
              <a:t>Attention : </a:t>
            </a:r>
            <a:r>
              <a:rPr lang="fr-FR" sz="1300" dirty="0">
                <a:solidFill>
                  <a:srgbClr val="FF0000"/>
                </a:solidFill>
                <a:latin typeface="Calibri"/>
                <a:ea typeface="Calibri"/>
                <a:cs typeface="Calibri"/>
                <a:sym typeface="Calibri"/>
              </a:rPr>
              <a:t>Il est formellement interdit de percer les chalets.  Le stockage de marmites, cartons et palettes et autres encombrants est formellement interdit autour des chalets.</a:t>
            </a:r>
            <a:endParaRPr sz="1300" dirty="0">
              <a:solidFill>
                <a:srgbClr val="FF0000"/>
              </a:solidFill>
              <a:latin typeface="Calibri"/>
              <a:ea typeface="Calibri"/>
              <a:cs typeface="Calibri"/>
              <a:sym typeface="Calibri"/>
            </a:endParaRPr>
          </a:p>
        </p:txBody>
      </p:sp>
      <p:sp>
        <p:nvSpPr>
          <p:cNvPr id="347" name="Google Shape;347;g24cf155bcc4_0_8"/>
          <p:cNvSpPr txBox="1"/>
          <p:nvPr/>
        </p:nvSpPr>
        <p:spPr>
          <a:xfrm>
            <a:off x="5159377" y="-70979"/>
            <a:ext cx="7992300" cy="86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r-FR" sz="4400" dirty="0">
                <a:solidFill>
                  <a:schemeClr val="lt1"/>
                </a:solidFill>
                <a:latin typeface="Calibri"/>
                <a:ea typeface="Calibri"/>
                <a:cs typeface="Calibri"/>
                <a:sym typeface="Calibri"/>
              </a:rPr>
              <a:t>ÉLÉMENTS TECHNIQUES</a:t>
            </a:r>
            <a:endParaRPr b="1" dirty="0">
              <a:solidFill>
                <a:schemeClr val="lt1"/>
              </a:solidFill>
            </a:endParaRPr>
          </a:p>
        </p:txBody>
      </p:sp>
      <p:pic>
        <p:nvPicPr>
          <p:cNvPr id="3" name="Image 2">
            <a:extLst>
              <a:ext uri="{FF2B5EF4-FFF2-40B4-BE49-F238E27FC236}">
                <a16:creationId xmlns:a16="http://schemas.microsoft.com/office/drawing/2014/main" id="{1D117485-6269-1D95-3B65-D1583AF50B42}"/>
              </a:ext>
            </a:extLst>
          </p:cNvPr>
          <p:cNvPicPr>
            <a:picLocks noChangeAspect="1"/>
          </p:cNvPicPr>
          <p:nvPr/>
        </p:nvPicPr>
        <p:blipFill rotWithShape="1">
          <a:blip r:embed="rId4"/>
          <a:srcRect r="72434"/>
          <a:stretch/>
        </p:blipFill>
        <p:spPr>
          <a:xfrm>
            <a:off x="93662" y="86183"/>
            <a:ext cx="4017779" cy="6771817"/>
          </a:xfrm>
          <a:prstGeom prst="rect">
            <a:avLst/>
          </a:prstGeom>
        </p:spPr>
      </p:pic>
      <p:sp>
        <p:nvSpPr>
          <p:cNvPr id="2" name="Rectangle 1">
            <a:extLst>
              <a:ext uri="{FF2B5EF4-FFF2-40B4-BE49-F238E27FC236}">
                <a16:creationId xmlns:a16="http://schemas.microsoft.com/office/drawing/2014/main" id="{1899B75D-F29C-4874-51E0-C8F907D30B38}"/>
              </a:ext>
            </a:extLst>
          </p:cNvPr>
          <p:cNvSpPr/>
          <p:nvPr/>
        </p:nvSpPr>
        <p:spPr>
          <a:xfrm>
            <a:off x="2102551" y="2248647"/>
            <a:ext cx="1625583" cy="1044131"/>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fr-FR" sz="1200"/>
              <a:t>Le branchement en triphasé sera facturé en supplément</a:t>
            </a:r>
            <a:endParaRPr lang="fr-FR" sz="1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g24cf155bcc4_0_25"/>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fr-FR" sz="3200" b="1">
                <a:latin typeface="Arial"/>
                <a:ea typeface="Arial"/>
                <a:cs typeface="Arial"/>
                <a:sym typeface="Arial"/>
              </a:rPr>
              <a:t>RAPPEL DES RÈGLES PAR LA DDSCPP 2A</a:t>
            </a:r>
            <a:endParaRPr/>
          </a:p>
        </p:txBody>
      </p:sp>
      <p:sp>
        <p:nvSpPr>
          <p:cNvPr id="354" name="Google Shape;354;g24cf155bcc4_0_25"/>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fontScale="92500" lnSpcReduction="10000"/>
          </a:bodyPr>
          <a:lstStyle/>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Être équipé d’un lave-mains autonome avec commande à pied</a:t>
            </a:r>
            <a:endParaRPr sz="1900"/>
          </a:p>
          <a:p>
            <a:pPr marL="0" lvl="0" indent="0" algn="just" rtl="0">
              <a:lnSpc>
                <a:spcPct val="115000"/>
              </a:lnSpc>
              <a:spcBef>
                <a:spcPts val="700"/>
              </a:spcBef>
              <a:spcAft>
                <a:spcPts val="0"/>
              </a:spcAft>
              <a:buClr>
                <a:schemeClr val="dk1"/>
              </a:buClr>
              <a:buSzPct val="81481"/>
              <a:buFont typeface="Arial"/>
              <a:buNone/>
            </a:pPr>
            <a:r>
              <a:rPr lang="fr-FR" sz="1350"/>
              <a:t>(équipement non fourni par la Ville)</a:t>
            </a:r>
            <a:endParaRPr sz="135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Disposer de solutions hydro alcooliques.</a:t>
            </a:r>
            <a:endParaRPr sz="190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Utiliser des essuie-mains à usage unique.</a:t>
            </a:r>
            <a:endParaRPr sz="190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Disposer de produits détergents dans le chalet.</a:t>
            </a:r>
            <a:endParaRPr sz="190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Disposer d’une corbeille à commande à pied.</a:t>
            </a:r>
            <a:endParaRPr sz="190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Disposer d’un point froid pour la conservation des aliments.</a:t>
            </a:r>
            <a:endParaRPr sz="190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Disposer d’un thermomètre pour contrôler que le réfrigérateur fonctionne correctement et que la chaîne du froid est respectée.</a:t>
            </a:r>
            <a:endParaRPr sz="1900"/>
          </a:p>
          <a:p>
            <a:pPr marL="0" lvl="0" indent="0" algn="just" rtl="0">
              <a:lnSpc>
                <a:spcPct val="115000"/>
              </a:lnSpc>
              <a:spcBef>
                <a:spcPts val="700"/>
              </a:spcBef>
              <a:spcAft>
                <a:spcPts val="0"/>
              </a:spcAft>
              <a:buClr>
                <a:schemeClr val="dk1"/>
              </a:buClr>
              <a:buSzPct val="57894"/>
              <a:buFont typeface="Arial"/>
              <a:buNone/>
            </a:pPr>
            <a:r>
              <a:rPr lang="fr-FR" sz="1900">
                <a:latin typeface="Arial"/>
                <a:ea typeface="Arial"/>
                <a:cs typeface="Arial"/>
                <a:sym typeface="Arial"/>
              </a:rPr>
              <a:t>»</a:t>
            </a:r>
            <a:r>
              <a:rPr lang="fr-FR" sz="1900"/>
              <a:t>Sécurité : chaque chalet doit disposer d’un extincteur fonctionnel et adapté à l’intérieur.</a:t>
            </a:r>
            <a:endParaRPr sz="1900"/>
          </a:p>
          <a:p>
            <a:pPr marL="0" lvl="0" indent="0" algn="just" rtl="0">
              <a:lnSpc>
                <a:spcPct val="115000"/>
              </a:lnSpc>
              <a:spcBef>
                <a:spcPts val="700"/>
              </a:spcBef>
              <a:spcAft>
                <a:spcPts val="0"/>
              </a:spcAft>
              <a:buClr>
                <a:schemeClr val="dk1"/>
              </a:buClr>
              <a:buSzPct val="57894"/>
              <a:buFont typeface="Arial"/>
              <a:buNone/>
            </a:pPr>
            <a:r>
              <a:rPr lang="fr-FR" sz="1900">
                <a:solidFill>
                  <a:srgbClr val="FF0000"/>
                </a:solidFill>
              </a:rPr>
              <a:t>IMPORTANT : les chalets proposant à la vente des produits de transformation alimentaire doivent fournir impérativement une attestation de formation à l’hygiène alimentaire ou à l’HACCP.</a:t>
            </a:r>
            <a:endParaRPr sz="1900">
              <a:solidFill>
                <a:srgbClr val="FF0000"/>
              </a:solidFill>
            </a:endParaRPr>
          </a:p>
          <a:p>
            <a:pPr marL="0" lvl="0" indent="0" algn="l" rtl="0">
              <a:spcBef>
                <a:spcPts val="1000"/>
              </a:spcBef>
              <a:spcAft>
                <a:spcPts val="0"/>
              </a:spcAft>
              <a:buNone/>
            </a:pPr>
            <a:endParaRPr/>
          </a:p>
        </p:txBody>
      </p:sp>
      <p:pic>
        <p:nvPicPr>
          <p:cNvPr id="355" name="Google Shape;355;g24cf155bcc4_0_25"/>
          <p:cNvPicPr preferRelativeResize="0"/>
          <p:nvPr/>
        </p:nvPicPr>
        <p:blipFill>
          <a:blip r:embed="rId3">
            <a:alphaModFix/>
          </a:blip>
          <a:stretch>
            <a:fillRect/>
          </a:stretch>
        </p:blipFill>
        <p:spPr>
          <a:xfrm>
            <a:off x="9789450" y="991463"/>
            <a:ext cx="1504950" cy="2886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g24cf155bcc4_0_3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fr-FR" sz="3200" b="1">
                <a:latin typeface="Arial"/>
                <a:ea typeface="Arial"/>
                <a:cs typeface="Arial"/>
                <a:sym typeface="Arial"/>
              </a:rPr>
              <a:t>RAMASSAGE DES HUILES</a:t>
            </a:r>
            <a:endParaRPr/>
          </a:p>
        </p:txBody>
      </p:sp>
      <p:sp>
        <p:nvSpPr>
          <p:cNvPr id="362" name="Google Shape;362;g24cf155bcc4_0_33"/>
          <p:cNvSpPr txBox="1"/>
          <p:nvPr/>
        </p:nvSpPr>
        <p:spPr>
          <a:xfrm>
            <a:off x="1036150" y="2207250"/>
            <a:ext cx="7466700" cy="2854200"/>
          </a:xfrm>
          <a:prstGeom prst="rect">
            <a:avLst/>
          </a:prstGeom>
          <a:noFill/>
          <a:ln>
            <a:noFill/>
          </a:ln>
        </p:spPr>
        <p:txBody>
          <a:bodyPr spcFirstLastPara="1" wrap="square" lIns="91425" tIns="91425" rIns="91425" bIns="91425" anchor="t" anchorCtr="0">
            <a:spAutoFit/>
          </a:bodyPr>
          <a:lstStyle/>
          <a:p>
            <a:pPr marL="457200" lvl="0" indent="-349250" algn="just" rtl="0">
              <a:lnSpc>
                <a:spcPct val="115000"/>
              </a:lnSpc>
              <a:spcBef>
                <a:spcPts val="700"/>
              </a:spcBef>
              <a:spcAft>
                <a:spcPts val="0"/>
              </a:spcAft>
              <a:buClr>
                <a:schemeClr val="dk1"/>
              </a:buClr>
              <a:buSzPts val="1900"/>
              <a:buFont typeface="Calibri"/>
              <a:buChar char="●"/>
            </a:pPr>
            <a:r>
              <a:rPr lang="fr-FR" sz="1900">
                <a:solidFill>
                  <a:schemeClr val="dk1"/>
                </a:solidFill>
                <a:latin typeface="Calibri"/>
                <a:ea typeface="Calibri"/>
                <a:cs typeface="Calibri"/>
                <a:sym typeface="Calibri"/>
              </a:rPr>
              <a:t>Contrat obligatoire</a:t>
            </a:r>
            <a:endParaRPr sz="1900">
              <a:solidFill>
                <a:schemeClr val="dk1"/>
              </a:solidFill>
              <a:latin typeface="Calibri"/>
              <a:ea typeface="Calibri"/>
              <a:cs typeface="Calibri"/>
              <a:sym typeface="Calibri"/>
            </a:endParaRPr>
          </a:p>
          <a:p>
            <a:pPr marL="0" lvl="0" indent="0" algn="just" rtl="0">
              <a:lnSpc>
                <a:spcPct val="115000"/>
              </a:lnSpc>
              <a:spcBef>
                <a:spcPts val="700"/>
              </a:spcBef>
              <a:spcAft>
                <a:spcPts val="0"/>
              </a:spcAft>
              <a:buNone/>
            </a:pPr>
            <a:endParaRPr sz="1900">
              <a:solidFill>
                <a:schemeClr val="dk1"/>
              </a:solidFill>
              <a:latin typeface="Calibri"/>
              <a:ea typeface="Calibri"/>
              <a:cs typeface="Calibri"/>
              <a:sym typeface="Calibri"/>
            </a:endParaRPr>
          </a:p>
          <a:p>
            <a:pPr marL="457200" lvl="0" indent="-349250" algn="just" rtl="0">
              <a:lnSpc>
                <a:spcPct val="115000"/>
              </a:lnSpc>
              <a:spcBef>
                <a:spcPts val="700"/>
              </a:spcBef>
              <a:spcAft>
                <a:spcPts val="0"/>
              </a:spcAft>
              <a:buClr>
                <a:schemeClr val="dk1"/>
              </a:buClr>
              <a:buSzPts val="1900"/>
              <a:buFont typeface="Calibri"/>
              <a:buChar char="●"/>
            </a:pPr>
            <a:r>
              <a:rPr lang="fr-FR" sz="1900">
                <a:solidFill>
                  <a:schemeClr val="dk1"/>
                </a:solidFill>
                <a:latin typeface="Calibri"/>
                <a:ea typeface="Calibri"/>
                <a:cs typeface="Calibri"/>
                <a:sym typeface="Calibri"/>
              </a:rPr>
              <a:t>Enlèvement 3 fois par semaine au minimum</a:t>
            </a:r>
            <a:endParaRPr sz="1900">
              <a:solidFill>
                <a:schemeClr val="dk1"/>
              </a:solidFill>
              <a:latin typeface="Calibri"/>
              <a:ea typeface="Calibri"/>
              <a:cs typeface="Calibri"/>
              <a:sym typeface="Calibri"/>
            </a:endParaRPr>
          </a:p>
          <a:p>
            <a:pPr marL="0" lvl="0" indent="0" algn="just" rtl="0">
              <a:lnSpc>
                <a:spcPct val="115000"/>
              </a:lnSpc>
              <a:spcBef>
                <a:spcPts val="700"/>
              </a:spcBef>
              <a:spcAft>
                <a:spcPts val="0"/>
              </a:spcAft>
              <a:buNone/>
            </a:pPr>
            <a:endParaRPr sz="1900">
              <a:solidFill>
                <a:schemeClr val="dk1"/>
              </a:solidFill>
              <a:latin typeface="Calibri"/>
              <a:ea typeface="Calibri"/>
              <a:cs typeface="Calibri"/>
              <a:sym typeface="Calibri"/>
            </a:endParaRPr>
          </a:p>
          <a:p>
            <a:pPr marL="457200" lvl="0" indent="-349250" algn="just" rtl="0">
              <a:lnSpc>
                <a:spcPct val="115000"/>
              </a:lnSpc>
              <a:spcBef>
                <a:spcPts val="700"/>
              </a:spcBef>
              <a:spcAft>
                <a:spcPts val="0"/>
              </a:spcAft>
              <a:buClr>
                <a:schemeClr val="dk1"/>
              </a:buClr>
              <a:buSzPts val="1900"/>
              <a:buFont typeface="Calibri"/>
              <a:buChar char="●"/>
            </a:pPr>
            <a:r>
              <a:rPr lang="fr-FR" sz="1900">
                <a:solidFill>
                  <a:schemeClr val="dk1"/>
                </a:solidFill>
                <a:latin typeface="Calibri"/>
                <a:ea typeface="Calibri"/>
                <a:cs typeface="Calibri"/>
                <a:sym typeface="Calibri"/>
              </a:rPr>
              <a:t>Une copie des bons d’enlèvement doit être OBLIGATOIREMENT conservée dans le chalet et produite sur demande des services de la Ville et de la DSV, sous peine d’avertissement.</a:t>
            </a:r>
            <a:endParaRPr sz="1900">
              <a:solidFill>
                <a:schemeClr val="dk1"/>
              </a:solidFill>
              <a:latin typeface="Calibri"/>
              <a:ea typeface="Calibri"/>
              <a:cs typeface="Calibri"/>
              <a:sym typeface="Calibri"/>
            </a:endParaRPr>
          </a:p>
        </p:txBody>
      </p:sp>
      <p:pic>
        <p:nvPicPr>
          <p:cNvPr id="363" name="Google Shape;363;g24cf155bcc4_0_33"/>
          <p:cNvPicPr preferRelativeResize="0"/>
          <p:nvPr/>
        </p:nvPicPr>
        <p:blipFill>
          <a:blip r:embed="rId3">
            <a:alphaModFix/>
          </a:blip>
          <a:stretch>
            <a:fillRect/>
          </a:stretch>
        </p:blipFill>
        <p:spPr>
          <a:xfrm>
            <a:off x="8735250" y="1174050"/>
            <a:ext cx="2209800" cy="2095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g24cf155bcc4_0_4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marR="0" lvl="0" indent="0" algn="l" rtl="0">
              <a:lnSpc>
                <a:spcPct val="115000"/>
              </a:lnSpc>
              <a:spcBef>
                <a:spcPts val="0"/>
              </a:spcBef>
              <a:spcAft>
                <a:spcPts val="0"/>
              </a:spcAft>
              <a:buNone/>
            </a:pPr>
            <a:r>
              <a:rPr lang="fr-FR" sz="3200" b="1">
                <a:latin typeface="Arial"/>
                <a:ea typeface="Arial"/>
                <a:cs typeface="Arial"/>
                <a:sym typeface="Arial"/>
              </a:rPr>
              <a:t>VENTE D’ALCOOL</a:t>
            </a:r>
            <a:r>
              <a:rPr lang="fr-FR" sz="2650" b="1"/>
              <a:t> </a:t>
            </a:r>
            <a:r>
              <a:rPr lang="fr-FR" sz="3200" b="1">
                <a:latin typeface="Arial"/>
                <a:ea typeface="Arial"/>
                <a:cs typeface="Arial"/>
                <a:sym typeface="Arial"/>
              </a:rPr>
              <a:t>RÉGLEMENTÉE</a:t>
            </a:r>
            <a:endParaRPr/>
          </a:p>
        </p:txBody>
      </p:sp>
      <p:sp>
        <p:nvSpPr>
          <p:cNvPr id="370" name="Google Shape;370;g24cf155bcc4_0_48"/>
          <p:cNvSpPr txBox="1">
            <a:spLocks noGrp="1"/>
          </p:cNvSpPr>
          <p:nvPr>
            <p:ph type="body" idx="1"/>
          </p:nvPr>
        </p:nvSpPr>
        <p:spPr>
          <a:xfrm>
            <a:off x="649664" y="1782924"/>
            <a:ext cx="10515600" cy="4351200"/>
          </a:xfrm>
          <a:prstGeom prst="rect">
            <a:avLst/>
          </a:prstGeom>
        </p:spPr>
        <p:txBody>
          <a:bodyPr spcFirstLastPara="1" wrap="square" lIns="91425" tIns="45700" rIns="91425" bIns="45700" anchor="t" anchorCtr="0">
            <a:normAutofit/>
          </a:bodyPr>
          <a:lstStyle/>
          <a:p>
            <a:pPr marL="0" lvl="0" indent="0" algn="just" rtl="0">
              <a:lnSpc>
                <a:spcPct val="115000"/>
              </a:lnSpc>
              <a:spcBef>
                <a:spcPts val="700"/>
              </a:spcBef>
              <a:spcAft>
                <a:spcPts val="0"/>
              </a:spcAft>
              <a:buClr>
                <a:schemeClr val="dk1"/>
              </a:buClr>
              <a:buSzPts val="1100"/>
              <a:buFont typeface="Arial"/>
              <a:buNone/>
            </a:pPr>
            <a:r>
              <a:rPr lang="fr-FR" sz="2000" dirty="0"/>
              <a:t>La vente d’alcool est interdite aux mineurs.</a:t>
            </a:r>
            <a:endParaRPr sz="2000" dirty="0"/>
          </a:p>
          <a:p>
            <a:pPr marL="0" lvl="0" indent="0" algn="just" rtl="0">
              <a:lnSpc>
                <a:spcPct val="115000"/>
              </a:lnSpc>
              <a:spcBef>
                <a:spcPts val="700"/>
              </a:spcBef>
              <a:spcAft>
                <a:spcPts val="0"/>
              </a:spcAft>
              <a:buClr>
                <a:schemeClr val="dk1"/>
              </a:buClr>
              <a:buSzPts val="1100"/>
              <a:buFont typeface="Arial"/>
              <a:buNone/>
            </a:pPr>
            <a:r>
              <a:rPr lang="fr-FR" sz="1800" dirty="0"/>
              <a:t>- Le vendeur doit systématiquement demander la CNI aux clients en cas de doute sur l'âge du client.</a:t>
            </a:r>
            <a:endParaRPr sz="1800" dirty="0"/>
          </a:p>
          <a:p>
            <a:pPr marL="0" lvl="0" indent="0" algn="just" rtl="0">
              <a:lnSpc>
                <a:spcPct val="115000"/>
              </a:lnSpc>
              <a:spcBef>
                <a:spcPts val="700"/>
              </a:spcBef>
              <a:spcAft>
                <a:spcPts val="0"/>
              </a:spcAft>
              <a:buClr>
                <a:schemeClr val="dk1"/>
              </a:buClr>
              <a:buSzPts val="1100"/>
              <a:buFont typeface="Arial"/>
              <a:buNone/>
            </a:pPr>
            <a:r>
              <a:rPr lang="fr-FR" sz="1800" dirty="0">
                <a:latin typeface="Arial"/>
                <a:ea typeface="Arial"/>
                <a:cs typeface="Arial"/>
                <a:sym typeface="Arial"/>
              </a:rPr>
              <a:t>- </a:t>
            </a:r>
            <a:r>
              <a:rPr lang="fr-FR" sz="1800" dirty="0"/>
              <a:t>L’encadrement du marché de Noël se réserve le droit de réclamer un contrôle d’identité en cas de doute.</a:t>
            </a:r>
            <a:endParaRPr sz="1800" dirty="0"/>
          </a:p>
          <a:p>
            <a:pPr marL="0" lvl="0" indent="0" algn="just" rtl="0">
              <a:lnSpc>
                <a:spcPct val="115000"/>
              </a:lnSpc>
              <a:spcBef>
                <a:spcPts val="700"/>
              </a:spcBef>
              <a:spcAft>
                <a:spcPts val="0"/>
              </a:spcAft>
              <a:buClr>
                <a:schemeClr val="dk1"/>
              </a:buClr>
              <a:buSzPts val="1100"/>
              <a:buFont typeface="Arial"/>
              <a:buNone/>
            </a:pPr>
            <a:endParaRPr lang="fr-FR" sz="1800" dirty="0">
              <a:latin typeface="Arial"/>
              <a:cs typeface="Arial"/>
              <a:sym typeface="Arial"/>
            </a:endParaRPr>
          </a:p>
          <a:p>
            <a:pPr marL="0" lvl="0" indent="0" algn="just" rtl="0">
              <a:lnSpc>
                <a:spcPct val="115000"/>
              </a:lnSpc>
              <a:spcBef>
                <a:spcPts val="700"/>
              </a:spcBef>
              <a:spcAft>
                <a:spcPts val="0"/>
              </a:spcAft>
              <a:buClr>
                <a:schemeClr val="dk1"/>
              </a:buClr>
              <a:buSzPts val="1100"/>
              <a:buFont typeface="Arial"/>
              <a:buNone/>
            </a:pPr>
            <a:r>
              <a:rPr lang="fr-FR" sz="1800" dirty="0"/>
              <a:t>En cas d’infraction, le règlement prévoit des sanctions :</a:t>
            </a:r>
            <a:endParaRPr sz="1800" dirty="0"/>
          </a:p>
          <a:p>
            <a:pPr marL="0" lvl="0" indent="0" algn="just" rtl="0">
              <a:lnSpc>
                <a:spcPct val="115000"/>
              </a:lnSpc>
              <a:spcBef>
                <a:spcPts val="700"/>
              </a:spcBef>
              <a:spcAft>
                <a:spcPts val="0"/>
              </a:spcAft>
              <a:buClr>
                <a:schemeClr val="dk1"/>
              </a:buClr>
              <a:buSzPts val="1100"/>
              <a:buFont typeface="Arial"/>
              <a:buNone/>
            </a:pPr>
            <a:r>
              <a:rPr lang="fr-FR" sz="1800" dirty="0">
                <a:latin typeface="Arial"/>
                <a:ea typeface="Arial"/>
                <a:cs typeface="Arial"/>
                <a:sym typeface="Arial"/>
              </a:rPr>
              <a:t>- </a:t>
            </a:r>
            <a:r>
              <a:rPr lang="fr-FR" sz="1800" dirty="0"/>
              <a:t>Vente d’alcool à un mineur constatée : fermeture administrative du chalet durant 3 jours sans indemnisation. Toute récidive donne lieu à une exclusion définitive sans appel.</a:t>
            </a:r>
            <a:endParaRPr sz="1800" dirty="0"/>
          </a:p>
          <a:p>
            <a:pPr marL="0" lvl="0" indent="0" algn="just" rtl="0">
              <a:lnSpc>
                <a:spcPct val="115000"/>
              </a:lnSpc>
              <a:spcBef>
                <a:spcPts val="700"/>
              </a:spcBef>
              <a:spcAft>
                <a:spcPts val="0"/>
              </a:spcAft>
              <a:buClr>
                <a:schemeClr val="dk1"/>
              </a:buClr>
              <a:buSzPts val="1100"/>
              <a:buFont typeface="Arial"/>
              <a:buNone/>
            </a:pPr>
            <a:r>
              <a:rPr lang="fr-FR" sz="1800" dirty="0">
                <a:latin typeface="Arial"/>
                <a:ea typeface="Arial"/>
                <a:cs typeface="Arial"/>
                <a:sym typeface="Arial"/>
              </a:rPr>
              <a:t>- </a:t>
            </a:r>
            <a:r>
              <a:rPr lang="fr-FR" sz="1800" dirty="0"/>
              <a:t>Non-contrôle de la CNI en cas de doute signalé par l’organisation : 1 avertissement.</a:t>
            </a:r>
            <a:endParaRPr sz="1800" dirty="0"/>
          </a:p>
          <a:p>
            <a:pPr marL="0" lvl="0" indent="0" algn="just" rtl="0">
              <a:lnSpc>
                <a:spcPct val="115000"/>
              </a:lnSpc>
              <a:spcBef>
                <a:spcPts val="700"/>
              </a:spcBef>
              <a:spcAft>
                <a:spcPts val="0"/>
              </a:spcAft>
              <a:buClr>
                <a:schemeClr val="dk1"/>
              </a:buClr>
              <a:buSzPts val="1100"/>
              <a:buFont typeface="Arial"/>
              <a:buNone/>
            </a:pPr>
            <a:r>
              <a:rPr lang="fr-FR" sz="1500" dirty="0"/>
              <a:t>Nota Bene : Après 3 avertissements, l’exposant s’expose à une fermeture administrative du chalet. De plus, il ne pourra plus candidater pour les prochaines éditions du marché de noël d’Ajaccio.</a:t>
            </a:r>
            <a:endParaRPr sz="1500" dirty="0"/>
          </a:p>
          <a:p>
            <a:pPr marL="0" lvl="0" indent="0" algn="l" rtl="0">
              <a:spcBef>
                <a:spcPts val="1000"/>
              </a:spcBef>
              <a:spcAft>
                <a:spcPts val="0"/>
              </a:spcAft>
              <a:buNone/>
            </a:pPr>
            <a:endParaRPr dirty="0"/>
          </a:p>
        </p:txBody>
      </p:sp>
      <p:pic>
        <p:nvPicPr>
          <p:cNvPr id="371" name="Google Shape;371;g24cf155bcc4_0_48"/>
          <p:cNvPicPr preferRelativeResize="0"/>
          <p:nvPr/>
        </p:nvPicPr>
        <p:blipFill>
          <a:blip r:embed="rId3">
            <a:alphaModFix/>
          </a:blip>
          <a:stretch>
            <a:fillRect/>
          </a:stretch>
        </p:blipFill>
        <p:spPr>
          <a:xfrm>
            <a:off x="8701100" y="457224"/>
            <a:ext cx="1475258" cy="1566050"/>
          </a:xfrm>
          <a:prstGeom prst="rect">
            <a:avLst/>
          </a:prstGeom>
          <a:noFill/>
          <a:ln>
            <a:noFill/>
          </a:ln>
        </p:spPr>
      </p:pic>
      <p:pic>
        <p:nvPicPr>
          <p:cNvPr id="372" name="Google Shape;372;g24cf155bcc4_0_48"/>
          <p:cNvPicPr preferRelativeResize="0"/>
          <p:nvPr/>
        </p:nvPicPr>
        <p:blipFill>
          <a:blip r:embed="rId4">
            <a:alphaModFix/>
          </a:blip>
          <a:stretch>
            <a:fillRect/>
          </a:stretch>
        </p:blipFill>
        <p:spPr>
          <a:xfrm>
            <a:off x="10304050" y="457225"/>
            <a:ext cx="1559250" cy="15660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g24cf155bcc4_0_5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lnSpc>
                <a:spcPct val="115000"/>
              </a:lnSpc>
              <a:spcBef>
                <a:spcPts val="0"/>
              </a:spcBef>
              <a:spcAft>
                <a:spcPts val="0"/>
              </a:spcAft>
              <a:buNone/>
            </a:pPr>
            <a:r>
              <a:rPr lang="fr-FR" sz="3200" b="1">
                <a:latin typeface="Arial"/>
                <a:ea typeface="Arial"/>
                <a:cs typeface="Arial"/>
                <a:sym typeface="Arial"/>
              </a:rPr>
              <a:t>PAS DE PLASTIQUE JETABLE</a:t>
            </a:r>
            <a:endParaRPr/>
          </a:p>
        </p:txBody>
      </p:sp>
      <p:sp>
        <p:nvSpPr>
          <p:cNvPr id="379" name="Google Shape;379;g24cf155bcc4_0_58"/>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457200" lvl="0" indent="-355600" algn="l" rtl="0">
              <a:lnSpc>
                <a:spcPct val="115000"/>
              </a:lnSpc>
              <a:spcBef>
                <a:spcPts val="0"/>
              </a:spcBef>
              <a:spcAft>
                <a:spcPts val="0"/>
              </a:spcAft>
              <a:buSzPts val="2000"/>
              <a:buFont typeface="Arial"/>
              <a:buChar char="•"/>
            </a:pPr>
            <a:r>
              <a:rPr lang="fr-FR" sz="2000">
                <a:latin typeface="Arial"/>
                <a:ea typeface="Arial"/>
                <a:cs typeface="Arial"/>
                <a:sym typeface="Arial"/>
              </a:rPr>
              <a:t>La vaisselle en service sur le marché doit être  100% recyclable.</a:t>
            </a:r>
            <a:endParaRPr sz="2000">
              <a:latin typeface="Arial"/>
              <a:ea typeface="Arial"/>
              <a:cs typeface="Arial"/>
              <a:sym typeface="Arial"/>
            </a:endParaRPr>
          </a:p>
          <a:p>
            <a:pPr marL="457200" lvl="0" indent="-355600" algn="l" rtl="0">
              <a:lnSpc>
                <a:spcPct val="115000"/>
              </a:lnSpc>
              <a:spcBef>
                <a:spcPts val="0"/>
              </a:spcBef>
              <a:spcAft>
                <a:spcPts val="0"/>
              </a:spcAft>
              <a:buSzPts val="2000"/>
              <a:buFont typeface="Arial"/>
              <a:buChar char="•"/>
            </a:pPr>
            <a:r>
              <a:rPr lang="fr-FR" sz="2000">
                <a:latin typeface="Arial"/>
                <a:ea typeface="Arial"/>
                <a:cs typeface="Arial"/>
                <a:sym typeface="Arial"/>
              </a:rPr>
              <a:t>Des poubelles de tri jaunes seront à votre disposition (1 bac par chalet)</a:t>
            </a:r>
            <a:endParaRPr sz="2000">
              <a:latin typeface="Arial"/>
              <a:ea typeface="Arial"/>
              <a:cs typeface="Arial"/>
              <a:sym typeface="Arial"/>
            </a:endParaRPr>
          </a:p>
          <a:p>
            <a:pPr marL="457200" lvl="0" indent="-355600" algn="l" rtl="0">
              <a:lnSpc>
                <a:spcPct val="115000"/>
              </a:lnSpc>
              <a:spcBef>
                <a:spcPts val="0"/>
              </a:spcBef>
              <a:spcAft>
                <a:spcPts val="0"/>
              </a:spcAft>
              <a:buSzPts val="2000"/>
              <a:buFont typeface="Arial"/>
              <a:buChar char="•"/>
            </a:pPr>
            <a:r>
              <a:rPr lang="fr-FR" sz="2000">
                <a:latin typeface="Arial"/>
                <a:ea typeface="Arial"/>
                <a:cs typeface="Arial"/>
                <a:sym typeface="Arial"/>
              </a:rPr>
              <a:t>Vaisselle jetable en plastique interdite (fourchettes, assiettes et gobelets……) </a:t>
            </a:r>
            <a:endParaRPr sz="2000">
              <a:latin typeface="Arial"/>
              <a:ea typeface="Arial"/>
              <a:cs typeface="Arial"/>
              <a:sym typeface="Arial"/>
            </a:endParaRPr>
          </a:p>
          <a:p>
            <a:pPr marL="0" lvl="0" indent="0" algn="l" rtl="0">
              <a:lnSpc>
                <a:spcPct val="115000"/>
              </a:lnSpc>
              <a:spcBef>
                <a:spcPts val="0"/>
              </a:spcBef>
              <a:spcAft>
                <a:spcPts val="0"/>
              </a:spcAft>
              <a:buClr>
                <a:schemeClr val="dk1"/>
              </a:buClr>
              <a:buSzPts val="1100"/>
              <a:buFont typeface="Arial"/>
              <a:buNone/>
            </a:pPr>
            <a:endParaRPr sz="1600">
              <a:highlight>
                <a:srgbClr val="FFFF00"/>
              </a:highlight>
              <a:latin typeface="Arial"/>
              <a:ea typeface="Arial"/>
              <a:cs typeface="Arial"/>
              <a:sym typeface="Arial"/>
            </a:endParaRPr>
          </a:p>
          <a:p>
            <a:pPr marL="0" lvl="0" indent="0" algn="l" rtl="0">
              <a:lnSpc>
                <a:spcPct val="115000"/>
              </a:lnSpc>
              <a:spcBef>
                <a:spcPts val="0"/>
              </a:spcBef>
              <a:spcAft>
                <a:spcPts val="0"/>
              </a:spcAft>
              <a:buClr>
                <a:schemeClr val="dk1"/>
              </a:buClr>
              <a:buSzPts val="1100"/>
              <a:buFont typeface="Arial"/>
              <a:buNone/>
            </a:pPr>
            <a:r>
              <a:rPr lang="fr-FR" sz="2000" b="1">
                <a:solidFill>
                  <a:srgbClr val="FF0000"/>
                </a:solidFill>
                <a:highlight>
                  <a:srgbClr val="FFFF00"/>
                </a:highlight>
                <a:latin typeface="Arial"/>
                <a:ea typeface="Arial"/>
                <a:cs typeface="Arial"/>
                <a:sym typeface="Arial"/>
              </a:rPr>
              <a:t>Vaisselle plastique interdite</a:t>
            </a:r>
            <a:endParaRPr sz="2000" b="1">
              <a:solidFill>
                <a:srgbClr val="FF0000"/>
              </a:solidFill>
              <a:highlight>
                <a:srgbClr val="FFFF00"/>
              </a:highlight>
              <a:latin typeface="Arial"/>
              <a:ea typeface="Arial"/>
              <a:cs typeface="Arial"/>
              <a:sym typeface="Arial"/>
            </a:endParaRPr>
          </a:p>
          <a:p>
            <a:pPr marL="0" lvl="0" indent="0" algn="l" rtl="0">
              <a:spcBef>
                <a:spcPts val="1000"/>
              </a:spcBef>
              <a:spcAft>
                <a:spcPts val="0"/>
              </a:spcAft>
              <a:buNone/>
            </a:pPr>
            <a:endParaRPr/>
          </a:p>
        </p:txBody>
      </p:sp>
      <p:pic>
        <p:nvPicPr>
          <p:cNvPr id="380" name="Google Shape;380;g24cf155bcc4_0_58"/>
          <p:cNvPicPr preferRelativeResize="0"/>
          <p:nvPr/>
        </p:nvPicPr>
        <p:blipFill>
          <a:blip r:embed="rId3">
            <a:alphaModFix/>
          </a:blip>
          <a:stretch>
            <a:fillRect/>
          </a:stretch>
        </p:blipFill>
        <p:spPr>
          <a:xfrm>
            <a:off x="366925" y="3623225"/>
            <a:ext cx="5067300" cy="1609725"/>
          </a:xfrm>
          <a:prstGeom prst="rect">
            <a:avLst/>
          </a:prstGeom>
          <a:noFill/>
          <a:ln>
            <a:noFill/>
          </a:ln>
        </p:spPr>
      </p:pic>
      <p:cxnSp>
        <p:nvCxnSpPr>
          <p:cNvPr id="381" name="Google Shape;381;g24cf155bcc4_0_58"/>
          <p:cNvCxnSpPr/>
          <p:nvPr/>
        </p:nvCxnSpPr>
        <p:spPr>
          <a:xfrm>
            <a:off x="513325" y="3772600"/>
            <a:ext cx="4774500" cy="1311000"/>
          </a:xfrm>
          <a:prstGeom prst="straightConnector1">
            <a:avLst/>
          </a:prstGeom>
          <a:noFill/>
          <a:ln w="9525" cap="flat" cmpd="sng">
            <a:solidFill>
              <a:srgbClr val="C00000"/>
            </a:solidFill>
            <a:prstDash val="solid"/>
            <a:round/>
            <a:headEnd type="none" w="med" len="med"/>
            <a:tailEnd type="none" w="med" len="med"/>
          </a:ln>
        </p:spPr>
      </p:cxnSp>
      <p:cxnSp>
        <p:nvCxnSpPr>
          <p:cNvPr id="382" name="Google Shape;382;g24cf155bcc4_0_58"/>
          <p:cNvCxnSpPr/>
          <p:nvPr/>
        </p:nvCxnSpPr>
        <p:spPr>
          <a:xfrm rot="10800000" flipH="1">
            <a:off x="554700" y="3800075"/>
            <a:ext cx="4733100" cy="1311000"/>
          </a:xfrm>
          <a:prstGeom prst="straightConnector1">
            <a:avLst/>
          </a:prstGeom>
          <a:noFill/>
          <a:ln w="9525" cap="flat" cmpd="sng">
            <a:solidFill>
              <a:srgbClr val="C00000"/>
            </a:solidFill>
            <a:prstDash val="solid"/>
            <a:round/>
            <a:headEnd type="none" w="med" len="med"/>
            <a:tailEnd type="none" w="med" len="med"/>
          </a:ln>
        </p:spPr>
      </p:cxnSp>
      <p:pic>
        <p:nvPicPr>
          <p:cNvPr id="383" name="Google Shape;383;g24cf155bcc4_0_58"/>
          <p:cNvPicPr preferRelativeResize="0"/>
          <p:nvPr/>
        </p:nvPicPr>
        <p:blipFill rotWithShape="1">
          <a:blip r:embed="rId4">
            <a:alphaModFix/>
          </a:blip>
          <a:srcRect t="18008" b="8185"/>
          <a:stretch/>
        </p:blipFill>
        <p:spPr>
          <a:xfrm>
            <a:off x="7849763" y="3056425"/>
            <a:ext cx="847725" cy="745150"/>
          </a:xfrm>
          <a:prstGeom prst="rect">
            <a:avLst/>
          </a:prstGeom>
          <a:noFill/>
          <a:ln>
            <a:noFill/>
          </a:ln>
        </p:spPr>
      </p:pic>
      <p:pic>
        <p:nvPicPr>
          <p:cNvPr id="384" name="Google Shape;384;g24cf155bcc4_0_58"/>
          <p:cNvPicPr preferRelativeResize="0"/>
          <p:nvPr/>
        </p:nvPicPr>
        <p:blipFill>
          <a:blip r:embed="rId5">
            <a:alphaModFix/>
          </a:blip>
          <a:stretch>
            <a:fillRect/>
          </a:stretch>
        </p:blipFill>
        <p:spPr>
          <a:xfrm>
            <a:off x="6569275" y="3895575"/>
            <a:ext cx="3408700" cy="262328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g24cf155bcc4_0_71"/>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lnSpc>
                <a:spcPct val="115000"/>
              </a:lnSpc>
              <a:spcBef>
                <a:spcPts val="0"/>
              </a:spcBef>
              <a:spcAft>
                <a:spcPts val="0"/>
              </a:spcAft>
              <a:buClr>
                <a:schemeClr val="dk1"/>
              </a:buClr>
              <a:buSzPts val="1100"/>
              <a:buFont typeface="Arial"/>
              <a:buNone/>
            </a:pPr>
            <a:r>
              <a:rPr lang="fr-FR" sz="3200" b="1" dirty="0">
                <a:latin typeface="Arial"/>
                <a:cs typeface="Arial"/>
              </a:rPr>
              <a:t>PAS DE BOUTEILLES INDIVIDUELLES</a:t>
            </a:r>
            <a:endParaRPr sz="3200" b="1" dirty="0">
              <a:latin typeface="Arial"/>
              <a:cs typeface="Arial"/>
            </a:endParaRPr>
          </a:p>
          <a:p>
            <a:pPr marL="0" lvl="0" indent="0" algn="l" rtl="0">
              <a:spcBef>
                <a:spcPts val="0"/>
              </a:spcBef>
              <a:spcAft>
                <a:spcPts val="0"/>
              </a:spcAft>
              <a:buNone/>
            </a:pPr>
            <a:endParaRPr dirty="0"/>
          </a:p>
        </p:txBody>
      </p:sp>
      <p:sp>
        <p:nvSpPr>
          <p:cNvPr id="391" name="Google Shape;391;g24cf155bcc4_0_71"/>
          <p:cNvSpPr txBox="1">
            <a:spLocks noGrp="1"/>
          </p:cNvSpPr>
          <p:nvPr>
            <p:ph type="body" idx="1"/>
          </p:nvPr>
        </p:nvSpPr>
        <p:spPr>
          <a:xfrm>
            <a:off x="457450" y="1121900"/>
            <a:ext cx="5470500" cy="4351200"/>
          </a:xfrm>
          <a:prstGeom prst="rect">
            <a:avLst/>
          </a:prstGeom>
        </p:spPr>
        <p:txBody>
          <a:bodyPr spcFirstLastPara="1" wrap="square" lIns="91425" tIns="45700" rIns="91425" bIns="45700" anchor="t" anchorCtr="0">
            <a:normAutofit/>
          </a:bodyPr>
          <a:lstStyle/>
          <a:p>
            <a:pPr marL="0" lvl="0" indent="0" algn="ctr" rtl="0">
              <a:lnSpc>
                <a:spcPct val="115000"/>
              </a:lnSpc>
              <a:spcBef>
                <a:spcPts val="0"/>
              </a:spcBef>
              <a:spcAft>
                <a:spcPts val="0"/>
              </a:spcAft>
              <a:buNone/>
            </a:pPr>
            <a:r>
              <a:rPr lang="fr-FR" sz="1800" dirty="0"/>
              <a:t>Exemples de petits contenants individuels</a:t>
            </a:r>
            <a:br>
              <a:rPr lang="fr-FR" sz="1800" dirty="0"/>
            </a:br>
            <a:r>
              <a:rPr lang="fr-FR" sz="1800" dirty="0"/>
              <a:t> non autorisés</a:t>
            </a:r>
            <a:endParaRPr sz="1800" dirty="0"/>
          </a:p>
          <a:p>
            <a:pPr marL="0" lvl="0" indent="0" algn="l" rtl="0">
              <a:spcBef>
                <a:spcPts val="1000"/>
              </a:spcBef>
              <a:spcAft>
                <a:spcPts val="0"/>
              </a:spcAft>
              <a:buNone/>
            </a:pPr>
            <a:endParaRPr dirty="0"/>
          </a:p>
        </p:txBody>
      </p:sp>
      <p:pic>
        <p:nvPicPr>
          <p:cNvPr id="392" name="Google Shape;392;g24cf155bcc4_0_71"/>
          <p:cNvPicPr preferRelativeResize="0"/>
          <p:nvPr/>
        </p:nvPicPr>
        <p:blipFill>
          <a:blip r:embed="rId3">
            <a:alphaModFix/>
          </a:blip>
          <a:stretch>
            <a:fillRect/>
          </a:stretch>
        </p:blipFill>
        <p:spPr>
          <a:xfrm>
            <a:off x="403450" y="1884600"/>
            <a:ext cx="5578501" cy="3474980"/>
          </a:xfrm>
          <a:prstGeom prst="rect">
            <a:avLst/>
          </a:prstGeom>
          <a:noFill/>
          <a:ln>
            <a:noFill/>
          </a:ln>
        </p:spPr>
      </p:pic>
      <p:pic>
        <p:nvPicPr>
          <p:cNvPr id="393" name="Google Shape;393;g24cf155bcc4_0_71"/>
          <p:cNvPicPr preferRelativeResize="0"/>
          <p:nvPr/>
        </p:nvPicPr>
        <p:blipFill rotWithShape="1">
          <a:blip r:embed="rId4">
            <a:alphaModFix/>
          </a:blip>
          <a:srcRect l="-990" t="31413" r="989" b="30192"/>
          <a:stretch/>
        </p:blipFill>
        <p:spPr>
          <a:xfrm>
            <a:off x="403450" y="5326325"/>
            <a:ext cx="5578500" cy="1531674"/>
          </a:xfrm>
          <a:prstGeom prst="rect">
            <a:avLst/>
          </a:prstGeom>
          <a:noFill/>
          <a:ln>
            <a:noFill/>
          </a:ln>
        </p:spPr>
      </p:pic>
      <p:cxnSp>
        <p:nvCxnSpPr>
          <p:cNvPr id="394" name="Google Shape;394;g24cf155bcc4_0_71"/>
          <p:cNvCxnSpPr/>
          <p:nvPr/>
        </p:nvCxnSpPr>
        <p:spPr>
          <a:xfrm>
            <a:off x="623700" y="2102925"/>
            <a:ext cx="5064300" cy="4636500"/>
          </a:xfrm>
          <a:prstGeom prst="straightConnector1">
            <a:avLst/>
          </a:prstGeom>
          <a:noFill/>
          <a:ln w="114300" cap="flat" cmpd="sng">
            <a:solidFill>
              <a:srgbClr val="C00000"/>
            </a:solidFill>
            <a:prstDash val="solid"/>
            <a:round/>
            <a:headEnd type="none" w="med" len="med"/>
            <a:tailEnd type="none" w="med" len="med"/>
          </a:ln>
        </p:spPr>
      </p:cxnSp>
      <p:sp>
        <p:nvSpPr>
          <p:cNvPr id="395" name="Google Shape;395;g24cf155bcc4_0_71"/>
          <p:cNvSpPr txBox="1"/>
          <p:nvPr/>
        </p:nvSpPr>
        <p:spPr>
          <a:xfrm>
            <a:off x="7672124" y="1104300"/>
            <a:ext cx="3681675" cy="503184"/>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fr-FR" sz="1800" dirty="0">
                <a:solidFill>
                  <a:schemeClr val="dk1"/>
                </a:solidFill>
                <a:latin typeface="Calibri"/>
                <a:ea typeface="Calibri"/>
                <a:cs typeface="Calibri"/>
                <a:sym typeface="Calibri"/>
              </a:rPr>
              <a:t>Exemples de contenants autorisés</a:t>
            </a:r>
            <a:endParaRPr sz="1800" dirty="0">
              <a:solidFill>
                <a:schemeClr val="dk1"/>
              </a:solidFill>
              <a:latin typeface="Calibri"/>
              <a:ea typeface="Calibri"/>
              <a:cs typeface="Calibri"/>
              <a:sym typeface="Calibri"/>
            </a:endParaRPr>
          </a:p>
        </p:txBody>
      </p:sp>
      <p:pic>
        <p:nvPicPr>
          <p:cNvPr id="396" name="Google Shape;396;g24cf155bcc4_0_71"/>
          <p:cNvPicPr preferRelativeResize="0"/>
          <p:nvPr/>
        </p:nvPicPr>
        <p:blipFill>
          <a:blip r:embed="rId5">
            <a:alphaModFix/>
          </a:blip>
          <a:stretch>
            <a:fillRect/>
          </a:stretch>
        </p:blipFill>
        <p:spPr>
          <a:xfrm>
            <a:off x="7021175" y="2065513"/>
            <a:ext cx="2274275" cy="1694200"/>
          </a:xfrm>
          <a:prstGeom prst="rect">
            <a:avLst/>
          </a:prstGeom>
          <a:noFill/>
          <a:ln>
            <a:noFill/>
          </a:ln>
        </p:spPr>
      </p:pic>
      <p:pic>
        <p:nvPicPr>
          <p:cNvPr id="398" name="Google Shape;398;g24cf155bcc4_0_71"/>
          <p:cNvPicPr preferRelativeResize="0"/>
          <p:nvPr/>
        </p:nvPicPr>
        <p:blipFill>
          <a:blip r:embed="rId6">
            <a:alphaModFix/>
          </a:blip>
          <a:stretch>
            <a:fillRect/>
          </a:stretch>
        </p:blipFill>
        <p:spPr>
          <a:xfrm>
            <a:off x="9914625" y="2272252"/>
            <a:ext cx="1976200" cy="2699685"/>
          </a:xfrm>
          <a:prstGeom prst="rect">
            <a:avLst/>
          </a:prstGeom>
          <a:noFill/>
          <a:ln>
            <a:noFill/>
          </a:ln>
        </p:spPr>
      </p:pic>
      <p:pic>
        <p:nvPicPr>
          <p:cNvPr id="2" name="Image 1">
            <a:extLst>
              <a:ext uri="{FF2B5EF4-FFF2-40B4-BE49-F238E27FC236}">
                <a16:creationId xmlns:a16="http://schemas.microsoft.com/office/drawing/2014/main" id="{E171685C-9F3F-EA70-0897-A80954288121}"/>
              </a:ext>
            </a:extLst>
          </p:cNvPr>
          <p:cNvPicPr>
            <a:picLocks noChangeAspect="1"/>
          </p:cNvPicPr>
          <p:nvPr/>
        </p:nvPicPr>
        <p:blipFill>
          <a:blip r:embed="rId7"/>
          <a:stretch>
            <a:fillRect/>
          </a:stretch>
        </p:blipFill>
        <p:spPr>
          <a:xfrm>
            <a:off x="8464519" y="4163631"/>
            <a:ext cx="1396105" cy="2121592"/>
          </a:xfrm>
          <a:prstGeom prst="rect">
            <a:avLst/>
          </a:prstGeom>
        </p:spPr>
      </p:pic>
      <p:pic>
        <p:nvPicPr>
          <p:cNvPr id="3" name="Image 2">
            <a:extLst>
              <a:ext uri="{FF2B5EF4-FFF2-40B4-BE49-F238E27FC236}">
                <a16:creationId xmlns:a16="http://schemas.microsoft.com/office/drawing/2014/main" id="{4B58BC2E-02EB-E3D8-0A59-A5A5719B1837}"/>
              </a:ext>
            </a:extLst>
          </p:cNvPr>
          <p:cNvPicPr>
            <a:picLocks noChangeAspect="1"/>
          </p:cNvPicPr>
          <p:nvPr/>
        </p:nvPicPr>
        <p:blipFill>
          <a:blip r:embed="rId8"/>
          <a:stretch>
            <a:fillRect/>
          </a:stretch>
        </p:blipFill>
        <p:spPr>
          <a:xfrm>
            <a:off x="6547125" y="4214431"/>
            <a:ext cx="1566808" cy="1877731"/>
          </a:xfrm>
          <a:prstGeom prst="rect">
            <a:avLst/>
          </a:prstGeom>
        </p:spPr>
      </p:pic>
    </p:spTree>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2432</TotalTime>
  <Words>2818</Words>
  <Application>Microsoft Macintosh PowerPoint</Application>
  <PresentationFormat>Grand écran</PresentationFormat>
  <Paragraphs>297</Paragraphs>
  <Slides>21</Slides>
  <Notes>19</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21</vt:i4>
      </vt:variant>
    </vt:vector>
  </HeadingPairs>
  <TitlesOfParts>
    <vt:vector size="27" baseType="lpstr">
      <vt:lpstr>Aptos</vt:lpstr>
      <vt:lpstr>Arial</vt:lpstr>
      <vt:lpstr>Arial MT</vt:lpstr>
      <vt:lpstr>Calibri</vt:lpstr>
      <vt:lpstr>Times New Roman</vt:lpstr>
      <vt:lpstr>Thème Office</vt:lpstr>
      <vt:lpstr>Présentation PowerPoint</vt:lpstr>
      <vt:lpstr>Support de candidature à la sélection du marché de Noël - édition 2024  Les dossiers devront être envoyés exclusivement par mail à l’adresse suivante  :  evenementiel@ville-ajaccio.fr  Les dossiers format papier ne seront pas acceptés..  . Les produits proposés dans ce dossier et leur tarif ne pourront plus faire l’objet de modifications après validation des candidatures retenues par le jury.  </vt:lpstr>
      <vt:lpstr>CANDIDATURES ET ATTRIBUTIONS</vt:lpstr>
      <vt:lpstr>Rappel des dates d’ouverture RESPECT DES HORAIRES OBLIGATOIRE </vt:lpstr>
      <vt:lpstr>Liste des candidatures attendues</vt:lpstr>
      <vt:lpstr>Les critères de notation sur 50 points - RESTAURATION </vt:lpstr>
      <vt:lpstr>Chalet de type « restauration libre» :     Nous attendons vos propositions originales et différentes des cahiers des charges déjà existants.  Thématique en rapport avec Noël ou avec l’identité ajaccienne attendue.  Les chalets de type Food trucks proposant des frites, hot dog, pizza , sandwich, bruschetta, sushis, burgers, sticks mozza… ne sont pas souhaités seront éliminé de la pré-sélection. Toutes spécialités n’ayant aucun rapport avec Noël ne seront retenues.   -Vente de boissons soft  -Vente de cidre et de vin chaud -Vente d’une seule référence de vin  (champagne et cocktail interdits)</vt:lpstr>
      <vt:lpstr>IDENTIFICATION DU CANDIDAT  </vt:lpstr>
      <vt:lpstr>INFORMATIONS EXPOSANT</vt:lpstr>
      <vt:lpstr>Description de la proposition: </vt:lpstr>
      <vt:lpstr>PHOTOS DES PRODUITS ET TARIFS (photos obligatoires)    </vt:lpstr>
      <vt:lpstr>DESCRIPTION des produits proposés</vt:lpstr>
      <vt:lpstr>Bordereau 1  LES SOFTS  La vente de boissons de type canettes ou bouteilles individuelles est interdite. hormis pour les bouteilles d’eau 33cl ou 50cl. Le service s’effectue obligatoirement dans des gobelets en carton.  </vt:lpstr>
      <vt:lpstr>Bordereau 2   LES BOISSONS ALCOOLISÉES  A CONSOMMER SUR PLACE UNIQUEMENT  1 seule référence de vin autorisée au verre et à la bouteille  La vente de cidre et de vin chaud est autorisée  La vente de champagne ou d’autres boissons alcoolisées est strictement interdite </vt:lpstr>
      <vt:lpstr>Lots offerts pour le jeu concours - OBLIGATOIRE  Afin de professionnaliser l’animation du marché et de mettre en valeur l’ensemble des chalets un jeu concours se déroulera tous les jours, à destination du public présent. Il est demandé à chaque exposant de fournir un lot qui sera offert aux gagnants ayant participés.   Les lots correspondront à votre activité. Chaque lot sera annoncé par l’animateur micro qui stipulera la nature du lot offert et le nom de l’exposant ayant fait le don.   La participation à cette animation est obligatoire pour un minima d’un lot    </vt:lpstr>
      <vt:lpstr>Présentation PowerPoint</vt:lpstr>
      <vt:lpstr>RAPPEL DES RÈGLES PAR LA DDSCPP 2A</vt:lpstr>
      <vt:lpstr>RAMASSAGE DES HUILES</vt:lpstr>
      <vt:lpstr>VENTE D’ALCOOL RÉGLEMENTÉE</vt:lpstr>
      <vt:lpstr>PAS DE PLASTIQUE JETABLE</vt:lpstr>
      <vt:lpstr>PAS DE BOUTEILLES INDIVIDUELLES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Gomez-Chipponi Laura</dc:creator>
  <cp:lastModifiedBy>El Mokrani Sofiane</cp:lastModifiedBy>
  <cp:revision>67</cp:revision>
  <dcterms:created xsi:type="dcterms:W3CDTF">2023-05-24T13:16:35Z</dcterms:created>
  <dcterms:modified xsi:type="dcterms:W3CDTF">2024-08-05T07:25:44Z</dcterms:modified>
</cp:coreProperties>
</file>