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0"/>
  </p:notesMasterIdLst>
  <p:sldIdLst>
    <p:sldId id="256" r:id="rId2"/>
    <p:sldId id="271" r:id="rId3"/>
    <p:sldId id="275" r:id="rId4"/>
    <p:sldId id="281" r:id="rId5"/>
    <p:sldId id="292" r:id="rId6"/>
    <p:sldId id="283" r:id="rId7"/>
    <p:sldId id="307" r:id="rId8"/>
    <p:sldId id="294" r:id="rId9"/>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2" roundtripDataSignature="AMtx7mhW75O+ZeDaW5xqvdcMEYtsBfLLH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4E07FA19-6B28-4D80-B87A-3D60224B8E10}">
  <a:tblStyle styleId="{4E07FA19-6B28-4D80-B87A-3D60224B8E10}"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9A2F76A9-5A9E-4160-BFF6-F2F796BE1EA4}" styleName="Table_1">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152" autoAdjust="0"/>
    <p:restoredTop sz="96247" autoAdjust="0"/>
  </p:normalViewPr>
  <p:slideViewPr>
    <p:cSldViewPr snapToGrid="0">
      <p:cViewPr varScale="1">
        <p:scale>
          <a:sx n="111" d="100"/>
          <a:sy n="111" d="100"/>
        </p:scale>
        <p:origin x="582"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52"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56"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fr-FR" sz="1200" b="0" i="0" u="none" strike="noStrike" cap="none">
                <a:solidFill>
                  <a:schemeClr val="dk1"/>
                </a:solidFill>
                <a:latin typeface="Calibri"/>
                <a:ea typeface="Calibri"/>
                <a:cs typeface="Calibri"/>
                <a:sym typeface="Calibri"/>
              </a:rPr>
              <a:t>‹N°›</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0" name="Google Shape;9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65" name="Google Shape;165;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g24cf155bcc4_0_10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94" name="Google Shape;194;g24cf155bcc4_0_10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6" name="Google Shape;236;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37" name="Google Shape;237;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r-FR"/>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9"/>
        <p:cNvGrpSpPr/>
        <p:nvPr/>
      </p:nvGrpSpPr>
      <p:grpSpPr>
        <a:xfrm>
          <a:off x="0" y="0"/>
          <a:ext cx="0" cy="0"/>
          <a:chOff x="0" y="0"/>
          <a:chExt cx="0" cy="0"/>
        </a:xfrm>
      </p:grpSpPr>
      <p:sp>
        <p:nvSpPr>
          <p:cNvPr id="320" name="Google Shape;320;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1" name="Google Shape;321;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50" name="Google Shape;25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50" name="Google Shape;25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386481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4" name="Google Shape;334;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335" name="Google Shape;335;p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r-FR"/>
              <a:t>8</a:t>
            </a:fld>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e de titre" type="title">
  <p:cSld name="TITLE">
    <p:spTree>
      <p:nvGrpSpPr>
        <p:cNvPr id="1" name="Shape 15"/>
        <p:cNvGrpSpPr/>
        <p:nvPr/>
      </p:nvGrpSpPr>
      <p:grpSpPr>
        <a:xfrm>
          <a:off x="0" y="0"/>
          <a:ext cx="0" cy="0"/>
          <a:chOff x="0" y="0"/>
          <a:chExt cx="0" cy="0"/>
        </a:xfrm>
      </p:grpSpPr>
      <p:sp>
        <p:nvSpPr>
          <p:cNvPr id="16" name="Google Shape;16;p1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1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pic>
        <p:nvPicPr>
          <p:cNvPr id="21" name="Google Shape;21;p17" descr="Une image contenant texte, capture d’écran, nourriture&#10;&#10;Description générée automatiquement"/>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2" name="Google Shape;92;p1">
            <a:extLst>
              <a:ext uri="{FF2B5EF4-FFF2-40B4-BE49-F238E27FC236}">
                <a16:creationId xmlns:a16="http://schemas.microsoft.com/office/drawing/2014/main" id="{228E65B9-EBAA-A76B-6CF2-8BE1B44D609A}"/>
              </a:ext>
            </a:extLst>
          </p:cNvPr>
          <p:cNvSpPr txBox="1"/>
          <p:nvPr userDrawn="1"/>
        </p:nvSpPr>
        <p:spPr>
          <a:xfrm>
            <a:off x="2348829" y="2228521"/>
            <a:ext cx="7494342" cy="1327480"/>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lt1"/>
              </a:buClr>
              <a:buSzPts val="3200"/>
              <a:buFont typeface="Calibri"/>
              <a:buNone/>
            </a:pPr>
            <a:r>
              <a:rPr lang="fr-FR" sz="3200" b="0" i="0" u="none" strike="noStrike" cap="none" dirty="0">
                <a:solidFill>
                  <a:schemeClr val="lt1"/>
                </a:solidFill>
                <a:latin typeface="Calibri"/>
                <a:ea typeface="Calibri"/>
                <a:cs typeface="Calibri"/>
                <a:sym typeface="Calibri"/>
              </a:rPr>
              <a:t>DOSSIER DE CANDIDTURE 2024</a:t>
            </a:r>
          </a:p>
          <a:p>
            <a:pPr marL="0" marR="0" lvl="0" indent="0" algn="ctr" rtl="0">
              <a:lnSpc>
                <a:spcPct val="90000"/>
              </a:lnSpc>
              <a:spcBef>
                <a:spcPts val="0"/>
              </a:spcBef>
              <a:spcAft>
                <a:spcPts val="0"/>
              </a:spcAft>
              <a:buClr>
                <a:schemeClr val="lt1"/>
              </a:buClr>
              <a:buSzPts val="3200"/>
              <a:buFont typeface="Calibri"/>
              <a:buNone/>
            </a:pPr>
            <a:r>
              <a:rPr lang="fr-FR" sz="3200" b="0" i="0" u="none" strike="noStrike" cap="none" dirty="0">
                <a:solidFill>
                  <a:schemeClr val="lt1"/>
                </a:solidFill>
                <a:latin typeface="Calibri"/>
                <a:ea typeface="Calibri"/>
                <a:cs typeface="Calibri"/>
                <a:sym typeface="Calibri"/>
              </a:rPr>
              <a:t>Chalet du père Noël</a:t>
            </a:r>
          </a:p>
          <a:p>
            <a:pPr marL="0" marR="0" lvl="0" indent="0" algn="ctr" rtl="0">
              <a:lnSpc>
                <a:spcPct val="90000"/>
              </a:lnSpc>
              <a:spcBef>
                <a:spcPts val="0"/>
              </a:spcBef>
              <a:spcAft>
                <a:spcPts val="0"/>
              </a:spcAft>
              <a:buClr>
                <a:schemeClr val="lt1"/>
              </a:buClr>
              <a:buSzPts val="3200"/>
              <a:buFont typeface="Calibri"/>
              <a:buNone/>
            </a:pPr>
            <a:r>
              <a:rPr lang="fr-FR" sz="1200" b="0" i="0" u="none" strike="noStrike" cap="none" dirty="0">
                <a:solidFill>
                  <a:schemeClr val="lt1"/>
                </a:solidFill>
                <a:latin typeface="Calibri"/>
                <a:ea typeface="Calibri"/>
                <a:cs typeface="Calibri"/>
                <a:sym typeface="Calibri"/>
              </a:rPr>
              <a:t> </a:t>
            </a:r>
            <a:endParaRPr sz="700"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re et contenu" type="obj">
  <p:cSld name="OBJECT">
    <p:spTree>
      <p:nvGrpSpPr>
        <p:cNvPr id="1" name="Shape 22"/>
        <p:cNvGrpSpPr/>
        <p:nvPr/>
      </p:nvGrpSpPr>
      <p:grpSpPr>
        <a:xfrm>
          <a:off x="0" y="0"/>
          <a:ext cx="0" cy="0"/>
          <a:chOff x="0" y="0"/>
          <a:chExt cx="0" cy="0"/>
        </a:xfrm>
      </p:grpSpPr>
      <p:sp>
        <p:nvSpPr>
          <p:cNvPr id="23" name="Google Shape;23;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 name="Google Shape;24;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5" name="Google Shape;25;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pic>
        <p:nvPicPr>
          <p:cNvPr id="28" name="Google Shape;28;p18" descr="Une image contenant capture d’écran, bleu, ciel, conception&#10;&#10;Description générée automatiquement"/>
          <p:cNvPicPr preferRelativeResize="0"/>
          <p:nvPr/>
        </p:nvPicPr>
        <p:blipFill rotWithShape="1">
          <a:blip r:embed="rId2">
            <a:alphaModFix/>
          </a:blip>
          <a:srcRect/>
          <a:stretch/>
        </p:blipFill>
        <p:spPr>
          <a:xfrm>
            <a:off x="0" y="0"/>
            <a:ext cx="12192000" cy="68580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Disposition personnalisée">
  <p:cSld name="Disposition personnalisée">
    <p:spTree>
      <p:nvGrpSpPr>
        <p:cNvPr id="1" name="Shape 29"/>
        <p:cNvGrpSpPr/>
        <p:nvPr/>
      </p:nvGrpSpPr>
      <p:grpSpPr>
        <a:xfrm>
          <a:off x="0" y="0"/>
          <a:ext cx="0" cy="0"/>
          <a:chOff x="0" y="0"/>
          <a:chExt cx="0" cy="0"/>
        </a:xfrm>
      </p:grpSpPr>
      <p:sp>
        <p:nvSpPr>
          <p:cNvPr id="30" name="Google Shape;30;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re de section" type="secHead">
  <p:cSld name="SECTION_HEADER">
    <p:spTree>
      <p:nvGrpSpPr>
        <p:cNvPr id="1" name="Shape 31"/>
        <p:cNvGrpSpPr/>
        <p:nvPr/>
      </p:nvGrpSpPr>
      <p:grpSpPr>
        <a:xfrm>
          <a:off x="0" y="0"/>
          <a:ext cx="0" cy="0"/>
          <a:chOff x="0" y="0"/>
          <a:chExt cx="0" cy="0"/>
        </a:xfrm>
      </p:grpSpPr>
      <p:sp>
        <p:nvSpPr>
          <p:cNvPr id="32" name="Google Shape;32;p2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2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4" name="Google Shape;3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Deux contenus" type="twoObj">
  <p:cSld name="TWO_OBJECTS">
    <p:spTree>
      <p:nvGrpSpPr>
        <p:cNvPr id="1" name="Shape 37"/>
        <p:cNvGrpSpPr/>
        <p:nvPr/>
      </p:nvGrpSpPr>
      <p:grpSpPr>
        <a:xfrm>
          <a:off x="0" y="0"/>
          <a:ext cx="0" cy="0"/>
          <a:chOff x="0" y="0"/>
          <a:chExt cx="0" cy="0"/>
        </a:xfrm>
      </p:grpSpPr>
      <p:sp>
        <p:nvSpPr>
          <p:cNvPr id="38" name="Google Shape;38;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2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2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1" name="Google Shape;41;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aison" type="twoTxTwoObj">
  <p:cSld name="TWO_OBJECTS_WITH_TEXT">
    <p:spTree>
      <p:nvGrpSpPr>
        <p:cNvPr id="1" name="Shape 44"/>
        <p:cNvGrpSpPr/>
        <p:nvPr/>
      </p:nvGrpSpPr>
      <p:grpSpPr>
        <a:xfrm>
          <a:off x="0" y="0"/>
          <a:ext cx="0" cy="0"/>
          <a:chOff x="0" y="0"/>
          <a:chExt cx="0" cy="0"/>
        </a:xfrm>
      </p:grpSpPr>
      <p:sp>
        <p:nvSpPr>
          <p:cNvPr id="45" name="Google Shape;45;p2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 name="Google Shape;46;p2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7" name="Google Shape;47;p2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 name="Google Shape;48;p2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9" name="Google Shape;49;p2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re seul" type="titleOnly">
  <p:cSld name="TITLE_ONLY">
    <p:spTree>
      <p:nvGrpSpPr>
        <p:cNvPr id="1" name="Shape 53"/>
        <p:cNvGrpSpPr/>
        <p:nvPr/>
      </p:nvGrpSpPr>
      <p:grpSpPr>
        <a:xfrm>
          <a:off x="0" y="0"/>
          <a:ext cx="0" cy="0"/>
          <a:chOff x="0" y="0"/>
          <a:chExt cx="0" cy="0"/>
        </a:xfrm>
      </p:grpSpPr>
      <p:sp>
        <p:nvSpPr>
          <p:cNvPr id="54" name="Google Shape;54;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5" name="Google Shape;55;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Vide" type="blank">
  <p:cSld name="BLANK">
    <p:spTree>
      <p:nvGrpSpPr>
        <p:cNvPr id="1" name="Shape 58"/>
        <p:cNvGrpSpPr/>
        <p:nvPr/>
      </p:nvGrpSpPr>
      <p:grpSpPr>
        <a:xfrm>
          <a:off x="0" y="0"/>
          <a:ext cx="0" cy="0"/>
          <a:chOff x="0" y="0"/>
          <a:chExt cx="0" cy="0"/>
        </a:xfrm>
      </p:grpSpPr>
      <p:sp>
        <p:nvSpPr>
          <p:cNvPr id="59" name="Google Shape;59;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u avec légende" type="objTx">
  <p:cSld name="OBJECT_WITH_CAPTION_TEXT">
    <p:spTree>
      <p:nvGrpSpPr>
        <p:cNvPr id="1" name="Shape 62"/>
        <p:cNvGrpSpPr/>
        <p:nvPr/>
      </p:nvGrpSpPr>
      <p:grpSpPr>
        <a:xfrm>
          <a:off x="0" y="0"/>
          <a:ext cx="0" cy="0"/>
          <a:chOff x="0" y="0"/>
          <a:chExt cx="0" cy="0"/>
        </a:xfrm>
      </p:grpSpPr>
      <p:sp>
        <p:nvSpPr>
          <p:cNvPr id="63" name="Google Shape;63;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4" name="Google Shape;64;p2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5" name="Google Shape;65;p2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6" name="Google Shape;66;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8" name="Google Shape;68;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Image avec légende" type="picTx">
  <p:cSld name="PICTURE_WITH_CAPTION_TEXT">
    <p:spTree>
      <p:nvGrpSpPr>
        <p:cNvPr id="1" name="Shape 69"/>
        <p:cNvGrpSpPr/>
        <p:nvPr/>
      </p:nvGrpSpPr>
      <p:grpSpPr>
        <a:xfrm>
          <a:off x="0" y="0"/>
          <a:ext cx="0" cy="0"/>
          <a:chOff x="0" y="0"/>
          <a:chExt cx="0" cy="0"/>
        </a:xfrm>
      </p:grpSpPr>
      <p:sp>
        <p:nvSpPr>
          <p:cNvPr id="70" name="Google Shape;70;p2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1" name="Google Shape;71;p26"/>
          <p:cNvSpPr>
            <a:spLocks noGrp="1"/>
          </p:cNvSpPr>
          <p:nvPr>
            <p:ph type="pic" idx="2"/>
          </p:nvPr>
        </p:nvSpPr>
        <p:spPr>
          <a:xfrm>
            <a:off x="5183188" y="987425"/>
            <a:ext cx="6172200" cy="4873625"/>
          </a:xfrm>
          <a:prstGeom prst="rect">
            <a:avLst/>
          </a:prstGeom>
          <a:noFill/>
          <a:ln>
            <a:noFill/>
          </a:ln>
        </p:spPr>
      </p:sp>
      <p:sp>
        <p:nvSpPr>
          <p:cNvPr id="72" name="Google Shape;72;p2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3" name="Google Shape;73;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 name="Google Shape;74;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5" name="Google Shape;75;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re et texte vertical" type="vertTx">
  <p:cSld name="VERTICAL_TEXT">
    <p:spTree>
      <p:nvGrpSpPr>
        <p:cNvPr id="1" name="Shape 76"/>
        <p:cNvGrpSpPr/>
        <p:nvPr/>
      </p:nvGrpSpPr>
      <p:grpSpPr>
        <a:xfrm>
          <a:off x="0" y="0"/>
          <a:ext cx="0" cy="0"/>
          <a:chOff x="0" y="0"/>
          <a:chExt cx="0" cy="0"/>
        </a:xfrm>
      </p:grpSpPr>
      <p:sp>
        <p:nvSpPr>
          <p:cNvPr id="77" name="Google Shape;77;p2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8" name="Google Shape;78;p2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9" name="Google Shape;79;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 name="Google Shape;80;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1" name="Google Shape;81;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re vertical et texte" type="vertTitleAndTx">
  <p:cSld name="VERTICAL_TITLE_AND_VERTICAL_TEXT">
    <p:spTree>
      <p:nvGrpSpPr>
        <p:cNvPr id="1" name="Shape 82"/>
        <p:cNvGrpSpPr/>
        <p:nvPr/>
      </p:nvGrpSpPr>
      <p:grpSpPr>
        <a:xfrm>
          <a:off x="0" y="0"/>
          <a:ext cx="0" cy="0"/>
          <a:chOff x="0" y="0"/>
          <a:chExt cx="0" cy="0"/>
        </a:xfrm>
      </p:grpSpPr>
      <p:sp>
        <p:nvSpPr>
          <p:cNvPr id="83" name="Google Shape;83;p2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4" name="Google Shape;84;p2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5" name="Google Shape;85;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6" name="Google Shape;86;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7" name="Google Shape;87;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FR"/>
              <a:t>‹N°›</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5.emf"/><Relationship Id="rId4" Type="http://schemas.openxmlformats.org/officeDocument/2006/relationships/image" Target="../media/image4.emf"/></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2"/>
          <p:cNvSpPr txBox="1">
            <a:spLocks noGrp="1"/>
          </p:cNvSpPr>
          <p:nvPr>
            <p:ph type="title"/>
          </p:nvPr>
        </p:nvSpPr>
        <p:spPr>
          <a:xfrm>
            <a:off x="176122" y="362309"/>
            <a:ext cx="11839756" cy="2502140"/>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indent="0" algn="ctr" fontAlgn="base">
              <a:lnSpc>
                <a:spcPct val="170000"/>
              </a:lnSpc>
              <a:buNone/>
              <a:tabLst>
                <a:tab pos="914400" algn="l"/>
              </a:tabLst>
            </a:pPr>
            <a:br>
              <a:rPr lang="fr-FR" sz="1000" b="1" dirty="0">
                <a:solidFill>
                  <a:schemeClr val="lt1"/>
                </a:solidFill>
              </a:rPr>
            </a:br>
            <a:r>
              <a:rPr lang="fr-FR" sz="1800" b="1" dirty="0">
                <a:solidFill>
                  <a:schemeClr val="bg1"/>
                </a:solidFill>
                <a:effectLst/>
                <a:latin typeface="Arial" panose="020B0604020202020204" pitchFamily="34" charset="0"/>
                <a:ea typeface="Calibri" panose="020F0502020204030204" pitchFamily="34" charset="0"/>
                <a:cs typeface="Calibri" panose="020F0502020204030204" pitchFamily="34" charset="0"/>
              </a:rPr>
              <a:t>Les candidatures se feront en ligne du 5 septembre et 20 septembre 2024</a:t>
            </a:r>
            <a:br>
              <a:rPr lang="fr-FR" sz="1800" b="1" dirty="0">
                <a:solidFill>
                  <a:schemeClr val="bg1"/>
                </a:solidFill>
                <a:effectLst/>
                <a:latin typeface="Arial" panose="020B0604020202020204" pitchFamily="34" charset="0"/>
                <a:ea typeface="Calibri" panose="020F0502020204030204" pitchFamily="34" charset="0"/>
                <a:cs typeface="Calibri" panose="020F0502020204030204" pitchFamily="34" charset="0"/>
              </a:rPr>
            </a:br>
            <a:r>
              <a:rPr lang="fr-FR" sz="1200" dirty="0">
                <a:solidFill>
                  <a:schemeClr val="bg1"/>
                </a:solidFill>
                <a:effectLst/>
                <a:latin typeface="Arial" panose="020B0604020202020204" pitchFamily="34" charset="0"/>
                <a:ea typeface="Calibri" panose="020F0502020204030204" pitchFamily="34" charset="0"/>
                <a:cs typeface="Calibri" panose="020F0502020204030204" pitchFamily="34" charset="0"/>
              </a:rPr>
              <a:t>L’envoi des dossiers de candidature devra se faire à l’adresse suivante avant le 20</a:t>
            </a:r>
            <a:r>
              <a:rPr lang="fr-FR" sz="1200" dirty="0">
                <a:solidFill>
                  <a:schemeClr val="bg1"/>
                </a:solidFill>
                <a:latin typeface="Arial" panose="020B0604020202020204" pitchFamily="34" charset="0"/>
                <a:ea typeface="Calibri" panose="020F0502020204030204" pitchFamily="34" charset="0"/>
                <a:cs typeface="Calibri" panose="020F0502020204030204" pitchFamily="34" charset="0"/>
              </a:rPr>
              <a:t> septembre</a:t>
            </a:r>
            <a:r>
              <a:rPr lang="fr-FR" sz="1200" dirty="0">
                <a:solidFill>
                  <a:schemeClr val="bg1"/>
                </a:solidFill>
                <a:effectLst/>
                <a:latin typeface="Arial" panose="020B0604020202020204" pitchFamily="34" charset="0"/>
                <a:ea typeface="Calibri" panose="020F0502020204030204" pitchFamily="34" charset="0"/>
                <a:cs typeface="Calibri" panose="020F0502020204030204" pitchFamily="34" charset="0"/>
              </a:rPr>
              <a:t> à 12h00 : </a:t>
            </a:r>
            <a:r>
              <a:rPr lang="fr-FR" sz="1400" b="1" dirty="0">
                <a:solidFill>
                  <a:schemeClr val="bg1"/>
                </a:solidFill>
                <a:effectLst/>
                <a:latin typeface="Arial" panose="020B0604020202020204" pitchFamily="34" charset="0"/>
                <a:ea typeface="Calibri" panose="020F0502020204030204" pitchFamily="34" charset="0"/>
                <a:cs typeface="Calibri" panose="020F0502020204030204" pitchFamily="34" charset="0"/>
              </a:rPr>
              <a:t>evenementiel@ville-ajaccio.fr</a:t>
            </a:r>
            <a:br>
              <a:rPr lang="fr-FR" sz="16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fr-FR" sz="1200" dirty="0">
                <a:solidFill>
                  <a:schemeClr val="bg1"/>
                </a:solidFill>
                <a:effectLst/>
                <a:latin typeface="Arial" panose="020B0604020202020204" pitchFamily="34" charset="0"/>
                <a:ea typeface="Calibri" panose="020F0502020204030204" pitchFamily="34" charset="0"/>
                <a:cs typeface="Calibri" panose="020F0502020204030204" pitchFamily="34" charset="0"/>
              </a:rPr>
              <a:t>Les attributions se feront en comité de sélection sur examen du dossier uniquement.</a:t>
            </a:r>
            <a:br>
              <a:rPr lang="fr-FR" sz="14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fr-FR" sz="1200" dirty="0">
                <a:solidFill>
                  <a:schemeClr val="bg1"/>
                </a:solidFill>
                <a:effectLst/>
                <a:latin typeface="Arial" panose="020B0604020202020204" pitchFamily="34" charset="0"/>
                <a:ea typeface="Calibri" panose="020F0502020204030204" pitchFamily="34" charset="0"/>
                <a:cs typeface="Calibri" panose="020F0502020204030204" pitchFamily="34" charset="0"/>
              </a:rPr>
              <a:t>L’examen des candidatures ne se fera que si le dossier de candidature est complet. </a:t>
            </a:r>
            <a:r>
              <a:rPr lang="fr-FR" sz="1200" dirty="0">
                <a:solidFill>
                  <a:schemeClr val="bg1"/>
                </a:solidFill>
                <a:latin typeface="Arial" panose="020B0604020202020204" pitchFamily="34" charset="0"/>
                <a:ea typeface="Calibri" panose="020F0502020204030204" pitchFamily="34" charset="0"/>
                <a:cs typeface="Calibri" panose="020F0502020204030204" pitchFamily="34" charset="0"/>
              </a:rPr>
              <a:t>Les dossiers de candidature devront être les plus étayés possibles, afin de permettre une bonne évaluation de l’activité proposée et des produits mis à la vente : photos, description, tarifs, etc. </a:t>
            </a:r>
            <a:br>
              <a:rPr lang="fr-FR" sz="1200" dirty="0">
                <a:solidFill>
                  <a:schemeClr val="bg1"/>
                </a:solidFill>
                <a:effectLst/>
                <a:latin typeface="Arial" panose="020B0604020202020204" pitchFamily="34" charset="0"/>
                <a:ea typeface="Calibri" panose="020F0502020204030204" pitchFamily="34" charset="0"/>
                <a:cs typeface="Calibri" panose="020F0502020204030204" pitchFamily="34" charset="0"/>
              </a:rPr>
            </a:br>
            <a:r>
              <a:rPr lang="fr-FR" sz="1200" dirty="0">
                <a:solidFill>
                  <a:schemeClr val="bg1"/>
                </a:solidFill>
                <a:effectLst/>
                <a:latin typeface="Arial" panose="020B0604020202020204" pitchFamily="34" charset="0"/>
                <a:ea typeface="Calibri" panose="020F0502020204030204" pitchFamily="34" charset="0"/>
                <a:cs typeface="Calibri" panose="020F0502020204030204" pitchFamily="34" charset="0"/>
              </a:rPr>
              <a:t>Tout dossier déposé après la date limite sera considéré comme irrecevable et ne sera pas instruit par les services de la Ville.</a:t>
            </a:r>
            <a:br>
              <a:rPr lang="fr-FR" sz="14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br>
            <a:endParaRPr sz="1000" b="1" dirty="0"/>
          </a:p>
          <a:p>
            <a:pPr marL="0" lvl="0" indent="0" algn="ctr" rtl="0">
              <a:lnSpc>
                <a:spcPct val="90000"/>
              </a:lnSpc>
              <a:spcBef>
                <a:spcPts val="0"/>
              </a:spcBef>
              <a:spcAft>
                <a:spcPts val="0"/>
              </a:spcAft>
              <a:buClr>
                <a:schemeClr val="lt1"/>
              </a:buClr>
              <a:buSzPts val="3150"/>
              <a:buFont typeface="Calibri"/>
              <a:buNone/>
            </a:pPr>
            <a:endParaRPr sz="100" dirty="0">
              <a:solidFill>
                <a:schemeClr val="lt1"/>
              </a:solidFill>
            </a:endParaRPr>
          </a:p>
          <a:p>
            <a:pPr marL="0" lvl="0" indent="0" algn="ctr" rtl="0">
              <a:lnSpc>
                <a:spcPct val="90000"/>
              </a:lnSpc>
              <a:spcBef>
                <a:spcPts val="0"/>
              </a:spcBef>
              <a:spcAft>
                <a:spcPts val="0"/>
              </a:spcAft>
              <a:buClr>
                <a:schemeClr val="lt1"/>
              </a:buClr>
              <a:buSzPts val="3150"/>
              <a:buFont typeface="Calibri"/>
              <a:buNone/>
            </a:pPr>
            <a:r>
              <a:rPr lang="fr-FR" sz="100" dirty="0">
                <a:solidFill>
                  <a:schemeClr val="lt1"/>
                </a:solidFill>
              </a:rPr>
              <a:t>.</a:t>
            </a:r>
            <a:endParaRPr sz="1100" dirty="0"/>
          </a:p>
        </p:txBody>
      </p:sp>
      <p:pic>
        <p:nvPicPr>
          <p:cNvPr id="168" name="Google Shape;168;p2" descr="Une image contenant texte, capture d’écran, nourriture&#10;&#10;Description générée automatiquement"/>
          <p:cNvPicPr preferRelativeResize="0"/>
          <p:nvPr/>
        </p:nvPicPr>
        <p:blipFill rotWithShape="1">
          <a:blip r:embed="rId3">
            <a:alphaModFix/>
          </a:blip>
          <a:srcRect t="51665" b="-1850"/>
          <a:stretch/>
        </p:blipFill>
        <p:spPr>
          <a:xfrm>
            <a:off x="0" y="3683000"/>
            <a:ext cx="12192000" cy="34417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pic>
        <p:nvPicPr>
          <p:cNvPr id="196" name="Google Shape;196;g24cf155bcc4_0_108" descr="Une image contenant texte, capture d’écran, nourriture&#10;&#10;Description générée automatiquement"/>
          <p:cNvPicPr preferRelativeResize="0"/>
          <p:nvPr/>
        </p:nvPicPr>
        <p:blipFill rotWithShape="1">
          <a:blip r:embed="rId3">
            <a:alphaModFix/>
          </a:blip>
          <a:srcRect t="51666" b="-1851"/>
          <a:stretch/>
        </p:blipFill>
        <p:spPr>
          <a:xfrm>
            <a:off x="0" y="3759200"/>
            <a:ext cx="12192000" cy="3441701"/>
          </a:xfrm>
          <a:prstGeom prst="rect">
            <a:avLst/>
          </a:prstGeom>
          <a:noFill/>
          <a:ln>
            <a:noFill/>
          </a:ln>
        </p:spPr>
      </p:pic>
      <p:graphicFrame>
        <p:nvGraphicFramePr>
          <p:cNvPr id="198" name="Google Shape;198;g24cf155bcc4_0_108"/>
          <p:cNvGraphicFramePr/>
          <p:nvPr>
            <p:extLst>
              <p:ext uri="{D42A27DB-BD31-4B8C-83A1-F6EECF244321}">
                <p14:modId xmlns:p14="http://schemas.microsoft.com/office/powerpoint/2010/main" val="2464634686"/>
              </p:ext>
            </p:extLst>
          </p:nvPr>
        </p:nvGraphicFramePr>
        <p:xfrm>
          <a:off x="809825" y="520568"/>
          <a:ext cx="10394301" cy="866080"/>
        </p:xfrm>
        <a:graphic>
          <a:graphicData uri="http://schemas.openxmlformats.org/drawingml/2006/table">
            <a:tbl>
              <a:tblPr>
                <a:noFill/>
                <a:tableStyleId>{4E07FA19-6B28-4D80-B87A-3D60224B8E10}</a:tableStyleId>
              </a:tblPr>
              <a:tblGrid>
                <a:gridCol w="6839340">
                  <a:extLst>
                    <a:ext uri="{9D8B030D-6E8A-4147-A177-3AD203B41FA5}">
                      <a16:colId xmlns:a16="http://schemas.microsoft.com/office/drawing/2014/main" val="20000"/>
                    </a:ext>
                  </a:extLst>
                </a:gridCol>
                <a:gridCol w="3554961">
                  <a:extLst>
                    <a:ext uri="{9D8B030D-6E8A-4147-A177-3AD203B41FA5}">
                      <a16:colId xmlns:a16="http://schemas.microsoft.com/office/drawing/2014/main" val="20001"/>
                    </a:ext>
                  </a:extLst>
                </a:gridCol>
              </a:tblGrid>
              <a:tr h="0">
                <a:tc gridSpan="2">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fr-FR" sz="1600" b="1" i="0" u="none" strike="noStrike" cap="none" dirty="0">
                          <a:solidFill>
                            <a:schemeClr val="bg1"/>
                          </a:solidFill>
                          <a:effectLst/>
                          <a:latin typeface="Arial"/>
                          <a:ea typeface="Arial"/>
                          <a:cs typeface="Arial"/>
                          <a:sym typeface="Arial"/>
                        </a:rPr>
                        <a:t>Maison du père noël du vendredi </a:t>
                      </a:r>
                      <a:r>
                        <a:rPr lang="fr-FR" sz="1600" b="1" u="none" dirty="0">
                          <a:solidFill>
                            <a:schemeClr val="bg1"/>
                          </a:solidFill>
                          <a:latin typeface="Arial"/>
                          <a:ea typeface="Arial"/>
                          <a:cs typeface="Arial"/>
                          <a:sym typeface="Arial"/>
                        </a:rPr>
                        <a:t>29 novembre</a:t>
                      </a:r>
                      <a:r>
                        <a:rPr lang="fr-FR" sz="1600" b="1" i="0" u="none" strike="noStrike" cap="none" dirty="0">
                          <a:solidFill>
                            <a:schemeClr val="bg1"/>
                          </a:solidFill>
                          <a:effectLst/>
                          <a:latin typeface="Arial"/>
                          <a:ea typeface="Arial"/>
                          <a:cs typeface="Arial"/>
                          <a:sym typeface="Arial"/>
                        </a:rPr>
                        <a:t> 2024 à 10h00 au mardi 24 décembre 2024 à 18h00</a:t>
                      </a:r>
                    </a:p>
                  </a:txBody>
                  <a:tcPr marL="68575" marR="68575" marT="91425" marB="91425">
                    <a:lnL w="12700" cap="flat" cmpd="sng">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hMerge="1">
                  <a:txBody>
                    <a:bodyPr/>
                    <a:lstStyle/>
                    <a:p>
                      <a:endParaRPr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3971108433"/>
                  </a:ext>
                </a:extLst>
              </a:tr>
              <a:tr h="0">
                <a:tc>
                  <a:txBody>
                    <a:bodyPr/>
                    <a:lstStyle/>
                    <a:p>
                      <a:pPr marL="0" lvl="0" indent="0" algn="l" rtl="0">
                        <a:lnSpc>
                          <a:spcPct val="100000"/>
                        </a:lnSpc>
                        <a:spcBef>
                          <a:spcPts val="1200"/>
                        </a:spcBef>
                        <a:spcAft>
                          <a:spcPts val="0"/>
                        </a:spcAft>
                        <a:buNone/>
                      </a:pPr>
                      <a:r>
                        <a:rPr lang="fr-FR" sz="1100" b="1" i="0" dirty="0">
                          <a:solidFill>
                            <a:srgbClr val="FFFFFF"/>
                          </a:solidFill>
                        </a:rPr>
                        <a:t>Location </a:t>
                      </a:r>
                      <a:r>
                        <a:rPr lang="fr-FR" sz="1100" b="1" dirty="0">
                          <a:solidFill>
                            <a:srgbClr val="FFFFFF"/>
                          </a:solidFill>
                        </a:rPr>
                        <a:t>sur 26 jours sans interruption </a:t>
                      </a:r>
                      <a:r>
                        <a:rPr lang="fr-FR" sz="1100" b="1" i="0" dirty="0">
                          <a:solidFill>
                            <a:srgbClr val="FFFFFF"/>
                          </a:solidFill>
                        </a:rPr>
                        <a:t>de la maison père noël d’une superficie totale de 36m2</a:t>
                      </a:r>
                      <a:endParaRPr sz="1100" b="1" i="0" dirty="0">
                        <a:solidFill>
                          <a:srgbClr val="FFFFFF"/>
                        </a:solidFill>
                      </a:endParaRPr>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lnSpc>
                          <a:spcPct val="115000"/>
                        </a:lnSpc>
                        <a:spcBef>
                          <a:spcPts val="1200"/>
                        </a:spcBef>
                        <a:spcAft>
                          <a:spcPts val="0"/>
                        </a:spcAft>
                        <a:buNone/>
                      </a:pPr>
                      <a:r>
                        <a:rPr lang="fr-FR" sz="1600" b="1" dirty="0">
                          <a:solidFill>
                            <a:srgbClr val="FFFFFF"/>
                          </a:solidFill>
                        </a:rPr>
                        <a:t>TARIF DE LOCOATION : 2000€</a:t>
                      </a:r>
                    </a:p>
                  </a:txBody>
                  <a:tcPr marL="68575" marR="68575" marT="91425" marB="91425">
                    <a:lnL w="12700" cap="flat" cmpd="sng">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sp>
        <p:nvSpPr>
          <p:cNvPr id="6" name="ZoneTexte 5">
            <a:extLst>
              <a:ext uri="{FF2B5EF4-FFF2-40B4-BE49-F238E27FC236}">
                <a16:creationId xmlns:a16="http://schemas.microsoft.com/office/drawing/2014/main" id="{EBC77484-ACE7-4557-8EB0-A2F2925783D1}"/>
              </a:ext>
            </a:extLst>
          </p:cNvPr>
          <p:cNvSpPr txBox="1"/>
          <p:nvPr/>
        </p:nvSpPr>
        <p:spPr>
          <a:xfrm>
            <a:off x="1434141" y="1972759"/>
            <a:ext cx="8770908" cy="1200329"/>
          </a:xfrm>
          <a:prstGeom prst="rect">
            <a:avLst/>
          </a:prstGeom>
          <a:noFill/>
        </p:spPr>
        <p:txBody>
          <a:bodyPr wrap="square">
            <a:spAutoFit/>
          </a:bodyPr>
          <a:lstStyle/>
          <a:p>
            <a:pPr algn="just"/>
            <a:r>
              <a:rPr lang="fr-FR" sz="1800" i="0" dirty="0">
                <a:solidFill>
                  <a:schemeClr val="bg1"/>
                </a:solidFill>
                <a:effectLst/>
                <a:latin typeface="Helvetica" panose="020B0604020202020204" pitchFamily="34" charset="0"/>
              </a:rPr>
              <a:t>Les horaires d’ouverture et de fermeture suivants devront être respectés :</a:t>
            </a:r>
          </a:p>
          <a:p>
            <a:pPr marL="742950" lvl="1" indent="-285750" algn="just">
              <a:buFont typeface="Arial" panose="020B0604020202020204" pitchFamily="34" charset="0"/>
              <a:buChar char="•"/>
            </a:pPr>
            <a:r>
              <a:rPr lang="fr-FR" sz="1800" i="0" dirty="0">
                <a:solidFill>
                  <a:schemeClr val="bg1"/>
                </a:solidFill>
                <a:effectLst/>
                <a:latin typeface="Helvetica" panose="020B0604020202020204" pitchFamily="34" charset="0"/>
              </a:rPr>
              <a:t>Présence du photographe : tous les jours de 10h00 à 20h00</a:t>
            </a:r>
          </a:p>
          <a:p>
            <a:pPr marL="742950" lvl="1" indent="-285750" algn="just">
              <a:buFont typeface="Arial" panose="020B0604020202020204" pitchFamily="34" charset="0"/>
              <a:buChar char="•"/>
            </a:pPr>
            <a:r>
              <a:rPr lang="fr-FR" sz="1800" i="0" dirty="0">
                <a:solidFill>
                  <a:schemeClr val="bg1"/>
                </a:solidFill>
                <a:effectLst/>
                <a:latin typeface="Helvetica" panose="020B0604020202020204" pitchFamily="34" charset="0"/>
              </a:rPr>
              <a:t>Présence minimum du père noël : tous les jours de 16h00 à 20h00, tous les </a:t>
            </a:r>
            <a:r>
              <a:rPr lang="fr-FR" sz="1800" i="0">
                <a:solidFill>
                  <a:schemeClr val="bg1"/>
                </a:solidFill>
                <a:effectLst/>
                <a:latin typeface="Helvetica" panose="020B0604020202020204" pitchFamily="34" charset="0"/>
              </a:rPr>
              <a:t>mercredis de 13h00 à 20h00, </a:t>
            </a:r>
            <a:r>
              <a:rPr lang="fr-FR" sz="1800" i="0" dirty="0">
                <a:solidFill>
                  <a:schemeClr val="bg1"/>
                </a:solidFill>
                <a:effectLst/>
                <a:latin typeface="Helvetica" panose="020B0604020202020204" pitchFamily="34" charset="0"/>
              </a:rPr>
              <a:t>et les samedis et dimanches de 10h00 à 20h00</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chemeClr val="lt1"/>
              </a:buClr>
              <a:buSzPct val="110000"/>
              <a:buFont typeface="Calibri"/>
              <a:buNone/>
            </a:pPr>
            <a:r>
              <a:rPr lang="fr-FR" sz="4000">
                <a:solidFill>
                  <a:schemeClr val="lt1"/>
                </a:solidFill>
                <a:latin typeface="Arial"/>
                <a:ea typeface="Arial"/>
                <a:cs typeface="Arial"/>
                <a:sym typeface="Arial"/>
              </a:rPr>
              <a:t>IDENTIFICATION DU CANDIDAT  </a:t>
            </a:r>
            <a:br>
              <a:rPr lang="fr-FR" sz="4000">
                <a:solidFill>
                  <a:schemeClr val="lt1"/>
                </a:solidFill>
                <a:latin typeface="Arial"/>
                <a:ea typeface="Arial"/>
                <a:cs typeface="Arial"/>
                <a:sym typeface="Arial"/>
              </a:rPr>
            </a:br>
            <a:br>
              <a:rPr lang="fr-FR" sz="4000">
                <a:solidFill>
                  <a:schemeClr val="lt1"/>
                </a:solidFill>
                <a:latin typeface="Arial"/>
                <a:ea typeface="Arial"/>
                <a:cs typeface="Arial"/>
                <a:sym typeface="Arial"/>
              </a:rPr>
            </a:br>
            <a:endParaRPr sz="4000">
              <a:solidFill>
                <a:schemeClr val="lt1"/>
              </a:solidFill>
              <a:latin typeface="Arial"/>
              <a:ea typeface="Arial"/>
              <a:cs typeface="Arial"/>
              <a:sym typeface="Arial"/>
            </a:endParaRPr>
          </a:p>
        </p:txBody>
      </p:sp>
      <p:sp>
        <p:nvSpPr>
          <p:cNvPr id="240" name="Google Shape;240;p3"/>
          <p:cNvSpPr txBox="1">
            <a:spLocks noGrp="1"/>
          </p:cNvSpPr>
          <p:nvPr>
            <p:ph type="body" idx="1"/>
          </p:nvPr>
        </p:nvSpPr>
        <p:spPr>
          <a:xfrm>
            <a:off x="349782" y="1128320"/>
            <a:ext cx="11492400" cy="5355272"/>
          </a:xfrm>
          <a:prstGeom prst="rect">
            <a:avLst/>
          </a:prstGeom>
          <a:noFill/>
          <a:ln>
            <a:noFill/>
          </a:ln>
        </p:spPr>
        <p:txBody>
          <a:bodyPr spcFirstLastPara="1" wrap="square" lIns="91425" tIns="45700" rIns="91425" bIns="45700" anchor="ctr" anchorCtr="0">
            <a:spAutoFit/>
          </a:bodyPr>
          <a:lstStyle/>
          <a:p>
            <a:pPr marL="0" marR="0" lvl="0" indent="0" algn="l" rtl="0">
              <a:lnSpc>
                <a:spcPct val="150000"/>
              </a:lnSpc>
              <a:spcBef>
                <a:spcPts val="0"/>
              </a:spcBef>
              <a:spcAft>
                <a:spcPts val="0"/>
              </a:spcAft>
              <a:buClr>
                <a:schemeClr val="lt1"/>
              </a:buClr>
              <a:buSzPts val="2400"/>
              <a:buFont typeface="Arial"/>
              <a:buNone/>
            </a:pPr>
            <a:r>
              <a:rPr lang="fr-FR" sz="2000" b="1" i="0" u="none" strike="noStrike" cap="none" dirty="0">
                <a:solidFill>
                  <a:schemeClr val="lt1"/>
                </a:solidFill>
              </a:rPr>
              <a:t>Je soussigné Nom / Prénom : 	     </a:t>
            </a:r>
            <a:endParaRPr sz="2000" b="1" i="0" u="none" strike="noStrike" cap="none" dirty="0">
              <a:solidFill>
                <a:schemeClr val="lt1"/>
              </a:solidFill>
            </a:endParaRPr>
          </a:p>
          <a:p>
            <a:pPr marL="0" marR="0" lvl="0" indent="0" algn="l" rtl="0">
              <a:lnSpc>
                <a:spcPct val="150000"/>
              </a:lnSpc>
              <a:spcBef>
                <a:spcPts val="0"/>
              </a:spcBef>
              <a:spcAft>
                <a:spcPts val="0"/>
              </a:spcAft>
              <a:buClr>
                <a:schemeClr val="lt1"/>
              </a:buClr>
              <a:buSzPts val="2400"/>
              <a:buFont typeface="Arial"/>
              <a:buNone/>
            </a:pPr>
            <a:r>
              <a:rPr lang="fr-FR" sz="2000" b="1" i="0" u="none" strike="noStrike" cap="none" dirty="0">
                <a:solidFill>
                  <a:schemeClr val="lt1"/>
                </a:solidFill>
              </a:rPr>
              <a:t>Téléphone Portable :	</a:t>
            </a:r>
          </a:p>
          <a:p>
            <a:pPr marL="0" marR="0" lvl="0" indent="0" algn="l" rtl="0">
              <a:lnSpc>
                <a:spcPct val="150000"/>
              </a:lnSpc>
              <a:spcBef>
                <a:spcPts val="0"/>
              </a:spcBef>
              <a:spcAft>
                <a:spcPts val="0"/>
              </a:spcAft>
              <a:buClr>
                <a:schemeClr val="lt1"/>
              </a:buClr>
              <a:buSzPts val="2400"/>
              <a:buFont typeface="Arial"/>
              <a:buNone/>
            </a:pPr>
            <a:r>
              <a:rPr lang="fr-FR" sz="2000" b="1" dirty="0">
                <a:solidFill>
                  <a:schemeClr val="lt1"/>
                </a:solidFill>
              </a:rPr>
              <a:t>Adresse email :</a:t>
            </a:r>
            <a:endParaRPr sz="2000" b="1" i="0" u="none" strike="noStrike" cap="none" dirty="0">
              <a:solidFill>
                <a:schemeClr val="lt1"/>
              </a:solidFill>
            </a:endParaRPr>
          </a:p>
          <a:p>
            <a:pPr marL="0" indent="0">
              <a:lnSpc>
                <a:spcPct val="150000"/>
              </a:lnSpc>
              <a:spcBef>
                <a:spcPts val="0"/>
              </a:spcBef>
              <a:buClr>
                <a:schemeClr val="lt1"/>
              </a:buClr>
              <a:buSzPts val="2400"/>
              <a:buNone/>
            </a:pPr>
            <a:r>
              <a:rPr lang="fr-FR" sz="2000" b="1" dirty="0">
                <a:solidFill>
                  <a:schemeClr val="lt1"/>
                </a:solidFill>
              </a:rPr>
              <a:t>Nom de votre entreprise : </a:t>
            </a:r>
            <a:endParaRPr lang="fr-FR" sz="2000" dirty="0"/>
          </a:p>
          <a:p>
            <a:pPr marL="0" indent="0">
              <a:lnSpc>
                <a:spcPct val="150000"/>
              </a:lnSpc>
              <a:spcBef>
                <a:spcPts val="0"/>
              </a:spcBef>
              <a:buClr>
                <a:schemeClr val="lt1"/>
              </a:buClr>
              <a:buSzPts val="2400"/>
              <a:buNone/>
            </a:pPr>
            <a:r>
              <a:rPr lang="fr-FR" sz="2000" b="1" dirty="0">
                <a:solidFill>
                  <a:schemeClr val="lt1"/>
                </a:solidFill>
              </a:rPr>
              <a:t>Raison sociale :</a:t>
            </a:r>
          </a:p>
          <a:p>
            <a:pPr marL="0" indent="0">
              <a:lnSpc>
                <a:spcPct val="150000"/>
              </a:lnSpc>
              <a:spcBef>
                <a:spcPts val="0"/>
              </a:spcBef>
              <a:buClr>
                <a:schemeClr val="lt1"/>
              </a:buClr>
              <a:buSzPts val="2400"/>
              <a:buNone/>
            </a:pPr>
            <a:endParaRPr lang="fr-FR" sz="2000" dirty="0"/>
          </a:p>
          <a:p>
            <a:pPr marL="0" marR="0" lvl="0" indent="0" algn="l" rtl="0">
              <a:lnSpc>
                <a:spcPct val="150000"/>
              </a:lnSpc>
              <a:spcBef>
                <a:spcPts val="0"/>
              </a:spcBef>
              <a:spcAft>
                <a:spcPts val="0"/>
              </a:spcAft>
              <a:buClr>
                <a:schemeClr val="lt1"/>
              </a:buClr>
              <a:buSzPts val="2400"/>
              <a:buFont typeface="Arial"/>
              <a:buNone/>
            </a:pPr>
            <a:r>
              <a:rPr lang="fr-FR" sz="2000" b="1" i="0" u="none" strike="noStrike" cap="none" dirty="0">
                <a:solidFill>
                  <a:schemeClr val="lt1"/>
                </a:solidFill>
              </a:rPr>
              <a:t>Adresse personnelle :</a:t>
            </a:r>
            <a:endParaRPr sz="2400" b="1" dirty="0"/>
          </a:p>
          <a:p>
            <a:pPr marL="0" indent="0">
              <a:lnSpc>
                <a:spcPct val="100000"/>
              </a:lnSpc>
              <a:spcBef>
                <a:spcPts val="0"/>
              </a:spcBef>
              <a:buClr>
                <a:schemeClr val="lt1"/>
              </a:buClr>
              <a:buSzPts val="2800"/>
              <a:buNone/>
            </a:pPr>
            <a:r>
              <a:rPr lang="fr-FR" sz="2000" b="1" dirty="0">
                <a:solidFill>
                  <a:schemeClr val="lt1"/>
                </a:solidFill>
              </a:rPr>
              <a:t>Adresse professionnelle </a:t>
            </a:r>
            <a:r>
              <a:rPr lang="fr-FR" sz="2000" dirty="0">
                <a:solidFill>
                  <a:schemeClr val="lt1"/>
                </a:solidFill>
              </a:rPr>
              <a:t>(si différente de l’adresse personnelle) </a:t>
            </a:r>
            <a:r>
              <a:rPr lang="fr-FR" sz="2000" b="1" dirty="0">
                <a:solidFill>
                  <a:schemeClr val="lt1"/>
                </a:solidFill>
              </a:rPr>
              <a:t>:</a:t>
            </a:r>
            <a:endParaRPr lang="fr-FR" sz="2000" dirty="0"/>
          </a:p>
          <a:p>
            <a:pPr marL="0" marR="0" lvl="0" indent="0" algn="l" rtl="0">
              <a:lnSpc>
                <a:spcPct val="100000"/>
              </a:lnSpc>
              <a:spcBef>
                <a:spcPts val="0"/>
              </a:spcBef>
              <a:spcAft>
                <a:spcPts val="0"/>
              </a:spcAft>
              <a:buClr>
                <a:schemeClr val="dk1"/>
              </a:buClr>
              <a:buSzPts val="2800"/>
              <a:buFont typeface="Arial"/>
              <a:buNone/>
            </a:pPr>
            <a:endParaRPr lang="fr-FR" sz="2000" b="1" i="0" u="none" strike="noStrike" cap="none" dirty="0">
              <a:solidFill>
                <a:schemeClr val="lt1"/>
              </a:solidFill>
              <a:latin typeface="Calibri"/>
              <a:ea typeface="Calibri"/>
              <a:cs typeface="Calibri"/>
              <a:sym typeface="Calibri"/>
            </a:endParaRPr>
          </a:p>
          <a:p>
            <a:pPr marL="0" marR="0" lvl="0" indent="0" algn="l" rtl="0">
              <a:lnSpc>
                <a:spcPct val="100000"/>
              </a:lnSpc>
              <a:spcBef>
                <a:spcPts val="0"/>
              </a:spcBef>
              <a:spcAft>
                <a:spcPts val="0"/>
              </a:spcAft>
              <a:buClr>
                <a:schemeClr val="lt1"/>
              </a:buClr>
              <a:buSzPts val="2800"/>
              <a:buFont typeface="Arial"/>
              <a:buNone/>
            </a:pPr>
            <a:r>
              <a:rPr lang="fr-FR" sz="2000" b="1" i="0" u="none" strike="noStrike" cap="none" dirty="0">
                <a:solidFill>
                  <a:schemeClr val="lt1"/>
                </a:solidFill>
                <a:latin typeface="Calibri"/>
                <a:ea typeface="Calibri"/>
                <a:cs typeface="Calibri"/>
                <a:sym typeface="Calibri"/>
              </a:rPr>
              <a:t>	</a:t>
            </a:r>
            <a:endParaRPr lang="fr-FR" sz="2000" b="1" dirty="0">
              <a:solidFill>
                <a:schemeClr val="lt1"/>
              </a:solidFill>
            </a:endParaRPr>
          </a:p>
          <a:p>
            <a:pPr marL="0" marR="0" lvl="0" indent="0" algn="l" rtl="0">
              <a:lnSpc>
                <a:spcPct val="100000"/>
              </a:lnSpc>
              <a:spcBef>
                <a:spcPts val="0"/>
              </a:spcBef>
              <a:spcAft>
                <a:spcPts val="0"/>
              </a:spcAft>
              <a:buClr>
                <a:schemeClr val="lt1"/>
              </a:buClr>
              <a:buSzPts val="2800"/>
              <a:buFont typeface="Arial"/>
              <a:buNone/>
            </a:pPr>
            <a:r>
              <a:rPr lang="fr-FR" sz="2000" b="1" i="0" u="none" strike="noStrike" cap="none" dirty="0">
                <a:solidFill>
                  <a:schemeClr val="lt1"/>
                </a:solidFill>
                <a:latin typeface="Calibri"/>
                <a:ea typeface="Calibri"/>
                <a:cs typeface="Calibri"/>
                <a:sym typeface="Calibri"/>
              </a:rPr>
              <a:t>Participation au marché de Noël d’Ajaccio les années précédentes ?  </a:t>
            </a:r>
            <a:endParaRPr lang="fr-FR" sz="2000" dirty="0"/>
          </a:p>
          <a:p>
            <a:pPr marL="0" marR="0" lvl="0" indent="0" algn="l" rtl="0">
              <a:lnSpc>
                <a:spcPct val="100000"/>
              </a:lnSpc>
              <a:spcBef>
                <a:spcPts val="0"/>
              </a:spcBef>
              <a:spcAft>
                <a:spcPts val="0"/>
              </a:spcAft>
              <a:buClr>
                <a:schemeClr val="lt1"/>
              </a:buClr>
              <a:buSzPts val="2000"/>
              <a:buFont typeface="Arial"/>
              <a:buNone/>
            </a:pPr>
            <a:r>
              <a:rPr lang="fr-FR" sz="1400" b="1" i="0" u="none" strike="noStrike" cap="none" dirty="0">
                <a:solidFill>
                  <a:schemeClr val="lt1"/>
                </a:solidFill>
                <a:latin typeface="Calibri"/>
                <a:ea typeface="Calibri"/>
                <a:cs typeface="Calibri"/>
                <a:sym typeface="Calibri"/>
              </a:rPr>
              <a:t>Si oui lesquelles : </a:t>
            </a:r>
            <a:endParaRPr lang="fr-FR" sz="2000" dirty="0"/>
          </a:p>
          <a:p>
            <a:pPr marL="0" marR="0" lvl="0" indent="0" algn="l" rtl="0">
              <a:lnSpc>
                <a:spcPct val="150000"/>
              </a:lnSpc>
              <a:spcBef>
                <a:spcPts val="0"/>
              </a:spcBef>
              <a:spcAft>
                <a:spcPts val="0"/>
              </a:spcAft>
              <a:buClr>
                <a:schemeClr val="dk1"/>
              </a:buClr>
              <a:buSzPts val="2400"/>
              <a:buFont typeface="Arial"/>
              <a:buNone/>
            </a:pPr>
            <a:endParaRPr sz="2400" b="1" i="0" u="none" strike="noStrike" cap="none" dirty="0">
              <a:solidFill>
                <a:schemeClr val="lt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sp>
        <p:nvSpPr>
          <p:cNvPr id="323" name="Google Shape;323;p12"/>
          <p:cNvSpPr txBox="1">
            <a:spLocks noGrp="1"/>
          </p:cNvSpPr>
          <p:nvPr>
            <p:ph type="title"/>
          </p:nvPr>
        </p:nvSpPr>
        <p:spPr>
          <a:xfrm>
            <a:off x="3224122" y="97706"/>
            <a:ext cx="5743755"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fr-FR" dirty="0">
                <a:solidFill>
                  <a:schemeClr val="lt1"/>
                </a:solidFill>
              </a:rPr>
              <a:t>La maison du Père Noël</a:t>
            </a:r>
            <a:endParaRPr dirty="0"/>
          </a:p>
        </p:txBody>
      </p:sp>
      <p:sp>
        <p:nvSpPr>
          <p:cNvPr id="324" name="Google Shape;324;p12"/>
          <p:cNvSpPr txBox="1">
            <a:spLocks noGrp="1"/>
          </p:cNvSpPr>
          <p:nvPr>
            <p:ph type="body" idx="1"/>
          </p:nvPr>
        </p:nvSpPr>
        <p:spPr>
          <a:xfrm>
            <a:off x="575812" y="1644470"/>
            <a:ext cx="11040374" cy="4351338"/>
          </a:xfrm>
          <a:prstGeom prst="rect">
            <a:avLst/>
          </a:prstGeom>
          <a:noFill/>
          <a:ln>
            <a:noFill/>
          </a:ln>
        </p:spPr>
        <p:txBody>
          <a:bodyPr spcFirstLastPara="1" wrap="square" lIns="91425" tIns="45700" rIns="91425" bIns="45700" anchor="t" anchorCtr="0">
            <a:normAutofit fontScale="92500" lnSpcReduction="10000"/>
          </a:bodyPr>
          <a:lstStyle/>
          <a:p>
            <a:pPr marL="114300" indent="0">
              <a:buNone/>
            </a:pPr>
            <a:r>
              <a:rPr lang="fr-FR" sz="1800" b="1" u="none" strike="noStrike" dirty="0">
                <a:solidFill>
                  <a:schemeClr val="bg1"/>
                </a:solidFill>
                <a:effectLst/>
                <a:latin typeface="Helvetica" panose="020B0604020202020204" pitchFamily="34" charset="0"/>
              </a:rPr>
              <a:t>Dans le cadre de l’organisation du marché de noël 2024, la Ville d’Ajaccio lance un appel à candidature pour le Chalet du Photographe.</a:t>
            </a:r>
            <a:br>
              <a:rPr lang="fr-FR" sz="1800" b="1" u="none" strike="noStrike" dirty="0">
                <a:solidFill>
                  <a:schemeClr val="bg1"/>
                </a:solidFill>
                <a:effectLst/>
                <a:latin typeface="Helvetica" panose="020B0604020202020204" pitchFamily="34" charset="0"/>
              </a:rPr>
            </a:br>
            <a:r>
              <a:rPr lang="fr-FR" sz="1800" b="1" u="none" strike="noStrike" dirty="0">
                <a:solidFill>
                  <a:schemeClr val="bg1"/>
                </a:solidFill>
                <a:effectLst/>
                <a:latin typeface="Helvetica" panose="020B0604020202020204" pitchFamily="34" charset="0"/>
              </a:rPr>
              <a:t>Le photographe bénéficiera d’un espace au sein même de la Maison du Père Noël.</a:t>
            </a:r>
            <a:br>
              <a:rPr lang="fr-FR" sz="1800" b="1" u="none" strike="noStrike" dirty="0">
                <a:solidFill>
                  <a:schemeClr val="bg1"/>
                </a:solidFill>
                <a:effectLst/>
                <a:latin typeface="Helvetica" panose="020B0604020202020204" pitchFamily="34" charset="0"/>
              </a:rPr>
            </a:br>
            <a:br>
              <a:rPr lang="fr-FR" sz="1800" b="1" u="none" strike="noStrike" dirty="0">
                <a:solidFill>
                  <a:schemeClr val="bg1"/>
                </a:solidFill>
                <a:effectLst/>
                <a:latin typeface="Helvetica" panose="020B0604020202020204" pitchFamily="34" charset="0"/>
              </a:rPr>
            </a:br>
            <a:r>
              <a:rPr lang="fr-FR" sz="1800" b="1" u="none" strike="noStrike" dirty="0">
                <a:solidFill>
                  <a:schemeClr val="bg1"/>
                </a:solidFill>
                <a:effectLst/>
                <a:latin typeface="Helvetica" panose="020B0604020202020204" pitchFamily="34" charset="0"/>
              </a:rPr>
              <a:t>Cette maison sera un espace dédié aux enfants grâce à l’aménagement qui laissera place au studio photo du Père Noël mais également à un véritable lieu de visite et de jeux lors de l’absence de ce dernier.</a:t>
            </a:r>
            <a:br>
              <a:rPr lang="fr-FR" sz="1800" b="1" u="none" strike="noStrike" dirty="0">
                <a:solidFill>
                  <a:schemeClr val="bg1"/>
                </a:solidFill>
                <a:effectLst/>
                <a:latin typeface="Helvetica" panose="020B0604020202020204" pitchFamily="34" charset="0"/>
              </a:rPr>
            </a:br>
            <a:br>
              <a:rPr lang="fr-FR" sz="1800" b="1" u="none" strike="noStrike" dirty="0">
                <a:solidFill>
                  <a:schemeClr val="bg1"/>
                </a:solidFill>
                <a:effectLst/>
                <a:latin typeface="Helvetica" panose="020B0604020202020204" pitchFamily="34" charset="0"/>
              </a:rPr>
            </a:br>
            <a:r>
              <a:rPr lang="fr-FR" sz="1800" b="1" u="none" strike="noStrike" dirty="0">
                <a:solidFill>
                  <a:schemeClr val="bg1"/>
                </a:solidFill>
                <a:effectLst/>
                <a:latin typeface="Helvetica" panose="020B0604020202020204" pitchFamily="34" charset="0"/>
              </a:rPr>
              <a:t>Les enfants pourront ainsi découvrir l’univers merveilleux de père noël au travers de la décoration enchantée composée d’objets du Grand Nord (cheminée, décorations pour sapin de Noël, reconstitution de l’atelier du père noël, jouets en bois, lit du père Noël, luge, étagères, </a:t>
            </a:r>
            <a:r>
              <a:rPr lang="fr-FR" sz="1800" b="1" u="none" strike="noStrike" dirty="0" err="1">
                <a:solidFill>
                  <a:schemeClr val="bg1"/>
                </a:solidFill>
                <a:effectLst/>
                <a:latin typeface="Helvetica" panose="020B0604020202020204" pitchFamily="34" charset="0"/>
              </a:rPr>
              <a:t>etc</a:t>
            </a:r>
            <a:r>
              <a:rPr lang="fr-FR" sz="1800" b="1" u="none" strike="noStrike" dirty="0">
                <a:solidFill>
                  <a:schemeClr val="bg1"/>
                </a:solidFill>
                <a:effectLst/>
                <a:latin typeface="Helvetica" panose="020B0604020202020204" pitchFamily="34" charset="0"/>
              </a:rPr>
              <a:t>)</a:t>
            </a:r>
            <a:br>
              <a:rPr lang="fr-FR" sz="1800" b="1" u="none" strike="noStrike" dirty="0">
                <a:solidFill>
                  <a:schemeClr val="bg1"/>
                </a:solidFill>
                <a:effectLst/>
                <a:latin typeface="Helvetica" panose="020B0604020202020204" pitchFamily="34" charset="0"/>
              </a:rPr>
            </a:br>
            <a:br>
              <a:rPr lang="fr-FR" sz="1800" b="1" u="none" strike="noStrike" dirty="0">
                <a:solidFill>
                  <a:schemeClr val="bg1"/>
                </a:solidFill>
                <a:effectLst/>
                <a:latin typeface="Helvetica" panose="020B0604020202020204" pitchFamily="34" charset="0"/>
              </a:rPr>
            </a:br>
            <a:r>
              <a:rPr lang="fr-FR" sz="1800" b="1" u="none" strike="noStrike" dirty="0">
                <a:solidFill>
                  <a:schemeClr val="bg1"/>
                </a:solidFill>
                <a:effectLst/>
                <a:latin typeface="Helvetica" panose="020B0604020202020204" pitchFamily="34" charset="0"/>
              </a:rPr>
              <a:t>La Maison, d’une surface complète de 36m2 devra être entièrement décorée à l’intérieur et à l’extérieur.</a:t>
            </a:r>
          </a:p>
          <a:p>
            <a:pPr marL="114300" indent="0">
              <a:buNone/>
            </a:pPr>
            <a:r>
              <a:rPr lang="fr-FR" sz="1800" b="1" u="none" strike="noStrike" dirty="0">
                <a:solidFill>
                  <a:schemeClr val="bg1"/>
                </a:solidFill>
                <a:effectLst/>
                <a:latin typeface="Helvetica" panose="020B0604020202020204" pitchFamily="34" charset="0"/>
              </a:rPr>
              <a:t>Une petite guerite d’une surface de xm2 pourra être mise à la disposition du photographe. Celle-ci sera placée à l’extérieur,</a:t>
            </a:r>
            <a:r>
              <a:rPr lang="fr-FR" sz="1800" b="1" dirty="0">
                <a:solidFill>
                  <a:schemeClr val="bg1"/>
                </a:solidFill>
                <a:latin typeface="Helvetica" panose="020B0604020202020204" pitchFamily="34" charset="0"/>
              </a:rPr>
              <a:t> au dos du chalet. Elle pourra servir de loge pour le père noël si souhaitée.</a:t>
            </a:r>
            <a:endParaRPr lang="fr-FR" sz="1800" b="1" u="none" strike="noStrike" dirty="0">
              <a:solidFill>
                <a:schemeClr val="bg1"/>
              </a:solidFill>
              <a:effectLst/>
              <a:latin typeface="Helvetica" panose="020B0604020202020204" pitchFamily="34" charset="0"/>
            </a:endParaRPr>
          </a:p>
          <a:p>
            <a:pPr marL="0" lvl="0" indent="0" algn="l" rtl="0">
              <a:lnSpc>
                <a:spcPct val="90000"/>
              </a:lnSpc>
              <a:spcBef>
                <a:spcPts val="1000"/>
              </a:spcBef>
              <a:spcAft>
                <a:spcPts val="0"/>
              </a:spcAft>
              <a:buClr>
                <a:schemeClr val="lt1"/>
              </a:buClr>
              <a:buSzPts val="2800"/>
              <a:buNone/>
            </a:pPr>
            <a:endParaRPr dirty="0">
              <a:solidFill>
                <a:schemeClr val="lt1"/>
              </a:solidFill>
            </a:endParaRPr>
          </a:p>
          <a:p>
            <a:pPr marL="0" lvl="0" indent="0" algn="l" rtl="0">
              <a:lnSpc>
                <a:spcPct val="90000"/>
              </a:lnSpc>
              <a:spcBef>
                <a:spcPts val="1000"/>
              </a:spcBef>
              <a:spcAft>
                <a:spcPts val="0"/>
              </a:spcAft>
              <a:buClr>
                <a:schemeClr val="lt1"/>
              </a:buClr>
              <a:buSzPts val="2800"/>
              <a:buNone/>
            </a:pPr>
            <a:r>
              <a:rPr lang="fr-FR" dirty="0">
                <a:solidFill>
                  <a:schemeClr val="lt1"/>
                </a:solidFill>
              </a:rPr>
              <a:t> </a:t>
            </a:r>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pic>
        <p:nvPicPr>
          <p:cNvPr id="6" name="Image 5">
            <a:extLst>
              <a:ext uri="{FF2B5EF4-FFF2-40B4-BE49-F238E27FC236}">
                <a16:creationId xmlns:a16="http://schemas.microsoft.com/office/drawing/2014/main" id="{92D6B74A-520E-C9C5-C93A-DB1933B0CECA}"/>
              </a:ext>
            </a:extLst>
          </p:cNvPr>
          <p:cNvPicPr>
            <a:picLocks noChangeAspect="1"/>
          </p:cNvPicPr>
          <p:nvPr/>
        </p:nvPicPr>
        <p:blipFill>
          <a:blip r:embed="rId3"/>
          <a:stretch>
            <a:fillRect/>
          </a:stretch>
        </p:blipFill>
        <p:spPr>
          <a:xfrm>
            <a:off x="148701" y="3262718"/>
            <a:ext cx="5695041" cy="3215503"/>
          </a:xfrm>
          <a:prstGeom prst="rect">
            <a:avLst/>
          </a:prstGeom>
        </p:spPr>
      </p:pic>
      <p:sp>
        <p:nvSpPr>
          <p:cNvPr id="252" name="Google Shape;252;p5"/>
          <p:cNvSpPr txBox="1">
            <a:spLocks noGrp="1"/>
          </p:cNvSpPr>
          <p:nvPr>
            <p:ph type="title"/>
          </p:nvPr>
        </p:nvSpPr>
        <p:spPr>
          <a:xfrm>
            <a:off x="747848" y="39581"/>
            <a:ext cx="1110996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fr-FR" sz="4000" b="1" i="0" dirty="0">
                <a:solidFill>
                  <a:schemeClr val="bg1"/>
                </a:solidFill>
                <a:effectLst/>
                <a:latin typeface="Helvetica" panose="020B0604020202020204" pitchFamily="34" charset="0"/>
              </a:rPr>
              <a:t>La décoration de la maison du Père du Noël</a:t>
            </a:r>
            <a:endParaRPr lang="fr-FR" sz="4000" dirty="0">
              <a:solidFill>
                <a:schemeClr val="bg1"/>
              </a:solidFill>
            </a:endParaRPr>
          </a:p>
        </p:txBody>
      </p:sp>
      <p:sp>
        <p:nvSpPr>
          <p:cNvPr id="4" name="Google Shape;331;p13">
            <a:extLst>
              <a:ext uri="{FF2B5EF4-FFF2-40B4-BE49-F238E27FC236}">
                <a16:creationId xmlns:a16="http://schemas.microsoft.com/office/drawing/2014/main" id="{675FECA6-AD3C-6D89-874E-037B90681A21}"/>
              </a:ext>
            </a:extLst>
          </p:cNvPr>
          <p:cNvSpPr txBox="1"/>
          <p:nvPr/>
        </p:nvSpPr>
        <p:spPr>
          <a:xfrm>
            <a:off x="117463" y="1429176"/>
            <a:ext cx="5852408" cy="1415732"/>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t" anchorCtr="0">
            <a:spAutoFit/>
          </a:bodyPr>
          <a:lstStyle/>
          <a:p>
            <a:pPr algn="ctr"/>
            <a:r>
              <a:rPr lang="fr-FR" sz="1800" b="1" i="0" dirty="0">
                <a:solidFill>
                  <a:schemeClr val="bg1"/>
                </a:solidFill>
                <a:effectLst/>
                <a:latin typeface="Helvetica" panose="020B0604020202020204" pitchFamily="34" charset="0"/>
              </a:rPr>
              <a:t>Tout le mobilier représenté sur les </a:t>
            </a:r>
            <a:r>
              <a:rPr lang="fr-FR" sz="1800" b="1" dirty="0">
                <a:solidFill>
                  <a:schemeClr val="bg1"/>
                </a:solidFill>
                <a:latin typeface="Helvetica" panose="020B0604020202020204" pitchFamily="34" charset="0"/>
              </a:rPr>
              <a:t>photos ci-dessous </a:t>
            </a:r>
            <a:r>
              <a:rPr lang="fr-FR" sz="1800" b="1" i="0" dirty="0">
                <a:solidFill>
                  <a:schemeClr val="bg1"/>
                </a:solidFill>
                <a:effectLst/>
                <a:latin typeface="Helvetica" panose="020B0604020202020204" pitchFamily="34" charset="0"/>
              </a:rPr>
              <a:t>sera à disposition, une proposition de décor par vos soins sera soumise à validation.</a:t>
            </a:r>
            <a:endParaRPr lang="fr-FR" sz="1800" b="1" dirty="0">
              <a:solidFill>
                <a:schemeClr val="bg1"/>
              </a:solidFill>
              <a:latin typeface="Helvetica" panose="020B0604020202020204" pitchFamily="34" charset="0"/>
            </a:endParaRPr>
          </a:p>
          <a:p>
            <a:pPr algn="ctr"/>
            <a:r>
              <a:rPr lang="fr-FR" sz="1600" i="1" dirty="0">
                <a:latin typeface="Aptos" panose="020B0004020202020204" pitchFamily="34" charset="0"/>
                <a:ea typeface="Aptos" panose="020B0004020202020204" pitchFamily="34" charset="0"/>
                <a:cs typeface="Aptos" panose="020B0004020202020204" pitchFamily="34" charset="0"/>
              </a:rPr>
              <a:t>S</a:t>
            </a:r>
            <a:r>
              <a:rPr lang="fr-FR" sz="1600" i="1" dirty="0">
                <a:effectLst/>
                <a:latin typeface="Aptos" panose="020B0004020202020204" pitchFamily="34" charset="0"/>
                <a:ea typeface="Aptos" panose="020B0004020202020204" pitchFamily="34" charset="0"/>
                <a:cs typeface="Aptos" panose="020B0004020202020204" pitchFamily="34" charset="0"/>
              </a:rPr>
              <a:t>i les meubles et les décors sont enlevés ils devront être stockés et remis à leur place exacte  par le locataire du chalet.</a:t>
            </a:r>
            <a:endParaRPr lang="fr-FR" sz="1600" b="1" i="1" dirty="0">
              <a:solidFill>
                <a:schemeClr val="bg1"/>
              </a:solidFill>
              <a:effectLst/>
              <a:latin typeface="Helvetica" panose="020B0604020202020204" pitchFamily="34" charset="0"/>
            </a:endParaRPr>
          </a:p>
        </p:txBody>
      </p:sp>
      <p:pic>
        <p:nvPicPr>
          <p:cNvPr id="8" name="Image 7">
            <a:extLst>
              <a:ext uri="{FF2B5EF4-FFF2-40B4-BE49-F238E27FC236}">
                <a16:creationId xmlns:a16="http://schemas.microsoft.com/office/drawing/2014/main" id="{66EE647D-80C0-3D19-9993-FCAA4F91B165}"/>
              </a:ext>
            </a:extLst>
          </p:cNvPr>
          <p:cNvPicPr>
            <a:picLocks noChangeAspect="1"/>
          </p:cNvPicPr>
          <p:nvPr/>
        </p:nvPicPr>
        <p:blipFill>
          <a:blip r:embed="rId4"/>
          <a:stretch>
            <a:fillRect/>
          </a:stretch>
        </p:blipFill>
        <p:spPr>
          <a:xfrm>
            <a:off x="6302828" y="4106782"/>
            <a:ext cx="4040157" cy="2285174"/>
          </a:xfrm>
          <a:prstGeom prst="rect">
            <a:avLst/>
          </a:prstGeom>
        </p:spPr>
      </p:pic>
      <p:pic>
        <p:nvPicPr>
          <p:cNvPr id="10" name="Image 9">
            <a:extLst>
              <a:ext uri="{FF2B5EF4-FFF2-40B4-BE49-F238E27FC236}">
                <a16:creationId xmlns:a16="http://schemas.microsoft.com/office/drawing/2014/main" id="{3AEF8A2D-ADB2-1797-7070-B0DF9E27B47D}"/>
              </a:ext>
            </a:extLst>
          </p:cNvPr>
          <p:cNvPicPr>
            <a:picLocks noChangeAspect="1"/>
          </p:cNvPicPr>
          <p:nvPr/>
        </p:nvPicPr>
        <p:blipFill>
          <a:blip r:embed="rId5"/>
          <a:stretch>
            <a:fillRect/>
          </a:stretch>
        </p:blipFill>
        <p:spPr>
          <a:xfrm>
            <a:off x="6302828" y="1534145"/>
            <a:ext cx="4040157" cy="2261615"/>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p5"/>
          <p:cNvSpPr txBox="1">
            <a:spLocks noGrp="1"/>
          </p:cNvSpPr>
          <p:nvPr>
            <p:ph type="title"/>
          </p:nvPr>
        </p:nvSpPr>
        <p:spPr>
          <a:xfrm>
            <a:off x="261258" y="-60385"/>
            <a:ext cx="1110996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4400"/>
              <a:buFont typeface="Calibri"/>
              <a:buNone/>
            </a:pPr>
            <a:r>
              <a:rPr lang="fr-FR" b="1" i="0" dirty="0">
                <a:solidFill>
                  <a:schemeClr val="bg1"/>
                </a:solidFill>
                <a:effectLst/>
                <a:latin typeface="Helvetica" panose="020B0604020202020204" pitchFamily="34" charset="0"/>
              </a:rPr>
              <a:t>Le Père Noël</a:t>
            </a:r>
            <a:endParaRPr lang="fr-FR" dirty="0">
              <a:solidFill>
                <a:schemeClr val="bg1"/>
              </a:solidFill>
            </a:endParaRPr>
          </a:p>
        </p:txBody>
      </p:sp>
      <p:sp>
        <p:nvSpPr>
          <p:cNvPr id="5" name="ZoneTexte 4">
            <a:extLst>
              <a:ext uri="{FF2B5EF4-FFF2-40B4-BE49-F238E27FC236}">
                <a16:creationId xmlns:a16="http://schemas.microsoft.com/office/drawing/2014/main" id="{A75BE8B2-2271-13AA-D322-44E6B98C173C}"/>
              </a:ext>
            </a:extLst>
          </p:cNvPr>
          <p:cNvSpPr txBox="1"/>
          <p:nvPr/>
        </p:nvSpPr>
        <p:spPr>
          <a:xfrm>
            <a:off x="2488931" y="4737181"/>
            <a:ext cx="8295691" cy="400110"/>
          </a:xfrm>
          <a:prstGeom prst="rect">
            <a:avLst/>
          </a:prstGeom>
          <a:noFill/>
        </p:spPr>
        <p:txBody>
          <a:bodyPr wrap="square">
            <a:spAutoFit/>
          </a:bodyPr>
          <a:lstStyle/>
          <a:p>
            <a:r>
              <a:rPr lang="fr-FR" sz="2000" b="1" i="0" u="sng" strike="noStrike" cap="none" dirty="0">
                <a:solidFill>
                  <a:schemeClr val="bg1"/>
                </a:solidFill>
                <a:effectLst/>
                <a:latin typeface="Arial"/>
                <a:ea typeface="Arial"/>
                <a:cs typeface="Arial"/>
                <a:sym typeface="Arial"/>
              </a:rPr>
              <a:t>VOS PHOTOS ET TEXTES DE PRÉSENTATION  ICI </a:t>
            </a:r>
            <a:endParaRPr lang="fr-FR" sz="2000" b="0" i="0" u="none" strike="noStrike" cap="none" dirty="0">
              <a:solidFill>
                <a:schemeClr val="bg1"/>
              </a:solidFill>
              <a:effectLst/>
              <a:latin typeface="Arial"/>
              <a:ea typeface="Arial"/>
              <a:cs typeface="Arial"/>
              <a:sym typeface="Arial"/>
            </a:endParaRPr>
          </a:p>
        </p:txBody>
      </p:sp>
      <p:sp>
        <p:nvSpPr>
          <p:cNvPr id="2" name="ZoneTexte 1">
            <a:extLst>
              <a:ext uri="{FF2B5EF4-FFF2-40B4-BE49-F238E27FC236}">
                <a16:creationId xmlns:a16="http://schemas.microsoft.com/office/drawing/2014/main" id="{F50EB5EF-6CE1-B9C3-414A-3B1EEC7860AA}"/>
              </a:ext>
            </a:extLst>
          </p:cNvPr>
          <p:cNvSpPr txBox="1"/>
          <p:nvPr/>
        </p:nvSpPr>
        <p:spPr>
          <a:xfrm>
            <a:off x="261258" y="1140400"/>
            <a:ext cx="11789844" cy="2677656"/>
          </a:xfrm>
          <a:prstGeom prst="rect">
            <a:avLst/>
          </a:prstGeom>
          <a:noFill/>
        </p:spPr>
        <p:txBody>
          <a:bodyPr wrap="square">
            <a:spAutoFit/>
          </a:bodyPr>
          <a:lstStyle/>
          <a:p>
            <a:pPr algn="just"/>
            <a:r>
              <a:rPr lang="fr-FR" sz="1800" i="0" dirty="0">
                <a:solidFill>
                  <a:schemeClr val="bg1"/>
                </a:solidFill>
                <a:effectLst/>
                <a:latin typeface="Helvetica" panose="020B0604020202020204" pitchFamily="34" charset="0"/>
              </a:rPr>
              <a:t>Le photographe devra employer une personne qui incarnera le père Noël selon les critères suivants :</a:t>
            </a:r>
          </a:p>
          <a:p>
            <a:pPr marL="742950" lvl="1" indent="-285750" algn="just">
              <a:buFont typeface="Arial" panose="020B0604020202020204" pitchFamily="34" charset="0"/>
              <a:buChar char="•"/>
            </a:pPr>
            <a:r>
              <a:rPr lang="fr-FR" sz="1800" i="0" dirty="0">
                <a:solidFill>
                  <a:schemeClr val="bg1"/>
                </a:solidFill>
                <a:effectLst/>
                <a:latin typeface="Helvetica" panose="020B0604020202020204" pitchFamily="34" charset="0"/>
              </a:rPr>
              <a:t>Barbe blanche et longue obligatoire</a:t>
            </a:r>
          </a:p>
          <a:p>
            <a:pPr marL="742950" lvl="1" indent="-285750" algn="just">
              <a:buFont typeface="Arial" panose="020B0604020202020204" pitchFamily="34" charset="0"/>
              <a:buChar char="•"/>
            </a:pPr>
            <a:r>
              <a:rPr lang="fr-FR" sz="1800" i="0" dirty="0">
                <a:solidFill>
                  <a:schemeClr val="bg1"/>
                </a:solidFill>
                <a:effectLst/>
                <a:latin typeface="Helvetica" panose="020B0604020202020204" pitchFamily="34" charset="0"/>
              </a:rPr>
              <a:t>Costume de père Noël rouge</a:t>
            </a:r>
          </a:p>
          <a:p>
            <a:pPr marL="742950" lvl="1" indent="-285750" algn="just">
              <a:buFont typeface="Arial" panose="020B0604020202020204" pitchFamily="34" charset="0"/>
              <a:buChar char="•"/>
            </a:pPr>
            <a:r>
              <a:rPr lang="fr-FR" sz="1800" i="0" dirty="0">
                <a:solidFill>
                  <a:schemeClr val="bg1"/>
                </a:solidFill>
                <a:effectLst/>
                <a:latin typeface="Helvetica" panose="020B0604020202020204" pitchFamily="34" charset="0"/>
              </a:rPr>
              <a:t>Carrure charismatique du père noël</a:t>
            </a:r>
          </a:p>
          <a:p>
            <a:pPr marL="1143000" lvl="2" indent="-228600" algn="just">
              <a:buFont typeface="Arial" panose="020B0604020202020204" pitchFamily="34" charset="0"/>
              <a:buChar char="•"/>
            </a:pPr>
            <a:r>
              <a:rPr lang="fr-FR" sz="1800" i="0" dirty="0">
                <a:solidFill>
                  <a:schemeClr val="bg1"/>
                </a:solidFill>
                <a:effectLst/>
                <a:latin typeface="Helvetica" panose="020B0604020202020204" pitchFamily="34" charset="0"/>
              </a:rPr>
              <a:t>Soumis à validation sur photo</a:t>
            </a:r>
          </a:p>
          <a:p>
            <a:pPr marL="285750" indent="-285750" algn="just">
              <a:buFont typeface="Arial" panose="020B0604020202020204" pitchFamily="34" charset="0"/>
              <a:buChar char="•"/>
            </a:pPr>
            <a:r>
              <a:rPr lang="fr-FR" sz="1600" b="1" dirty="0">
                <a:solidFill>
                  <a:schemeClr val="bg1"/>
                </a:solidFill>
                <a:latin typeface="Helvetica" panose="020B0604020202020204" pitchFamily="34" charset="0"/>
              </a:rPr>
              <a:t>Compte tenu du caractère artistique de cette candidature une explication du thème proposé avec photo et explications du concept créatif, sont vivement conseillés. (les diapositives peuvent être dupliquées).</a:t>
            </a:r>
          </a:p>
          <a:p>
            <a:pPr marL="285750" indent="-285750" algn="just">
              <a:buFont typeface="Arial" panose="020B0604020202020204" pitchFamily="34" charset="0"/>
              <a:buChar char="•"/>
            </a:pPr>
            <a:r>
              <a:rPr lang="fr-FR" sz="1600" b="1" i="0" dirty="0">
                <a:solidFill>
                  <a:schemeClr val="bg1"/>
                </a:solidFill>
                <a:effectLst/>
                <a:latin typeface="Helvetica" panose="020B0604020202020204" pitchFamily="34" charset="0"/>
              </a:rPr>
              <a:t>Attention une photo du père noël doit obligatoirement être fournie dans ce dossier. Le père noël proposé dans votre candidature ne devra pas changé une fois sur le marché de noël.</a:t>
            </a:r>
            <a:endParaRPr lang="fr-FR" sz="1600" b="1" dirty="0">
              <a:solidFill>
                <a:schemeClr val="bg1"/>
              </a:solidFill>
              <a:latin typeface="Helvetica" panose="020B0604020202020204" pitchFamily="34" charset="0"/>
            </a:endParaRPr>
          </a:p>
          <a:p>
            <a:pPr marL="285750" indent="-285750" algn="just">
              <a:buFont typeface="Arial" panose="020B0604020202020204" pitchFamily="34" charset="0"/>
              <a:buChar char="•"/>
            </a:pPr>
            <a:endParaRPr lang="fr-FR" sz="1400" dirty="0">
              <a:solidFill>
                <a:schemeClr val="bg1"/>
              </a:solidFill>
              <a:latin typeface="Helvetica" panose="020B0604020202020204" pitchFamily="34" charset="0"/>
            </a:endParaRPr>
          </a:p>
        </p:txBody>
      </p:sp>
    </p:spTree>
    <p:extLst>
      <p:ext uri="{BB962C8B-B14F-4D97-AF65-F5344CB8AC3E}">
        <p14:creationId xmlns:p14="http://schemas.microsoft.com/office/powerpoint/2010/main" val="10862499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sp>
        <p:nvSpPr>
          <p:cNvPr id="337" name="Google Shape;337;p14"/>
          <p:cNvSpPr txBox="1">
            <a:spLocks noGrp="1"/>
          </p:cNvSpPr>
          <p:nvPr>
            <p:ph type="title"/>
          </p:nvPr>
        </p:nvSpPr>
        <p:spPr>
          <a:xfrm>
            <a:off x="517585" y="860425"/>
            <a:ext cx="11255315" cy="2873375"/>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chemeClr val="lt1"/>
              </a:buClr>
              <a:buSzPct val="100000"/>
              <a:buFont typeface="Calibri"/>
              <a:buNone/>
            </a:pPr>
            <a:r>
              <a:rPr lang="fr-FR" dirty="0">
                <a:solidFill>
                  <a:schemeClr val="lt1"/>
                </a:solidFill>
              </a:rPr>
              <a:t>Lots offerts pour le jeu concours - OBLIGATOIRE</a:t>
            </a:r>
            <a:r>
              <a:rPr lang="fr-FR" b="1" dirty="0">
                <a:solidFill>
                  <a:schemeClr val="lt1"/>
                </a:solidFill>
                <a:latin typeface="Calibri"/>
                <a:ea typeface="Calibri"/>
                <a:cs typeface="Calibri"/>
                <a:sym typeface="Calibri"/>
              </a:rPr>
              <a:t> </a:t>
            </a:r>
            <a:br>
              <a:rPr lang="fr-FR" sz="2000" b="0" i="0" u="none" strike="noStrike" cap="none" dirty="0">
                <a:solidFill>
                  <a:schemeClr val="lt1"/>
                </a:solidFill>
              </a:rPr>
            </a:br>
            <a:r>
              <a:rPr lang="fr-FR" sz="1800" dirty="0">
                <a:solidFill>
                  <a:schemeClr val="lt1"/>
                </a:solidFill>
                <a:latin typeface="Calibri"/>
                <a:ea typeface="Calibri"/>
                <a:cs typeface="Calibri"/>
                <a:sym typeface="Calibri"/>
              </a:rPr>
              <a:t>Afin de professionnaliser l’animation du marché et de mettre en valeur l’ensemble des chalets un jeu concours se déroulera pendant la durée du marché, à destination du public présent.</a:t>
            </a:r>
            <a:br>
              <a:rPr lang="fr-FR" sz="1800" dirty="0">
                <a:solidFill>
                  <a:schemeClr val="lt1"/>
                </a:solidFill>
                <a:latin typeface="Times New Roman"/>
                <a:ea typeface="Times New Roman"/>
                <a:cs typeface="Times New Roman"/>
                <a:sym typeface="Times New Roman"/>
              </a:rPr>
            </a:br>
            <a:r>
              <a:rPr lang="fr-FR" sz="1800" dirty="0">
                <a:solidFill>
                  <a:schemeClr val="lt1"/>
                </a:solidFill>
                <a:latin typeface="Calibri"/>
                <a:ea typeface="Calibri"/>
                <a:cs typeface="Calibri"/>
                <a:sym typeface="Calibri"/>
              </a:rPr>
              <a:t>Il est demandé à chaque exposant de fournir un lot qui sera offert aux gagnants ayant participés. </a:t>
            </a:r>
            <a:br>
              <a:rPr lang="fr-FR" sz="1800" dirty="0">
                <a:solidFill>
                  <a:schemeClr val="lt1"/>
                </a:solidFill>
                <a:latin typeface="Calibri"/>
                <a:ea typeface="Calibri"/>
                <a:cs typeface="Calibri"/>
                <a:sym typeface="Calibri"/>
              </a:rPr>
            </a:br>
            <a:br>
              <a:rPr lang="fr-FR" sz="1800" dirty="0">
                <a:solidFill>
                  <a:schemeClr val="lt1"/>
                </a:solidFill>
                <a:latin typeface="Calibri"/>
                <a:ea typeface="Calibri"/>
                <a:cs typeface="Calibri"/>
                <a:sym typeface="Calibri"/>
              </a:rPr>
            </a:br>
            <a:r>
              <a:rPr lang="fr-FR" sz="1800" dirty="0">
                <a:solidFill>
                  <a:schemeClr val="lt1"/>
                </a:solidFill>
                <a:latin typeface="Calibri"/>
                <a:ea typeface="Calibri"/>
                <a:cs typeface="Calibri"/>
                <a:sym typeface="Calibri"/>
              </a:rPr>
              <a:t>Les lots correspondront à votre activité  (exemple une photo avec le Père Noël).</a:t>
            </a:r>
            <a:br>
              <a:rPr lang="fr-FR" sz="1800" dirty="0">
                <a:solidFill>
                  <a:schemeClr val="lt1"/>
                </a:solidFill>
                <a:latin typeface="Times New Roman"/>
                <a:ea typeface="Times New Roman"/>
                <a:cs typeface="Times New Roman"/>
                <a:sym typeface="Times New Roman"/>
              </a:rPr>
            </a:br>
            <a:r>
              <a:rPr lang="fr-FR" sz="1800" dirty="0">
                <a:solidFill>
                  <a:schemeClr val="lt1"/>
                </a:solidFill>
                <a:latin typeface="Calibri"/>
                <a:ea typeface="Calibri"/>
                <a:cs typeface="Calibri"/>
                <a:sym typeface="Calibri"/>
              </a:rPr>
              <a:t>Chaque lot sera annoncé par l’animateur micro qui stipulera la nature du lot offert et le nom de l’exposant ayant fait le don.</a:t>
            </a:r>
            <a:br>
              <a:rPr lang="fr-FR" sz="1800" dirty="0">
                <a:solidFill>
                  <a:schemeClr val="lt1"/>
                </a:solidFill>
                <a:latin typeface="Times New Roman"/>
                <a:ea typeface="Times New Roman"/>
                <a:cs typeface="Times New Roman"/>
                <a:sym typeface="Times New Roman"/>
              </a:rPr>
            </a:br>
            <a:r>
              <a:rPr lang="fr-FR" sz="1800" b="1" dirty="0">
                <a:solidFill>
                  <a:schemeClr val="lt1"/>
                </a:solidFill>
                <a:latin typeface="Calibri"/>
                <a:ea typeface="Calibri"/>
                <a:cs typeface="Calibri"/>
                <a:sym typeface="Calibri"/>
              </a:rPr>
              <a:t> </a:t>
            </a:r>
            <a:br>
              <a:rPr lang="fr-FR" sz="1800" dirty="0">
                <a:solidFill>
                  <a:schemeClr val="lt1"/>
                </a:solidFill>
                <a:latin typeface="Times New Roman"/>
                <a:ea typeface="Times New Roman"/>
                <a:cs typeface="Times New Roman"/>
                <a:sym typeface="Times New Roman"/>
              </a:rPr>
            </a:br>
            <a:r>
              <a:rPr lang="fr-FR" sz="1800" b="1" u="sng" dirty="0">
                <a:solidFill>
                  <a:schemeClr val="lt1"/>
                </a:solidFill>
                <a:latin typeface="Calibri"/>
                <a:ea typeface="Calibri"/>
                <a:cs typeface="Calibri"/>
                <a:sym typeface="Calibri"/>
              </a:rPr>
              <a:t>La participation à cette animation est obligatoire pour un minima d’un lot</a:t>
            </a:r>
            <a:br>
              <a:rPr lang="fr-FR" sz="1800" dirty="0">
                <a:solidFill>
                  <a:schemeClr val="lt1"/>
                </a:solidFill>
                <a:latin typeface="Times New Roman"/>
                <a:ea typeface="Times New Roman"/>
                <a:cs typeface="Times New Roman"/>
                <a:sym typeface="Times New Roman"/>
              </a:rPr>
            </a:br>
            <a:r>
              <a:rPr lang="fr-FR" sz="1800" b="1" dirty="0">
                <a:solidFill>
                  <a:schemeClr val="lt1"/>
                </a:solidFill>
                <a:latin typeface="Calibri"/>
                <a:ea typeface="Calibri"/>
                <a:cs typeface="Calibri"/>
                <a:sym typeface="Calibri"/>
              </a:rPr>
              <a:t> </a:t>
            </a:r>
            <a:br>
              <a:rPr lang="fr-FR" sz="1800" dirty="0">
                <a:solidFill>
                  <a:schemeClr val="lt1"/>
                </a:solidFill>
                <a:latin typeface="Times New Roman"/>
                <a:ea typeface="Times New Roman"/>
                <a:cs typeface="Times New Roman"/>
                <a:sym typeface="Times New Roman"/>
              </a:rPr>
            </a:br>
            <a:br>
              <a:rPr lang="fr-FR" sz="1800" dirty="0">
                <a:solidFill>
                  <a:schemeClr val="lt1"/>
                </a:solidFill>
                <a:latin typeface="Times New Roman"/>
                <a:ea typeface="Times New Roman"/>
                <a:cs typeface="Times New Roman"/>
                <a:sym typeface="Times New Roman"/>
              </a:rPr>
            </a:br>
            <a:endParaRPr dirty="0">
              <a:solidFill>
                <a:schemeClr val="lt1"/>
              </a:solidFill>
            </a:endParaRPr>
          </a:p>
        </p:txBody>
      </p:sp>
      <p:sp>
        <p:nvSpPr>
          <p:cNvPr id="338" name="Google Shape;338;p14"/>
          <p:cNvSpPr txBox="1">
            <a:spLocks noGrp="1"/>
          </p:cNvSpPr>
          <p:nvPr>
            <p:ph type="body" idx="1"/>
          </p:nvPr>
        </p:nvSpPr>
        <p:spPr>
          <a:xfrm>
            <a:off x="626134" y="3342735"/>
            <a:ext cx="10267800" cy="14469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lt1"/>
              </a:buClr>
              <a:buSzPts val="2800"/>
              <a:buFont typeface="Arial"/>
              <a:buNone/>
            </a:pPr>
            <a:r>
              <a:rPr lang="fr-FR" sz="2800" b="1" i="0" u="none" strike="noStrike" cap="none" dirty="0">
                <a:solidFill>
                  <a:schemeClr val="lt1"/>
                </a:solidFill>
                <a:latin typeface="Calibri"/>
                <a:ea typeface="Calibri"/>
                <a:cs typeface="Calibri"/>
                <a:sym typeface="Calibri"/>
              </a:rPr>
              <a:t>Lot(s) offert(s) </a:t>
            </a:r>
            <a:endParaRPr dirty="0"/>
          </a:p>
          <a:p>
            <a:pPr marL="0" marR="0" lvl="0" indent="0" algn="l" rtl="0">
              <a:lnSpc>
                <a:spcPct val="100000"/>
              </a:lnSpc>
              <a:spcBef>
                <a:spcPts val="0"/>
              </a:spcBef>
              <a:spcAft>
                <a:spcPts val="0"/>
              </a:spcAft>
              <a:buClr>
                <a:schemeClr val="lt1"/>
              </a:buClr>
              <a:buSzPts val="2000"/>
              <a:buFont typeface="Arial"/>
              <a:buNone/>
            </a:pPr>
            <a:r>
              <a:rPr lang="fr-FR" sz="2000" b="1" i="0" u="none" strike="noStrike" cap="none" dirty="0">
                <a:solidFill>
                  <a:schemeClr val="lt1"/>
                </a:solidFill>
                <a:latin typeface="Calibri"/>
                <a:ea typeface="Calibri"/>
                <a:cs typeface="Calibri"/>
                <a:sym typeface="Calibri"/>
              </a:rPr>
              <a:t>Prix / Description : </a:t>
            </a:r>
            <a:endParaRPr sz="2000" b="1" i="0" u="none" strike="noStrike" cap="none" dirty="0">
              <a:solidFill>
                <a:schemeClr val="lt1"/>
              </a:solidFill>
              <a:latin typeface="Calibri"/>
              <a:ea typeface="Calibri"/>
              <a:cs typeface="Calibri"/>
              <a:sym typeface="Calibri"/>
            </a:endParaRPr>
          </a:p>
          <a:p>
            <a:pPr marL="0" marR="0" lvl="0" indent="0" algn="l" rtl="0">
              <a:lnSpc>
                <a:spcPct val="100000"/>
              </a:lnSpc>
              <a:spcBef>
                <a:spcPts val="0"/>
              </a:spcBef>
              <a:spcAft>
                <a:spcPts val="0"/>
              </a:spcAft>
              <a:buClr>
                <a:schemeClr val="lt1"/>
              </a:buClr>
              <a:buSzPts val="2000"/>
              <a:buFont typeface="Arial"/>
              <a:buNone/>
            </a:pPr>
            <a:endParaRPr sz="2000" b="1" dirty="0">
              <a:solidFill>
                <a:schemeClr val="lt1"/>
              </a:solidFill>
            </a:endParaRPr>
          </a:p>
          <a:p>
            <a:pPr marL="0" marR="0" lvl="0" indent="0" algn="l" rtl="0">
              <a:lnSpc>
                <a:spcPct val="100000"/>
              </a:lnSpc>
              <a:spcBef>
                <a:spcPts val="0"/>
              </a:spcBef>
              <a:spcAft>
                <a:spcPts val="0"/>
              </a:spcAft>
              <a:buClr>
                <a:schemeClr val="dk1"/>
              </a:buClr>
              <a:buSzPts val="2000"/>
              <a:buFont typeface="Arial"/>
              <a:buNone/>
            </a:pPr>
            <a:endParaRPr sz="2000" b="1" i="0" u="none" strike="noStrike" cap="none" dirty="0">
              <a:solidFill>
                <a:schemeClr val="lt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name="Thèm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804</TotalTime>
  <Words>782</Words>
  <Application>Microsoft Office PowerPoint</Application>
  <PresentationFormat>Grand écran</PresentationFormat>
  <Paragraphs>44</Paragraphs>
  <Slides>8</Slides>
  <Notes>8</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8</vt:i4>
      </vt:variant>
    </vt:vector>
  </HeadingPairs>
  <TitlesOfParts>
    <vt:vector size="14" baseType="lpstr">
      <vt:lpstr>Aptos</vt:lpstr>
      <vt:lpstr>Arial</vt:lpstr>
      <vt:lpstr>Calibri</vt:lpstr>
      <vt:lpstr>Helvetica</vt:lpstr>
      <vt:lpstr>Times New Roman</vt:lpstr>
      <vt:lpstr>Thème Office</vt:lpstr>
      <vt:lpstr>Présentation PowerPoint</vt:lpstr>
      <vt:lpstr> Les candidatures se feront en ligne du 5 septembre et 20 septembre 2024 L’envoi des dossiers de candidature devra se faire à l’adresse suivante avant le 20 septembre à 12h00 : evenementiel@ville-ajaccio.fr Les attributions se feront en comité de sélection sur examen du dossier uniquement. L’examen des candidatures ne se fera que si le dossier de candidature est complet. Les dossiers de candidature devront être les plus étayés possibles, afin de permettre une bonne évaluation de l’activité proposée et des produits mis à la vente : photos, description, tarifs, etc.  Tout dossier déposé après la date limite sera considéré comme irrecevable et ne sera pas instruit par les services de la Ville.   .</vt:lpstr>
      <vt:lpstr>Présentation PowerPoint</vt:lpstr>
      <vt:lpstr>IDENTIFICATION DU CANDIDAT    </vt:lpstr>
      <vt:lpstr>La maison du Père Noël</vt:lpstr>
      <vt:lpstr>La décoration de la maison du Père du Noël</vt:lpstr>
      <vt:lpstr>Le Père Noël</vt:lpstr>
      <vt:lpstr>Lots offerts pour le jeu concours - OBLIGATOIRE  Afin de professionnaliser l’animation du marché et de mettre en valeur l’ensemble des chalets un jeu concours se déroulera pendant la durée du marché, à destination du public présent. Il est demandé à chaque exposant de fournir un lot qui sera offert aux gagnants ayant participés.   Les lots correspondront à votre activité  (exemple une photo avec le Père Noël). Chaque lot sera annoncé par l’animateur micro qui stipulera la nature du lot offert et le nom de l’exposant ayant fait le don.   La participation à cette animation est obligatoire pour un minima d’un lot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Gomez-Chipponi Laura</dc:creator>
  <cp:lastModifiedBy>Gomez-Chipponi Laura</cp:lastModifiedBy>
  <cp:revision>45</cp:revision>
  <dcterms:created xsi:type="dcterms:W3CDTF">2023-05-24T13:16:35Z</dcterms:created>
  <dcterms:modified xsi:type="dcterms:W3CDTF">2024-09-04T16:14:49Z</dcterms:modified>
</cp:coreProperties>
</file>