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9" r:id="rId5"/>
    <p:sldId id="262" r:id="rId6"/>
    <p:sldId id="265"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9/27/2017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b="1" dirty="0" smtClean="0"/>
              <a:t>I </a:t>
            </a:r>
            <a:r>
              <a:rPr lang="fr-FR" b="1" dirty="0" err="1" smtClean="0"/>
              <a:t>Marturiati</a:t>
            </a:r>
            <a:r>
              <a:rPr lang="fr-FR" b="1" dirty="0" smtClean="0"/>
              <a:t> d’</a:t>
            </a:r>
            <a:r>
              <a:rPr lang="fr-FR" b="1" dirty="0" err="1" smtClean="0"/>
              <a:t>Oletta</a:t>
            </a:r>
            <a:endParaRPr lang="fr-FR" b="1" dirty="0"/>
          </a:p>
        </p:txBody>
      </p:sp>
      <p:sp>
        <p:nvSpPr>
          <p:cNvPr id="3" name="Sous-titre 2"/>
          <p:cNvSpPr>
            <a:spLocks noGrp="1"/>
          </p:cNvSpPr>
          <p:nvPr>
            <p:ph type="subTitle" idx="1"/>
          </p:nvPr>
        </p:nvSpPr>
        <p:spPr/>
        <p:txBody>
          <a:bodyPr/>
          <a:lstStyle/>
          <a:p>
            <a:r>
              <a:rPr lang="fr-FR" dirty="0" smtClean="0"/>
              <a:t>Per </a:t>
            </a:r>
            <a:r>
              <a:rPr lang="fr-FR" dirty="0" err="1" smtClean="0"/>
              <a:t>andà</a:t>
            </a:r>
            <a:r>
              <a:rPr lang="fr-FR" dirty="0" smtClean="0"/>
              <a:t> più </a:t>
            </a:r>
            <a:r>
              <a:rPr lang="fr-FR" dirty="0" err="1" smtClean="0"/>
              <a:t>indà</a:t>
            </a:r>
            <a:r>
              <a:rPr lang="fr-FR" dirty="0" smtClean="0"/>
              <a:t> :</a:t>
            </a:r>
          </a:p>
          <a:p>
            <a:r>
              <a:rPr lang="fr-FR" dirty="0"/>
              <a:t>http://www.apiazzetta.com/Cummemurazione-di-l-impiccati-d-Oletta_a2643.html</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197" y="237728"/>
            <a:ext cx="5973586" cy="3614629"/>
          </a:xfrm>
          <a:prstGeom prst="rect">
            <a:avLst/>
          </a:prstGeom>
        </p:spPr>
      </p:pic>
    </p:spTree>
    <p:extLst>
      <p:ext uri="{BB962C8B-B14F-4D97-AF65-F5344CB8AC3E}">
        <p14:creationId xmlns:p14="http://schemas.microsoft.com/office/powerpoint/2010/main" val="218510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Messa</a:t>
            </a:r>
            <a:r>
              <a:rPr lang="fr-FR" dirty="0" smtClean="0"/>
              <a:t> in </a:t>
            </a:r>
            <a:r>
              <a:rPr lang="fr-FR" dirty="0" err="1" smtClean="0"/>
              <a:t>cuntestu</a:t>
            </a:r>
            <a:endParaRPr lang="fr-FR" dirty="0"/>
          </a:p>
        </p:txBody>
      </p:sp>
      <p:sp>
        <p:nvSpPr>
          <p:cNvPr id="3" name="Espace réservé du contenu 2"/>
          <p:cNvSpPr>
            <a:spLocks noGrp="1"/>
          </p:cNvSpPr>
          <p:nvPr>
            <p:ph idx="1"/>
          </p:nvPr>
        </p:nvSpPr>
        <p:spPr>
          <a:xfrm>
            <a:off x="1006679" y="1551963"/>
            <a:ext cx="10497933" cy="4966283"/>
          </a:xfrm>
        </p:spPr>
        <p:txBody>
          <a:bodyPr/>
          <a:lstStyle/>
          <a:p>
            <a:r>
              <a:rPr lang="fr-FR" dirty="0" smtClean="0"/>
              <a:t>U 14 di </a:t>
            </a:r>
            <a:r>
              <a:rPr lang="fr-FR" dirty="0" err="1" smtClean="0"/>
              <a:t>lugliu</a:t>
            </a:r>
            <a:r>
              <a:rPr lang="fr-FR" dirty="0" smtClean="0"/>
              <a:t> di u 1755 P Paoli </a:t>
            </a:r>
            <a:r>
              <a:rPr lang="fr-FR" dirty="0" err="1" smtClean="0"/>
              <a:t>hè</a:t>
            </a:r>
            <a:r>
              <a:rPr lang="fr-FR" dirty="0" smtClean="0"/>
              <a:t> </a:t>
            </a:r>
            <a:r>
              <a:rPr lang="fr-FR" dirty="0" err="1" smtClean="0"/>
              <a:t>elettu</a:t>
            </a:r>
            <a:r>
              <a:rPr lang="fr-FR" dirty="0" smtClean="0"/>
              <a:t> </a:t>
            </a:r>
            <a:r>
              <a:rPr lang="fr-FR" dirty="0" err="1" smtClean="0"/>
              <a:t>capigenerale</a:t>
            </a:r>
            <a:r>
              <a:rPr lang="fr-FR" dirty="0" smtClean="0"/>
              <a:t> di a </a:t>
            </a:r>
            <a:r>
              <a:rPr lang="fr-FR" dirty="0" err="1" smtClean="0"/>
              <a:t>Nazione</a:t>
            </a:r>
            <a:endParaRPr lang="fr-FR" dirty="0" smtClean="0"/>
          </a:p>
          <a:p>
            <a:r>
              <a:rPr lang="fr-FR" dirty="0" smtClean="0"/>
              <a:t>S’</a:t>
            </a:r>
            <a:r>
              <a:rPr lang="fr-FR" dirty="0" err="1" smtClean="0"/>
              <a:t>apre</a:t>
            </a:r>
            <a:r>
              <a:rPr lang="fr-FR" dirty="0" smtClean="0"/>
              <a:t> in Europa a </a:t>
            </a:r>
            <a:r>
              <a:rPr lang="fr-FR" dirty="0" err="1" smtClean="0"/>
              <a:t>guerra</a:t>
            </a:r>
            <a:r>
              <a:rPr lang="fr-FR" dirty="0" smtClean="0"/>
              <a:t> di </a:t>
            </a:r>
            <a:r>
              <a:rPr lang="fr-FR" dirty="0" err="1" smtClean="0"/>
              <a:t>Sette</a:t>
            </a:r>
            <a:r>
              <a:rPr lang="fr-FR" dirty="0" smtClean="0"/>
              <a:t> </a:t>
            </a:r>
            <a:r>
              <a:rPr lang="fr-FR" dirty="0" err="1" smtClean="0"/>
              <a:t>Anni</a:t>
            </a:r>
            <a:r>
              <a:rPr lang="fr-FR" dirty="0" smtClean="0"/>
              <a:t> (a Francia </a:t>
            </a:r>
            <a:r>
              <a:rPr lang="fr-FR" dirty="0" err="1" smtClean="0"/>
              <a:t>teme</a:t>
            </a:r>
            <a:r>
              <a:rPr lang="fr-FR" dirty="0" smtClean="0"/>
              <a:t> </a:t>
            </a:r>
            <a:r>
              <a:rPr lang="fr-FR" dirty="0" err="1" smtClean="0"/>
              <a:t>ch’elli</a:t>
            </a:r>
            <a:r>
              <a:rPr lang="fr-FR" dirty="0" smtClean="0"/>
              <a:t> s’</a:t>
            </a:r>
            <a:r>
              <a:rPr lang="fr-FR" dirty="0" err="1" smtClean="0"/>
              <a:t>avvincighinu</a:t>
            </a:r>
            <a:r>
              <a:rPr lang="fr-FR" dirty="0"/>
              <a:t> </a:t>
            </a:r>
            <a:r>
              <a:rPr lang="fr-FR" dirty="0" smtClean="0"/>
              <a:t>l’</a:t>
            </a:r>
            <a:r>
              <a:rPr lang="fr-FR" dirty="0" err="1" smtClean="0"/>
              <a:t>Inglesi</a:t>
            </a:r>
            <a:r>
              <a:rPr lang="fr-FR" dirty="0" smtClean="0"/>
              <a:t> à a Corsica)</a:t>
            </a:r>
          </a:p>
          <a:p>
            <a:r>
              <a:rPr lang="fr-FR" dirty="0" smtClean="0"/>
              <a:t>1756 </a:t>
            </a:r>
            <a:r>
              <a:rPr lang="fr-FR" dirty="0" err="1" smtClean="0"/>
              <a:t>Genuva</a:t>
            </a:r>
            <a:r>
              <a:rPr lang="fr-FR" dirty="0" smtClean="0"/>
              <a:t> è a Francia </a:t>
            </a:r>
            <a:r>
              <a:rPr lang="fr-FR" dirty="0" err="1" smtClean="0"/>
              <a:t>zifranu</a:t>
            </a:r>
            <a:r>
              <a:rPr lang="fr-FR" dirty="0" smtClean="0"/>
              <a:t> u 1mu </a:t>
            </a:r>
            <a:r>
              <a:rPr lang="fr-FR" dirty="0" err="1" smtClean="0"/>
              <a:t>trattatu</a:t>
            </a:r>
            <a:r>
              <a:rPr lang="fr-FR" dirty="0" smtClean="0"/>
              <a:t> di Compiègne (</a:t>
            </a:r>
            <a:r>
              <a:rPr lang="fr-FR" dirty="0" err="1" smtClean="0"/>
              <a:t>Contr’à</a:t>
            </a:r>
            <a:r>
              <a:rPr lang="fr-FR" dirty="0" smtClean="0"/>
              <a:t> un </a:t>
            </a:r>
            <a:r>
              <a:rPr lang="fr-FR" dirty="0" err="1" smtClean="0"/>
              <a:t>pagamentu</a:t>
            </a:r>
            <a:r>
              <a:rPr lang="fr-FR" dirty="0" smtClean="0"/>
              <a:t> a Francia </a:t>
            </a:r>
            <a:r>
              <a:rPr lang="fr-FR" dirty="0" err="1" smtClean="0"/>
              <a:t>occuppa</a:t>
            </a:r>
            <a:r>
              <a:rPr lang="fr-FR" dirty="0" smtClean="0"/>
              <a:t> </a:t>
            </a:r>
            <a:r>
              <a:rPr lang="fr-FR" dirty="0" err="1" smtClean="0"/>
              <a:t>Aghjacciu</a:t>
            </a:r>
            <a:r>
              <a:rPr lang="fr-FR" dirty="0" smtClean="0"/>
              <a:t>, Calvi è San </a:t>
            </a:r>
            <a:r>
              <a:rPr lang="fr-FR" dirty="0" err="1" smtClean="0"/>
              <a:t>Fiurenzu</a:t>
            </a:r>
            <a:r>
              <a:rPr lang="fr-FR" dirty="0" smtClean="0"/>
              <a:t> </a:t>
            </a:r>
            <a:r>
              <a:rPr lang="fr-FR" dirty="0" err="1" smtClean="0"/>
              <a:t>sinu</a:t>
            </a:r>
            <a:r>
              <a:rPr lang="fr-FR" dirty="0" smtClean="0"/>
              <a:t> à u 1759)</a:t>
            </a:r>
          </a:p>
          <a:p>
            <a:r>
              <a:rPr lang="fr-FR" dirty="0" smtClean="0"/>
              <a:t>1764 </a:t>
            </a:r>
            <a:r>
              <a:rPr lang="fr-FR" dirty="0" err="1" smtClean="0"/>
              <a:t>Secondu</a:t>
            </a:r>
            <a:r>
              <a:rPr lang="fr-FR" dirty="0" smtClean="0"/>
              <a:t> </a:t>
            </a:r>
            <a:r>
              <a:rPr lang="fr-FR" dirty="0" err="1" smtClean="0"/>
              <a:t>trattatu</a:t>
            </a:r>
            <a:r>
              <a:rPr lang="fr-FR" dirty="0" smtClean="0"/>
              <a:t> di Compiègne (Bastia + </a:t>
            </a:r>
            <a:r>
              <a:rPr lang="fr-FR" dirty="0" err="1" smtClean="0"/>
              <a:t>Algaghjola</a:t>
            </a:r>
            <a:r>
              <a:rPr lang="fr-FR" dirty="0" smtClean="0"/>
              <a:t>)</a:t>
            </a:r>
          </a:p>
          <a:p>
            <a:r>
              <a:rPr lang="fr-FR" dirty="0" smtClean="0"/>
              <a:t>1768 15 </a:t>
            </a:r>
            <a:r>
              <a:rPr lang="fr-FR" dirty="0" err="1" smtClean="0"/>
              <a:t>Maghju</a:t>
            </a:r>
            <a:r>
              <a:rPr lang="fr-FR" dirty="0" smtClean="0"/>
              <a:t>, </a:t>
            </a:r>
            <a:r>
              <a:rPr lang="fr-FR" dirty="0" err="1" smtClean="0"/>
              <a:t>trattatu</a:t>
            </a:r>
            <a:r>
              <a:rPr lang="fr-FR" dirty="0" smtClean="0"/>
              <a:t> di Versailles</a:t>
            </a:r>
          </a:p>
          <a:p>
            <a:r>
              <a:rPr lang="fr-FR" dirty="0" smtClean="0"/>
              <a:t>1768 22 </a:t>
            </a:r>
            <a:r>
              <a:rPr lang="fr-FR" dirty="0" err="1" smtClean="0"/>
              <a:t>maghju</a:t>
            </a:r>
            <a:r>
              <a:rPr lang="fr-FR" dirty="0" smtClean="0"/>
              <a:t> </a:t>
            </a:r>
            <a:r>
              <a:rPr lang="fr-FR" dirty="0" err="1" smtClean="0"/>
              <a:t>cunsulta</a:t>
            </a:r>
            <a:r>
              <a:rPr lang="fr-FR" dirty="0" smtClean="0"/>
              <a:t> di Corti </a:t>
            </a:r>
            <a:r>
              <a:rPr lang="fr-FR" dirty="0" err="1" smtClean="0"/>
              <a:t>mubilizazione</a:t>
            </a:r>
            <a:r>
              <a:rPr lang="fr-FR" dirty="0" smtClean="0"/>
              <a:t> </a:t>
            </a:r>
            <a:r>
              <a:rPr lang="fr-FR" dirty="0" err="1" smtClean="0"/>
              <a:t>generale</a:t>
            </a:r>
            <a:endParaRPr lang="fr-FR" dirty="0" smtClean="0"/>
          </a:p>
          <a:p>
            <a:r>
              <a:rPr lang="fr-FR" dirty="0" smtClean="0"/>
              <a:t>Di </a:t>
            </a:r>
            <a:r>
              <a:rPr lang="fr-FR" dirty="0" err="1" smtClean="0"/>
              <a:t>lugliu</a:t>
            </a:r>
            <a:r>
              <a:rPr lang="fr-FR" dirty="0" smtClean="0"/>
              <a:t>, </a:t>
            </a:r>
            <a:r>
              <a:rPr lang="fr-FR" dirty="0" err="1" smtClean="0"/>
              <a:t>sbarcanu</a:t>
            </a:r>
            <a:r>
              <a:rPr lang="fr-FR" dirty="0" smtClean="0"/>
              <a:t> </a:t>
            </a:r>
            <a:r>
              <a:rPr lang="fr-FR" dirty="0" err="1" smtClean="0"/>
              <a:t>truppe</a:t>
            </a:r>
            <a:r>
              <a:rPr lang="fr-FR" dirty="0" smtClean="0"/>
              <a:t> </a:t>
            </a:r>
            <a:r>
              <a:rPr lang="fr-FR" dirty="0" err="1" smtClean="0"/>
              <a:t>francese</a:t>
            </a:r>
            <a:r>
              <a:rPr lang="fr-FR" dirty="0" smtClean="0"/>
              <a:t> </a:t>
            </a:r>
            <a:r>
              <a:rPr lang="fr-FR" dirty="0" err="1" smtClean="0"/>
              <a:t>cù</a:t>
            </a:r>
            <a:r>
              <a:rPr lang="fr-FR" dirty="0" smtClean="0"/>
              <a:t> u </a:t>
            </a:r>
            <a:r>
              <a:rPr lang="fr-FR" dirty="0" err="1" smtClean="0"/>
              <a:t>marchese</a:t>
            </a:r>
            <a:r>
              <a:rPr lang="fr-FR" dirty="0" smtClean="0"/>
              <a:t> di Chauvelin</a:t>
            </a:r>
          </a:p>
          <a:p>
            <a:r>
              <a:rPr lang="fr-FR" dirty="0" smtClean="0"/>
              <a:t>A </a:t>
            </a:r>
            <a:r>
              <a:rPr lang="fr-FR" dirty="0" err="1" smtClean="0"/>
              <a:t>vittoria</a:t>
            </a:r>
            <a:r>
              <a:rPr lang="fr-FR" dirty="0" smtClean="0"/>
              <a:t> corsa di u </a:t>
            </a:r>
            <a:r>
              <a:rPr lang="fr-FR" dirty="0" err="1" smtClean="0"/>
              <a:t>Borgu</a:t>
            </a:r>
            <a:r>
              <a:rPr lang="fr-FR" dirty="0" smtClean="0"/>
              <a:t> à i </a:t>
            </a:r>
            <a:r>
              <a:rPr lang="fr-FR" dirty="0" err="1" smtClean="0"/>
              <a:t>primi</a:t>
            </a:r>
            <a:r>
              <a:rPr lang="fr-FR" dirty="0" smtClean="0"/>
              <a:t> d’</a:t>
            </a:r>
            <a:r>
              <a:rPr lang="fr-FR" dirty="0" err="1" smtClean="0"/>
              <a:t>ottobre</a:t>
            </a:r>
            <a:r>
              <a:rPr lang="fr-FR" dirty="0" smtClean="0"/>
              <a:t>, Chauvelin </a:t>
            </a:r>
            <a:r>
              <a:rPr lang="fr-FR" dirty="0" err="1" smtClean="0"/>
              <a:t>next</a:t>
            </a:r>
            <a:r>
              <a:rPr lang="fr-FR" dirty="0" smtClean="0"/>
              <a:t> </a:t>
            </a:r>
            <a:r>
              <a:rPr lang="fr-FR" dirty="0" err="1" smtClean="0"/>
              <a:t>affacca</a:t>
            </a:r>
            <a:r>
              <a:rPr lang="fr-FR" dirty="0" smtClean="0"/>
              <a:t> u conte de Vaux </a:t>
            </a:r>
            <a:r>
              <a:rPr lang="fr-FR" dirty="0" err="1" smtClean="0"/>
              <a:t>cù</a:t>
            </a:r>
            <a:r>
              <a:rPr lang="fr-FR" dirty="0" smtClean="0"/>
              <a:t> 22 </a:t>
            </a:r>
            <a:r>
              <a:rPr lang="fr-FR" dirty="0" err="1" smtClean="0"/>
              <a:t>mila</a:t>
            </a:r>
            <a:r>
              <a:rPr lang="fr-FR" dirty="0" smtClean="0"/>
              <a:t> </a:t>
            </a:r>
            <a:r>
              <a:rPr lang="fr-FR" dirty="0" err="1" smtClean="0"/>
              <a:t>omi</a:t>
            </a:r>
            <a:r>
              <a:rPr lang="fr-FR" dirty="0" smtClean="0"/>
              <a:t> </a:t>
            </a:r>
          </a:p>
          <a:p>
            <a:pPr marL="0" indent="0">
              <a:buNone/>
            </a:pPr>
            <a:r>
              <a:rPr lang="fr-FR" dirty="0" err="1" smtClean="0"/>
              <a:t>Francesi</a:t>
            </a:r>
            <a:r>
              <a:rPr lang="fr-FR" dirty="0" smtClean="0"/>
              <a:t> : </a:t>
            </a:r>
            <a:r>
              <a:rPr lang="fr-FR" dirty="0" err="1" smtClean="0"/>
              <a:t>Capicosu</a:t>
            </a:r>
            <a:r>
              <a:rPr lang="fr-FR" dirty="0" smtClean="0"/>
              <a:t>, </a:t>
            </a:r>
            <a:r>
              <a:rPr lang="fr-FR" dirty="0" err="1" smtClean="0"/>
              <a:t>Biguglia</a:t>
            </a:r>
            <a:r>
              <a:rPr lang="fr-FR" dirty="0" smtClean="0"/>
              <a:t>, Bastia, San </a:t>
            </a:r>
            <a:r>
              <a:rPr lang="fr-FR" dirty="0" err="1" smtClean="0"/>
              <a:t>Fiurenzu</a:t>
            </a:r>
            <a:r>
              <a:rPr lang="fr-FR" dirty="0" smtClean="0"/>
              <a:t> è in </a:t>
            </a:r>
            <a:r>
              <a:rPr lang="fr-FR" dirty="0" err="1" smtClean="0"/>
              <a:t>Oletta</a:t>
            </a:r>
            <a:endParaRPr lang="fr-FR" dirty="0" smtClean="0"/>
          </a:p>
          <a:p>
            <a:pPr marL="0" indent="0">
              <a:buNone/>
            </a:pPr>
            <a:r>
              <a:rPr lang="fr-FR" dirty="0" smtClean="0"/>
              <a:t>Corsi : Santu Petru di </a:t>
            </a:r>
            <a:r>
              <a:rPr lang="fr-FR" dirty="0" err="1" smtClean="0"/>
              <a:t>Tenda</a:t>
            </a:r>
            <a:r>
              <a:rPr lang="fr-FR" dirty="0" smtClean="0"/>
              <a:t>, </a:t>
            </a:r>
            <a:r>
              <a:rPr lang="fr-FR" dirty="0" err="1" smtClean="0"/>
              <a:t>Muratu</a:t>
            </a:r>
            <a:r>
              <a:rPr lang="fr-FR" dirty="0"/>
              <a:t>,</a:t>
            </a:r>
            <a:r>
              <a:rPr lang="fr-FR" dirty="0" smtClean="0"/>
              <a:t> </a:t>
            </a:r>
            <a:r>
              <a:rPr lang="fr-FR" dirty="0" err="1" smtClean="0"/>
              <a:t>Rapale</a:t>
            </a:r>
            <a:r>
              <a:rPr lang="fr-FR" dirty="0" smtClean="0"/>
              <a:t>, </a:t>
            </a:r>
            <a:r>
              <a:rPr lang="fr-FR" dirty="0" err="1" smtClean="0"/>
              <a:t>Soriu</a:t>
            </a:r>
            <a:r>
              <a:rPr lang="fr-FR" dirty="0" smtClean="0"/>
              <a:t> </a:t>
            </a:r>
            <a:r>
              <a:rPr lang="fr-FR" dirty="0" err="1" smtClean="0"/>
              <a:t>sinu</a:t>
            </a:r>
            <a:r>
              <a:rPr lang="fr-FR" dirty="0" smtClean="0"/>
              <a:t> à </a:t>
            </a:r>
            <a:r>
              <a:rPr lang="fr-FR" dirty="0" err="1" smtClean="0"/>
              <a:t>Olmeta</a:t>
            </a:r>
            <a:r>
              <a:rPr lang="fr-FR" dirty="0" smtClean="0"/>
              <a:t> di </a:t>
            </a:r>
            <a:r>
              <a:rPr lang="fr-FR" dirty="0" err="1" smtClean="0"/>
              <a:t>Tuda</a:t>
            </a:r>
            <a:endParaRPr lang="fr-FR" dirty="0" smtClean="0"/>
          </a:p>
          <a:p>
            <a:pPr marL="0" indent="0">
              <a:buNone/>
            </a:pPr>
            <a:endParaRPr lang="fr-FR" dirty="0"/>
          </a:p>
        </p:txBody>
      </p:sp>
      <p:pic>
        <p:nvPicPr>
          <p:cNvPr id="4" name="Image 3"/>
          <p:cNvPicPr>
            <a:picLocks noChangeAspect="1"/>
          </p:cNvPicPr>
          <p:nvPr/>
        </p:nvPicPr>
        <p:blipFill>
          <a:blip r:embed="rId2"/>
          <a:stretch>
            <a:fillRect/>
          </a:stretch>
        </p:blipFill>
        <p:spPr>
          <a:xfrm>
            <a:off x="1" y="1"/>
            <a:ext cx="1507524" cy="1507524"/>
          </a:xfrm>
          <a:prstGeom prst="rect">
            <a:avLst/>
          </a:prstGeom>
        </p:spPr>
      </p:pic>
    </p:spTree>
    <p:extLst>
      <p:ext uri="{BB962C8B-B14F-4D97-AF65-F5344CB8AC3E}">
        <p14:creationId xmlns:p14="http://schemas.microsoft.com/office/powerpoint/2010/main" val="12826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Premessa</a:t>
            </a:r>
            <a:endParaRPr lang="fr-FR" dirty="0"/>
          </a:p>
        </p:txBody>
      </p:sp>
      <p:sp>
        <p:nvSpPr>
          <p:cNvPr id="5" name="Espace réservé du contenu 4"/>
          <p:cNvSpPr>
            <a:spLocks noGrp="1"/>
          </p:cNvSpPr>
          <p:nvPr>
            <p:ph idx="1"/>
          </p:nvPr>
        </p:nvSpPr>
        <p:spPr/>
        <p:txBody>
          <a:bodyPr/>
          <a:lstStyle/>
          <a:p>
            <a:r>
              <a:rPr lang="fr-FR" dirty="0" err="1" smtClean="0"/>
              <a:t>Ciò</a:t>
            </a:r>
            <a:r>
              <a:rPr lang="fr-FR" dirty="0" smtClean="0"/>
              <a:t> </a:t>
            </a:r>
            <a:r>
              <a:rPr lang="fr-FR" dirty="0" err="1" smtClean="0"/>
              <a:t>ch’omu</a:t>
            </a:r>
            <a:r>
              <a:rPr lang="fr-FR" dirty="0" smtClean="0"/>
              <a:t> </a:t>
            </a:r>
            <a:r>
              <a:rPr lang="fr-FR" dirty="0" err="1" smtClean="0"/>
              <a:t>chjama</a:t>
            </a:r>
            <a:r>
              <a:rPr lang="fr-FR" dirty="0" smtClean="0"/>
              <a:t> « A </a:t>
            </a:r>
            <a:r>
              <a:rPr lang="fr-FR" dirty="0" err="1" smtClean="0"/>
              <a:t>cunghjura</a:t>
            </a:r>
            <a:r>
              <a:rPr lang="fr-FR" dirty="0" smtClean="0"/>
              <a:t> d’</a:t>
            </a:r>
            <a:r>
              <a:rPr lang="fr-FR" dirty="0" err="1" smtClean="0"/>
              <a:t>Oletta</a:t>
            </a:r>
            <a:r>
              <a:rPr lang="fr-FR" dirty="0" smtClean="0"/>
              <a:t> », </a:t>
            </a:r>
            <a:r>
              <a:rPr lang="fr-FR" dirty="0" err="1" smtClean="0"/>
              <a:t>hè</a:t>
            </a:r>
            <a:r>
              <a:rPr lang="fr-FR" dirty="0" smtClean="0"/>
              <a:t> </a:t>
            </a:r>
            <a:r>
              <a:rPr lang="fr-FR" dirty="0" err="1" smtClean="0"/>
              <a:t>firmatu</a:t>
            </a:r>
            <a:r>
              <a:rPr lang="fr-FR" dirty="0" smtClean="0"/>
              <a:t> </a:t>
            </a:r>
            <a:r>
              <a:rPr lang="fr-FR" dirty="0" err="1" smtClean="0"/>
              <a:t>mentre</a:t>
            </a:r>
            <a:r>
              <a:rPr lang="fr-FR" dirty="0" smtClean="0"/>
              <a:t> </a:t>
            </a:r>
            <a:r>
              <a:rPr lang="fr-FR" dirty="0" err="1" smtClean="0"/>
              <a:t>dui</a:t>
            </a:r>
            <a:r>
              <a:rPr lang="fr-FR" dirty="0" smtClean="0"/>
              <a:t> </a:t>
            </a:r>
            <a:r>
              <a:rPr lang="fr-FR" dirty="0" err="1" smtClean="0"/>
              <a:t>sèculi</a:t>
            </a:r>
            <a:r>
              <a:rPr lang="fr-FR" dirty="0" smtClean="0"/>
              <a:t> è più, da </a:t>
            </a:r>
            <a:r>
              <a:rPr lang="fr-FR" dirty="0" err="1" smtClean="0"/>
              <a:t>puntu</a:t>
            </a:r>
            <a:r>
              <a:rPr lang="fr-FR" dirty="0" smtClean="0"/>
              <a:t> di </a:t>
            </a:r>
            <a:r>
              <a:rPr lang="fr-FR" dirty="0" err="1" smtClean="0"/>
              <a:t>riferimentu</a:t>
            </a:r>
            <a:r>
              <a:rPr lang="fr-FR" dirty="0" smtClean="0"/>
              <a:t> è </a:t>
            </a:r>
            <a:r>
              <a:rPr lang="fr-FR" dirty="0" err="1" smtClean="0"/>
              <a:t>mumentu</a:t>
            </a:r>
            <a:r>
              <a:rPr lang="fr-FR" dirty="0" smtClean="0"/>
              <a:t> </a:t>
            </a:r>
            <a:r>
              <a:rPr lang="fr-FR" dirty="0" err="1" smtClean="0"/>
              <a:t>assignalatu</a:t>
            </a:r>
            <a:r>
              <a:rPr lang="fr-FR" dirty="0" smtClean="0"/>
              <a:t> </a:t>
            </a:r>
            <a:r>
              <a:rPr lang="fr-FR" dirty="0" err="1" smtClean="0"/>
              <a:t>quant’è</a:t>
            </a:r>
            <a:r>
              <a:rPr lang="fr-FR" dirty="0" smtClean="0"/>
              <a:t> l’</a:t>
            </a:r>
            <a:r>
              <a:rPr lang="fr-FR" dirty="0" err="1" smtClean="0"/>
              <a:t>impiccati</a:t>
            </a:r>
            <a:r>
              <a:rPr lang="fr-FR" dirty="0" smtClean="0"/>
              <a:t> di Niolu (1774) o a </a:t>
            </a:r>
            <a:r>
              <a:rPr lang="fr-FR" dirty="0" err="1" smtClean="0"/>
              <a:t>passata</a:t>
            </a:r>
            <a:r>
              <a:rPr lang="fr-FR" dirty="0" smtClean="0"/>
              <a:t> di u </a:t>
            </a:r>
            <a:r>
              <a:rPr lang="fr-FR" dirty="0" err="1" smtClean="0"/>
              <a:t>Fium’Orbu</a:t>
            </a:r>
            <a:r>
              <a:rPr lang="fr-FR" dirty="0" smtClean="0"/>
              <a:t> (1808) per via di a </a:t>
            </a:r>
            <a:r>
              <a:rPr lang="fr-FR" dirty="0" err="1" smtClean="0"/>
              <a:t>literatura</a:t>
            </a:r>
            <a:r>
              <a:rPr lang="fr-FR" dirty="0" smtClean="0"/>
              <a:t>.</a:t>
            </a:r>
          </a:p>
          <a:p>
            <a:r>
              <a:rPr lang="fr-FR" dirty="0" smtClean="0"/>
              <a:t>U </a:t>
            </a:r>
            <a:r>
              <a:rPr lang="fr-FR" dirty="0" err="1" smtClean="0"/>
              <a:t>nostru</a:t>
            </a:r>
            <a:r>
              <a:rPr lang="fr-FR" dirty="0" smtClean="0"/>
              <a:t> </a:t>
            </a:r>
            <a:r>
              <a:rPr lang="fr-FR" dirty="0" err="1" smtClean="0"/>
              <a:t>sguardu</a:t>
            </a:r>
            <a:r>
              <a:rPr lang="fr-FR" dirty="0" smtClean="0"/>
              <a:t> s’</a:t>
            </a:r>
            <a:r>
              <a:rPr lang="fr-FR" dirty="0" err="1" smtClean="0"/>
              <a:t>hè</a:t>
            </a:r>
            <a:r>
              <a:rPr lang="fr-FR" dirty="0" smtClean="0"/>
              <a:t> </a:t>
            </a:r>
            <a:r>
              <a:rPr lang="fr-FR" dirty="0" err="1" smtClean="0"/>
              <a:t>alluntanatu</a:t>
            </a:r>
            <a:r>
              <a:rPr lang="fr-FR" dirty="0" smtClean="0"/>
              <a:t> da a </a:t>
            </a:r>
            <a:r>
              <a:rPr lang="fr-FR" dirty="0" err="1" smtClean="0"/>
              <a:t>Storia</a:t>
            </a:r>
            <a:r>
              <a:rPr lang="fr-FR" dirty="0"/>
              <a:t> </a:t>
            </a:r>
            <a:r>
              <a:rPr lang="fr-FR" dirty="0" smtClean="0"/>
              <a:t>è s’</a:t>
            </a:r>
            <a:r>
              <a:rPr lang="fr-FR" dirty="0" err="1" smtClean="0"/>
              <a:t>hè</a:t>
            </a:r>
            <a:r>
              <a:rPr lang="fr-FR" dirty="0" smtClean="0"/>
              <a:t> </a:t>
            </a:r>
            <a:r>
              <a:rPr lang="fr-FR" dirty="0" err="1" smtClean="0"/>
              <a:t>cuncentratu</a:t>
            </a:r>
            <a:r>
              <a:rPr lang="fr-FR" dirty="0" smtClean="0"/>
              <a:t> assai </a:t>
            </a:r>
            <a:r>
              <a:rPr lang="fr-FR" dirty="0" err="1" smtClean="0"/>
              <a:t>nantu</a:t>
            </a:r>
            <a:r>
              <a:rPr lang="fr-FR" dirty="0" smtClean="0"/>
              <a:t> à u visu di Maria Gentile (</a:t>
            </a:r>
            <a:r>
              <a:rPr lang="fr-FR" dirty="0" err="1" smtClean="0"/>
              <a:t>Ghjentile</a:t>
            </a:r>
            <a:r>
              <a:rPr lang="fr-FR" dirty="0" smtClean="0"/>
              <a:t> in </a:t>
            </a:r>
            <a:r>
              <a:rPr lang="fr-FR" dirty="0" err="1" smtClean="0"/>
              <a:t>Oletta</a:t>
            </a:r>
            <a:r>
              <a:rPr lang="fr-FR" dirty="0" smtClean="0"/>
              <a:t>) </a:t>
            </a:r>
            <a:r>
              <a:rPr lang="fr-FR" dirty="0" err="1" smtClean="0"/>
              <a:t>chì</a:t>
            </a:r>
            <a:r>
              <a:rPr lang="fr-FR" dirty="0" smtClean="0"/>
              <a:t> li s’</a:t>
            </a:r>
            <a:r>
              <a:rPr lang="fr-FR" dirty="0" err="1" smtClean="0"/>
              <a:t>era</a:t>
            </a:r>
            <a:r>
              <a:rPr lang="fr-FR" dirty="0" smtClean="0"/>
              <a:t> </a:t>
            </a:r>
            <a:r>
              <a:rPr lang="fr-FR" dirty="0" err="1" smtClean="0"/>
              <a:t>cuncessu</a:t>
            </a:r>
            <a:r>
              <a:rPr lang="fr-FR" dirty="0" smtClean="0"/>
              <a:t> u </a:t>
            </a:r>
            <a:r>
              <a:rPr lang="fr-FR" dirty="0" err="1" smtClean="0"/>
              <a:t>statutu</a:t>
            </a:r>
            <a:r>
              <a:rPr lang="fr-FR" dirty="0" smtClean="0"/>
              <a:t> di </a:t>
            </a:r>
            <a:r>
              <a:rPr lang="fr-FR" dirty="0" err="1" smtClean="0"/>
              <a:t>eruina</a:t>
            </a:r>
            <a:r>
              <a:rPr lang="fr-FR" dirty="0" smtClean="0"/>
              <a:t> </a:t>
            </a:r>
            <a:r>
              <a:rPr lang="fr-FR" dirty="0" err="1" smtClean="0"/>
              <a:t>impersunendu</a:t>
            </a:r>
            <a:r>
              <a:rPr lang="fr-FR" dirty="0" smtClean="0"/>
              <a:t> </a:t>
            </a:r>
            <a:r>
              <a:rPr lang="fr-FR" dirty="0" err="1" smtClean="0"/>
              <a:t>valori</a:t>
            </a:r>
            <a:r>
              <a:rPr lang="fr-FR" dirty="0" smtClean="0"/>
              <a:t> è </a:t>
            </a:r>
            <a:r>
              <a:rPr lang="fr-FR" dirty="0" err="1" smtClean="0"/>
              <a:t>virtù</a:t>
            </a:r>
            <a:r>
              <a:rPr lang="fr-FR" dirty="0" smtClean="0"/>
              <a:t>. </a:t>
            </a:r>
            <a:r>
              <a:rPr lang="fr-FR" dirty="0" err="1" smtClean="0"/>
              <a:t>Cù</a:t>
            </a:r>
            <a:r>
              <a:rPr lang="fr-FR" dirty="0" smtClean="0"/>
              <a:t> </a:t>
            </a:r>
            <a:r>
              <a:rPr lang="fr-FR" dirty="0" err="1" smtClean="0"/>
              <a:t>una</a:t>
            </a:r>
            <a:r>
              <a:rPr lang="fr-FR" dirty="0" smtClean="0"/>
              <a:t> cria di </a:t>
            </a:r>
            <a:r>
              <a:rPr lang="fr-FR" dirty="0" err="1" smtClean="0"/>
              <a:t>lirisimu</a:t>
            </a:r>
            <a:r>
              <a:rPr lang="fr-FR" dirty="0" smtClean="0"/>
              <a:t> </a:t>
            </a:r>
            <a:r>
              <a:rPr lang="fr-FR" dirty="0" err="1" smtClean="0"/>
              <a:t>fù</a:t>
            </a:r>
            <a:r>
              <a:rPr lang="fr-FR" dirty="0" smtClean="0"/>
              <a:t> </a:t>
            </a:r>
            <a:r>
              <a:rPr lang="fr-FR" dirty="0" err="1" smtClean="0"/>
              <a:t>vestuta</a:t>
            </a:r>
            <a:r>
              <a:rPr lang="fr-FR" dirty="0" smtClean="0"/>
              <a:t> </a:t>
            </a:r>
            <a:r>
              <a:rPr lang="fr-FR" dirty="0" err="1" smtClean="0"/>
              <a:t>cù</a:t>
            </a:r>
            <a:r>
              <a:rPr lang="fr-FR" dirty="0" smtClean="0"/>
              <a:t> i </a:t>
            </a:r>
            <a:r>
              <a:rPr lang="fr-FR" dirty="0" err="1" smtClean="0"/>
              <a:t>panni</a:t>
            </a:r>
            <a:r>
              <a:rPr lang="fr-FR" dirty="0" smtClean="0"/>
              <a:t> d’</a:t>
            </a:r>
            <a:r>
              <a:rPr lang="fr-FR" dirty="0" err="1" smtClean="0"/>
              <a:t>Antigona</a:t>
            </a:r>
            <a:endParaRPr lang="fr-FR" dirty="0" smtClean="0"/>
          </a:p>
          <a:p>
            <a:r>
              <a:rPr lang="fr-FR" dirty="0" smtClean="0"/>
              <a:t>Fonte per u </a:t>
            </a:r>
            <a:r>
              <a:rPr lang="fr-FR" dirty="0" err="1" smtClean="0"/>
              <a:t>nostru</a:t>
            </a:r>
            <a:r>
              <a:rPr lang="fr-FR" dirty="0" smtClean="0"/>
              <a:t> </a:t>
            </a:r>
            <a:r>
              <a:rPr lang="fr-FR" dirty="0" err="1" smtClean="0"/>
              <a:t>prupositu</a:t>
            </a:r>
            <a:r>
              <a:rPr lang="fr-FR" dirty="0" smtClean="0"/>
              <a:t> </a:t>
            </a:r>
            <a:r>
              <a:rPr lang="fr-FR" dirty="0" err="1" smtClean="0"/>
              <a:t>Antone</a:t>
            </a:r>
            <a:r>
              <a:rPr lang="fr-FR" dirty="0" smtClean="0"/>
              <a:t> de </a:t>
            </a:r>
            <a:r>
              <a:rPr lang="fr-FR" dirty="0" err="1" smtClean="0"/>
              <a:t>Morati</a:t>
            </a:r>
            <a:r>
              <a:rPr lang="fr-FR" dirty="0" smtClean="0"/>
              <a:t> (</a:t>
            </a:r>
            <a:r>
              <a:rPr lang="fr-FR" dirty="0" err="1" smtClean="0"/>
              <a:t>magistratu</a:t>
            </a:r>
            <a:r>
              <a:rPr lang="fr-FR" dirty="0" smtClean="0"/>
              <a:t>, </a:t>
            </a:r>
            <a:r>
              <a:rPr lang="fr-FR" dirty="0" err="1" smtClean="0"/>
              <a:t>cunsigliere</a:t>
            </a:r>
            <a:r>
              <a:rPr lang="fr-FR" dirty="0" smtClean="0"/>
              <a:t> </a:t>
            </a:r>
            <a:r>
              <a:rPr lang="fr-FR" dirty="0" err="1" smtClean="0"/>
              <a:t>generale</a:t>
            </a:r>
            <a:r>
              <a:rPr lang="fr-FR" dirty="0" smtClean="0"/>
              <a:t> è </a:t>
            </a:r>
            <a:r>
              <a:rPr lang="fr-FR" dirty="0" err="1" smtClean="0"/>
              <a:t>merre</a:t>
            </a:r>
            <a:r>
              <a:rPr lang="fr-FR" dirty="0" smtClean="0"/>
              <a:t> di San </a:t>
            </a:r>
            <a:r>
              <a:rPr lang="fr-FR" dirty="0" err="1" smtClean="0"/>
              <a:t>Fiurenzu</a:t>
            </a:r>
            <a:r>
              <a:rPr lang="fr-FR" dirty="0" smtClean="0"/>
              <a:t> </a:t>
            </a:r>
            <a:r>
              <a:rPr lang="fr-FR" dirty="0" err="1" smtClean="0"/>
              <a:t>chì</a:t>
            </a:r>
            <a:r>
              <a:rPr lang="fr-FR" dirty="0" smtClean="0"/>
              <a:t> </a:t>
            </a:r>
            <a:r>
              <a:rPr lang="fr-FR" dirty="0" err="1" smtClean="0"/>
              <a:t>sbuchjò</a:t>
            </a:r>
            <a:r>
              <a:rPr lang="fr-FR" dirty="0" smtClean="0"/>
              <a:t> </a:t>
            </a:r>
            <a:r>
              <a:rPr lang="fr-FR" dirty="0" err="1" smtClean="0"/>
              <a:t>unu</a:t>
            </a:r>
            <a:r>
              <a:rPr lang="fr-FR" dirty="0" smtClean="0"/>
              <a:t> à </a:t>
            </a:r>
            <a:r>
              <a:rPr lang="fr-FR" dirty="0" err="1" smtClean="0"/>
              <a:t>unu</a:t>
            </a:r>
            <a:r>
              <a:rPr lang="fr-FR" dirty="0" smtClean="0"/>
              <a:t> l’</a:t>
            </a:r>
            <a:r>
              <a:rPr lang="fr-FR" dirty="0" err="1" smtClean="0"/>
              <a:t>atti</a:t>
            </a:r>
            <a:r>
              <a:rPr lang="fr-FR" dirty="0" smtClean="0"/>
              <a:t> di u </a:t>
            </a:r>
            <a:r>
              <a:rPr lang="fr-FR" dirty="0" err="1" smtClean="0"/>
              <a:t>prucessu</a:t>
            </a:r>
            <a:r>
              <a:rPr lang="fr-FR" dirty="0" smtClean="0"/>
              <a:t>, da </a:t>
            </a:r>
            <a:r>
              <a:rPr lang="fr-FR" dirty="0" err="1" smtClean="0"/>
              <a:t>ristabilisce</a:t>
            </a:r>
            <a:r>
              <a:rPr lang="fr-FR" dirty="0" smtClean="0"/>
              <a:t> a </a:t>
            </a:r>
            <a:r>
              <a:rPr lang="fr-FR" dirty="0" err="1" smtClean="0"/>
              <a:t>verità</a:t>
            </a:r>
            <a:r>
              <a:rPr lang="fr-FR" dirty="0" smtClean="0"/>
              <a:t>, </a:t>
            </a:r>
            <a:r>
              <a:rPr lang="fr-FR" dirty="0" err="1" smtClean="0"/>
              <a:t>trascurà</a:t>
            </a:r>
            <a:r>
              <a:rPr lang="fr-FR" dirty="0" smtClean="0"/>
              <a:t> </a:t>
            </a:r>
            <a:r>
              <a:rPr lang="fr-FR" dirty="0" err="1" smtClean="0"/>
              <a:t>stalvatoghji</a:t>
            </a:r>
            <a:r>
              <a:rPr lang="fr-FR" dirty="0" smtClean="0"/>
              <a:t> è </a:t>
            </a:r>
            <a:r>
              <a:rPr lang="fr-FR" dirty="0" err="1" smtClean="0"/>
              <a:t>legende</a:t>
            </a:r>
            <a:r>
              <a:rPr lang="fr-FR" dirty="0" smtClean="0"/>
              <a:t> </a:t>
            </a:r>
            <a:r>
              <a:rPr lang="fr-FR" dirty="0" err="1" smtClean="0"/>
              <a:t>trasmessi</a:t>
            </a:r>
            <a:r>
              <a:rPr lang="fr-FR" dirty="0" smtClean="0"/>
              <a:t> à </a:t>
            </a:r>
            <a:r>
              <a:rPr lang="fr-FR" dirty="0" err="1" smtClean="0"/>
              <a:t>bocca</a:t>
            </a:r>
            <a:r>
              <a:rPr lang="fr-FR" dirty="0"/>
              <a:t>.</a:t>
            </a:r>
            <a:endParaRPr lang="fr-FR" dirty="0" smtClean="0"/>
          </a:p>
          <a:p>
            <a:r>
              <a:rPr lang="fr-FR" dirty="0" smtClean="0"/>
              <a:t>Per </a:t>
            </a:r>
            <a:r>
              <a:rPr lang="fr-FR" dirty="0" err="1" smtClean="0"/>
              <a:t>voi</a:t>
            </a:r>
            <a:r>
              <a:rPr lang="fr-FR" dirty="0" smtClean="0"/>
              <a:t> Fonte : Bulletin </a:t>
            </a:r>
            <a:r>
              <a:rPr lang="fr-FR" dirty="0"/>
              <a:t>de la société des sciences historiques et naturelles de la Corse, 1894. </a:t>
            </a:r>
          </a:p>
        </p:txBody>
      </p:sp>
      <p:pic>
        <p:nvPicPr>
          <p:cNvPr id="6" name="Image 5"/>
          <p:cNvPicPr>
            <a:picLocks noChangeAspect="1"/>
          </p:cNvPicPr>
          <p:nvPr/>
        </p:nvPicPr>
        <p:blipFill>
          <a:blip r:embed="rId2"/>
          <a:stretch>
            <a:fillRect/>
          </a:stretch>
        </p:blipFill>
        <p:spPr>
          <a:xfrm>
            <a:off x="0" y="0"/>
            <a:ext cx="1795244" cy="1795244"/>
          </a:xfrm>
          <a:prstGeom prst="rect">
            <a:avLst/>
          </a:prstGeom>
        </p:spPr>
      </p:pic>
    </p:spTree>
    <p:extLst>
      <p:ext uri="{BB962C8B-B14F-4D97-AF65-F5344CB8AC3E}">
        <p14:creationId xmlns:p14="http://schemas.microsoft.com/office/powerpoint/2010/main" val="240610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Lettura</a:t>
            </a:r>
            <a:r>
              <a:rPr lang="fr-FR" dirty="0" smtClean="0"/>
              <a:t> è </a:t>
            </a:r>
            <a:r>
              <a:rPr lang="fr-FR" dirty="0" err="1" smtClean="0"/>
              <a:t>dumande</a:t>
            </a:r>
            <a:endParaRPr lang="fr-FR" dirty="0"/>
          </a:p>
        </p:txBody>
      </p:sp>
      <p:sp>
        <p:nvSpPr>
          <p:cNvPr id="3" name="Espace réservé du contenu 2"/>
          <p:cNvSpPr>
            <a:spLocks noGrp="1"/>
          </p:cNvSpPr>
          <p:nvPr>
            <p:ph idx="1"/>
          </p:nvPr>
        </p:nvSpPr>
        <p:spPr/>
        <p:txBody>
          <a:bodyPr/>
          <a:lstStyle/>
          <a:p>
            <a:r>
              <a:rPr lang="fr-FR" dirty="0" smtClean="0"/>
              <a:t>Vi pare </a:t>
            </a:r>
            <a:r>
              <a:rPr lang="fr-FR" dirty="0" err="1" smtClean="0"/>
              <a:t>adatta</a:t>
            </a:r>
            <a:r>
              <a:rPr lang="fr-FR" dirty="0" smtClean="0"/>
              <a:t> l’</a:t>
            </a:r>
            <a:r>
              <a:rPr lang="fr-FR" dirty="0" err="1" smtClean="0"/>
              <a:t>appellazione</a:t>
            </a:r>
            <a:r>
              <a:rPr lang="fr-FR" dirty="0" smtClean="0"/>
              <a:t> di </a:t>
            </a:r>
            <a:r>
              <a:rPr lang="fr-FR" dirty="0" err="1" smtClean="0"/>
              <a:t>cunghjura</a:t>
            </a:r>
            <a:r>
              <a:rPr lang="fr-FR" dirty="0" smtClean="0"/>
              <a:t> ?</a:t>
            </a:r>
          </a:p>
          <a:p>
            <a:r>
              <a:rPr lang="fr-FR" dirty="0" err="1" smtClean="0"/>
              <a:t>Chì</a:t>
            </a:r>
            <a:r>
              <a:rPr lang="fr-FR" dirty="0" smtClean="0"/>
              <a:t> </a:t>
            </a:r>
            <a:r>
              <a:rPr lang="fr-FR" dirty="0" err="1" smtClean="0"/>
              <a:t>hè</a:t>
            </a:r>
            <a:r>
              <a:rPr lang="fr-FR" dirty="0" smtClean="0"/>
              <a:t> </a:t>
            </a:r>
            <a:r>
              <a:rPr lang="fr-FR" dirty="0" err="1" smtClean="0"/>
              <a:t>una</a:t>
            </a:r>
            <a:r>
              <a:rPr lang="fr-FR" dirty="0" smtClean="0"/>
              <a:t> </a:t>
            </a:r>
            <a:r>
              <a:rPr lang="fr-FR" dirty="0" err="1" smtClean="0"/>
              <a:t>cunghjura</a:t>
            </a:r>
            <a:r>
              <a:rPr lang="fr-FR" dirty="0" smtClean="0"/>
              <a:t> ?</a:t>
            </a:r>
          </a:p>
          <a:p>
            <a:r>
              <a:rPr lang="fr-FR" dirty="0" smtClean="0"/>
              <a:t>Da </a:t>
            </a:r>
            <a:r>
              <a:rPr lang="fr-FR" dirty="0" err="1" smtClean="0"/>
              <a:t>induve</a:t>
            </a:r>
            <a:r>
              <a:rPr lang="fr-FR" dirty="0" smtClean="0"/>
              <a:t> </a:t>
            </a:r>
            <a:r>
              <a:rPr lang="fr-FR" dirty="0" err="1" smtClean="0"/>
              <a:t>hè</a:t>
            </a:r>
            <a:r>
              <a:rPr lang="fr-FR" dirty="0" smtClean="0"/>
              <a:t> </a:t>
            </a:r>
            <a:r>
              <a:rPr lang="fr-FR" dirty="0" err="1" smtClean="0"/>
              <a:t>sta</a:t>
            </a:r>
            <a:r>
              <a:rPr lang="fr-FR" dirty="0" smtClean="0"/>
              <a:t> </a:t>
            </a:r>
            <a:r>
              <a:rPr lang="fr-FR" dirty="0" err="1" smtClean="0"/>
              <a:t>parolla</a:t>
            </a:r>
            <a:r>
              <a:rPr lang="fr-FR" dirty="0" smtClean="0"/>
              <a:t> « </a:t>
            </a:r>
            <a:r>
              <a:rPr lang="fr-FR" dirty="0" err="1" smtClean="0"/>
              <a:t>vittulu</a:t>
            </a:r>
            <a:r>
              <a:rPr lang="fr-FR" dirty="0" smtClean="0"/>
              <a:t> » ?</a:t>
            </a:r>
          </a:p>
          <a:p>
            <a:r>
              <a:rPr lang="fr-FR" dirty="0" smtClean="0"/>
              <a:t>Vi pare </a:t>
            </a:r>
            <a:r>
              <a:rPr lang="fr-FR" dirty="0" err="1" smtClean="0"/>
              <a:t>ghjusta</a:t>
            </a:r>
            <a:r>
              <a:rPr lang="fr-FR" dirty="0" smtClean="0"/>
              <a:t> l’</a:t>
            </a:r>
            <a:r>
              <a:rPr lang="fr-FR" dirty="0" err="1" smtClean="0"/>
              <a:t>ammentu</a:t>
            </a:r>
            <a:r>
              <a:rPr lang="fr-FR" dirty="0" smtClean="0"/>
              <a:t> di « </a:t>
            </a:r>
            <a:r>
              <a:rPr lang="fr-FR" dirty="0" err="1" smtClean="0"/>
              <a:t>crimine</a:t>
            </a:r>
            <a:r>
              <a:rPr lang="fr-FR" dirty="0" smtClean="0"/>
              <a:t> di </a:t>
            </a:r>
            <a:r>
              <a:rPr lang="fr-FR" dirty="0" err="1" smtClean="0"/>
              <a:t>lesa</a:t>
            </a:r>
            <a:r>
              <a:rPr lang="fr-FR" dirty="0" smtClean="0"/>
              <a:t> </a:t>
            </a:r>
            <a:r>
              <a:rPr lang="fr-FR" dirty="0" err="1" smtClean="0"/>
              <a:t>maestà</a:t>
            </a:r>
            <a:r>
              <a:rPr lang="fr-FR" dirty="0" smtClean="0"/>
              <a:t> »</a:t>
            </a:r>
          </a:p>
          <a:p>
            <a:r>
              <a:rPr lang="fr-FR" dirty="0" err="1" smtClean="0"/>
              <a:t>Impiccati</a:t>
            </a:r>
            <a:r>
              <a:rPr lang="fr-FR" dirty="0" smtClean="0"/>
              <a:t> o </a:t>
            </a:r>
            <a:r>
              <a:rPr lang="fr-FR" dirty="0" err="1" smtClean="0"/>
              <a:t>micca</a:t>
            </a:r>
            <a:r>
              <a:rPr lang="fr-FR" dirty="0" smtClean="0"/>
              <a:t> ?</a:t>
            </a:r>
          </a:p>
          <a:p>
            <a:r>
              <a:rPr lang="fr-FR" dirty="0" smtClean="0"/>
              <a:t>À </a:t>
            </a:r>
            <a:r>
              <a:rPr lang="fr-FR" dirty="0" err="1" smtClean="0"/>
              <a:t>chì</a:t>
            </a:r>
            <a:r>
              <a:rPr lang="fr-FR" dirty="0" smtClean="0"/>
              <a:t> vi face </a:t>
            </a:r>
            <a:r>
              <a:rPr lang="fr-FR" dirty="0" err="1" smtClean="0"/>
              <a:t>pensà</a:t>
            </a:r>
            <a:r>
              <a:rPr lang="fr-FR" dirty="0" smtClean="0"/>
              <a:t> </a:t>
            </a:r>
            <a:r>
              <a:rPr lang="fr-FR" dirty="0" err="1" smtClean="0"/>
              <a:t>quella</a:t>
            </a:r>
            <a:r>
              <a:rPr lang="fr-FR" dirty="0" smtClean="0"/>
              <a:t> « </a:t>
            </a:r>
            <a:r>
              <a:rPr lang="fr-FR" dirty="0" err="1" smtClean="0"/>
              <a:t>culonna</a:t>
            </a:r>
            <a:r>
              <a:rPr lang="fr-FR" dirty="0" smtClean="0"/>
              <a:t> d’</a:t>
            </a:r>
            <a:r>
              <a:rPr lang="fr-FR" dirty="0" err="1" smtClean="0"/>
              <a:t>infamia</a:t>
            </a:r>
            <a:r>
              <a:rPr lang="fr-FR" dirty="0" smtClean="0"/>
              <a:t> » ?</a:t>
            </a:r>
          </a:p>
          <a:p>
            <a:r>
              <a:rPr lang="fr-FR" dirty="0" err="1" smtClean="0"/>
              <a:t>Perchè</a:t>
            </a:r>
            <a:r>
              <a:rPr lang="fr-FR" dirty="0" smtClean="0"/>
              <a:t> </a:t>
            </a:r>
            <a:r>
              <a:rPr lang="fr-FR" dirty="0" err="1" smtClean="0"/>
              <a:t>avè</a:t>
            </a:r>
            <a:r>
              <a:rPr lang="fr-FR" dirty="0" smtClean="0"/>
              <a:t> </a:t>
            </a:r>
            <a:r>
              <a:rPr lang="fr-FR" dirty="0" err="1" smtClean="0"/>
              <a:t>aspettatu</a:t>
            </a:r>
            <a:r>
              <a:rPr lang="fr-FR" dirty="0" smtClean="0"/>
              <a:t> </a:t>
            </a:r>
            <a:r>
              <a:rPr lang="fr-FR" dirty="0" err="1" smtClean="0"/>
              <a:t>tantu</a:t>
            </a:r>
            <a:r>
              <a:rPr lang="fr-FR" dirty="0" smtClean="0"/>
              <a:t> per </a:t>
            </a:r>
            <a:r>
              <a:rPr lang="fr-FR" dirty="0" err="1" smtClean="0"/>
              <a:t>ghjudicà</a:t>
            </a:r>
            <a:r>
              <a:rPr lang="fr-FR" dirty="0" smtClean="0"/>
              <a:t> li ?</a:t>
            </a:r>
          </a:p>
          <a:p>
            <a:endParaRPr lang="fr-FR" dirty="0" smtClean="0"/>
          </a:p>
          <a:p>
            <a:endParaRPr lang="fr-FR" dirty="0"/>
          </a:p>
        </p:txBody>
      </p:sp>
      <p:pic>
        <p:nvPicPr>
          <p:cNvPr id="4" name="Image 3"/>
          <p:cNvPicPr>
            <a:picLocks noChangeAspect="1"/>
          </p:cNvPicPr>
          <p:nvPr/>
        </p:nvPicPr>
        <p:blipFill>
          <a:blip r:embed="rId2"/>
          <a:stretch>
            <a:fillRect/>
          </a:stretch>
        </p:blipFill>
        <p:spPr>
          <a:xfrm>
            <a:off x="10096500" y="0"/>
            <a:ext cx="2095500" cy="31337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3145" y="5166197"/>
            <a:ext cx="2548855" cy="1691803"/>
          </a:xfrm>
          <a:prstGeom prst="rect">
            <a:avLst/>
          </a:prstGeom>
        </p:spPr>
      </p:pic>
      <p:pic>
        <p:nvPicPr>
          <p:cNvPr id="6" name="Image 5"/>
          <p:cNvPicPr>
            <a:picLocks noChangeAspect="1"/>
          </p:cNvPicPr>
          <p:nvPr/>
        </p:nvPicPr>
        <p:blipFill>
          <a:blip r:embed="rId4"/>
          <a:stretch>
            <a:fillRect/>
          </a:stretch>
        </p:blipFill>
        <p:spPr>
          <a:xfrm>
            <a:off x="0" y="0"/>
            <a:ext cx="1792379" cy="1792379"/>
          </a:xfrm>
          <a:prstGeom prst="rect">
            <a:avLst/>
          </a:prstGeom>
        </p:spPr>
      </p:pic>
      <p:pic>
        <p:nvPicPr>
          <p:cNvPr id="7" name="Image 6"/>
          <p:cNvPicPr>
            <a:picLocks noChangeAspect="1"/>
          </p:cNvPicPr>
          <p:nvPr/>
        </p:nvPicPr>
        <p:blipFill>
          <a:blip r:embed="rId5"/>
          <a:stretch>
            <a:fillRect/>
          </a:stretch>
        </p:blipFill>
        <p:spPr>
          <a:xfrm>
            <a:off x="-22005" y="4290647"/>
            <a:ext cx="1814384" cy="2567353"/>
          </a:xfrm>
          <a:prstGeom prst="rect">
            <a:avLst/>
          </a:prstGeom>
        </p:spPr>
      </p:pic>
    </p:spTree>
    <p:extLst>
      <p:ext uri="{BB962C8B-B14F-4D97-AF65-F5344CB8AC3E}">
        <p14:creationId xmlns:p14="http://schemas.microsoft.com/office/powerpoint/2010/main" val="104780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9643" y="624110"/>
            <a:ext cx="10754970" cy="1608344"/>
          </a:xfrm>
        </p:spPr>
        <p:txBody>
          <a:bodyPr>
            <a:normAutofit fontScale="90000"/>
          </a:bodyPr>
          <a:lstStyle/>
          <a:p>
            <a:pPr algn="ctr"/>
            <a:r>
              <a:rPr lang="fr-FR" dirty="0" smtClean="0"/>
              <a:t>Maria Gentile</a:t>
            </a:r>
            <a:br>
              <a:rPr lang="fr-FR" dirty="0" smtClean="0"/>
            </a:br>
            <a:r>
              <a:rPr lang="fr-FR" dirty="0" err="1" smtClean="0"/>
              <a:t>Chì</a:t>
            </a:r>
            <a:r>
              <a:rPr lang="fr-FR" dirty="0" smtClean="0"/>
              <a:t> ne </a:t>
            </a:r>
            <a:r>
              <a:rPr lang="fr-FR" dirty="0" err="1" smtClean="0"/>
              <a:t>sapete</a:t>
            </a:r>
            <a:r>
              <a:rPr lang="fr-FR" dirty="0"/>
              <a:t> ? https://www.youtube.com/watch?v=4OT5PrbLBCE</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4447" y="2290119"/>
            <a:ext cx="2950267" cy="2215978"/>
          </a:xfrm>
        </p:spPr>
      </p:pic>
      <p:pic>
        <p:nvPicPr>
          <p:cNvPr id="5" name="Image 4"/>
          <p:cNvPicPr>
            <a:picLocks noChangeAspect="1"/>
          </p:cNvPicPr>
          <p:nvPr/>
        </p:nvPicPr>
        <p:blipFill>
          <a:blip r:embed="rId3"/>
          <a:stretch>
            <a:fillRect/>
          </a:stretch>
        </p:blipFill>
        <p:spPr>
          <a:xfrm>
            <a:off x="4814714" y="2290119"/>
            <a:ext cx="2958382" cy="2218787"/>
          </a:xfrm>
          <a:prstGeom prst="rect">
            <a:avLst/>
          </a:prstGeom>
        </p:spPr>
      </p:pic>
      <p:pic>
        <p:nvPicPr>
          <p:cNvPr id="7" name="Image 6"/>
          <p:cNvPicPr>
            <a:picLocks noChangeAspect="1"/>
          </p:cNvPicPr>
          <p:nvPr/>
        </p:nvPicPr>
        <p:blipFill>
          <a:blip r:embed="rId4"/>
          <a:stretch>
            <a:fillRect/>
          </a:stretch>
        </p:blipFill>
        <p:spPr>
          <a:xfrm>
            <a:off x="7773096" y="2232454"/>
            <a:ext cx="2847975" cy="4048125"/>
          </a:xfrm>
          <a:prstGeom prst="rect">
            <a:avLst/>
          </a:prstGeom>
        </p:spPr>
      </p:pic>
      <p:pic>
        <p:nvPicPr>
          <p:cNvPr id="8" name="Image 7"/>
          <p:cNvPicPr>
            <a:picLocks noChangeAspect="1"/>
          </p:cNvPicPr>
          <p:nvPr/>
        </p:nvPicPr>
        <p:blipFill>
          <a:blip r:embed="rId5"/>
          <a:stretch>
            <a:fillRect/>
          </a:stretch>
        </p:blipFill>
        <p:spPr>
          <a:xfrm>
            <a:off x="1864447" y="4517641"/>
            <a:ext cx="1307121" cy="1762938"/>
          </a:xfrm>
          <a:prstGeom prst="rect">
            <a:avLst/>
          </a:prstGeom>
        </p:spPr>
      </p:pic>
      <p:pic>
        <p:nvPicPr>
          <p:cNvPr id="9" name="Image 8"/>
          <p:cNvPicPr>
            <a:picLocks noChangeAspect="1"/>
          </p:cNvPicPr>
          <p:nvPr/>
        </p:nvPicPr>
        <p:blipFill>
          <a:blip r:embed="rId6"/>
          <a:stretch>
            <a:fillRect/>
          </a:stretch>
        </p:blipFill>
        <p:spPr>
          <a:xfrm>
            <a:off x="1" y="1"/>
            <a:ext cx="823784" cy="823784"/>
          </a:xfrm>
          <a:prstGeom prst="rect">
            <a:avLst/>
          </a:prstGeom>
        </p:spPr>
      </p:pic>
    </p:spTree>
    <p:extLst>
      <p:ext uri="{BB962C8B-B14F-4D97-AF65-F5344CB8AC3E}">
        <p14:creationId xmlns:p14="http://schemas.microsoft.com/office/powerpoint/2010/main" val="331417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Qualchì</a:t>
            </a:r>
            <a:r>
              <a:rPr lang="fr-FR" dirty="0" smtClean="0"/>
              <a:t> </a:t>
            </a:r>
            <a:r>
              <a:rPr lang="fr-FR" dirty="0" err="1" smtClean="0"/>
              <a:t>parolla</a:t>
            </a:r>
            <a:r>
              <a:rPr lang="fr-FR" dirty="0" smtClean="0"/>
              <a:t> </a:t>
            </a:r>
            <a:r>
              <a:rPr lang="fr-FR" dirty="0" err="1" smtClean="0"/>
              <a:t>nantu</a:t>
            </a:r>
            <a:r>
              <a:rPr lang="fr-FR" dirty="0" smtClean="0"/>
              <a:t> à Maria Gentile</a:t>
            </a:r>
            <a:endParaRPr lang="fr-FR" dirty="0"/>
          </a:p>
        </p:txBody>
      </p:sp>
      <p:sp>
        <p:nvSpPr>
          <p:cNvPr id="3" name="Espace réservé du contenu 2"/>
          <p:cNvSpPr>
            <a:spLocks noGrp="1"/>
          </p:cNvSpPr>
          <p:nvPr>
            <p:ph idx="1"/>
          </p:nvPr>
        </p:nvSpPr>
        <p:spPr>
          <a:xfrm>
            <a:off x="271849" y="1771135"/>
            <a:ext cx="11232763" cy="5025081"/>
          </a:xfrm>
        </p:spPr>
        <p:txBody>
          <a:bodyPr>
            <a:noAutofit/>
          </a:bodyPr>
          <a:lstStyle/>
          <a:p>
            <a:r>
              <a:rPr lang="fr-FR" sz="2000" dirty="0"/>
              <a:t>È Maria Gentile </a:t>
            </a:r>
            <a:r>
              <a:rPr lang="fr-FR" sz="2000" dirty="0" err="1"/>
              <a:t>hà</a:t>
            </a:r>
            <a:r>
              <a:rPr lang="fr-FR" sz="2000" dirty="0"/>
              <a:t> </a:t>
            </a:r>
            <a:r>
              <a:rPr lang="fr-FR" sz="2000" dirty="0" err="1"/>
              <a:t>ricusatu</a:t>
            </a:r>
            <a:r>
              <a:rPr lang="fr-FR" sz="2000" dirty="0"/>
              <a:t> </a:t>
            </a:r>
            <a:r>
              <a:rPr lang="fr-FR" sz="2000" dirty="0" err="1"/>
              <a:t>sta</a:t>
            </a:r>
            <a:r>
              <a:rPr lang="fr-FR" sz="2000" dirty="0"/>
              <a:t> sorte </a:t>
            </a:r>
            <a:r>
              <a:rPr lang="fr-FR" sz="2000" dirty="0" err="1"/>
              <a:t>indegna</a:t>
            </a:r>
            <a:r>
              <a:rPr lang="fr-FR" sz="2000" dirty="0"/>
              <a:t>. Issa donna, </a:t>
            </a:r>
            <a:r>
              <a:rPr lang="fr-FR" sz="2000" dirty="0" err="1"/>
              <a:t>chì</a:t>
            </a:r>
            <a:r>
              <a:rPr lang="fr-FR" sz="2000" dirty="0"/>
              <a:t> di </a:t>
            </a:r>
            <a:r>
              <a:rPr lang="fr-FR" sz="2000" dirty="0" err="1"/>
              <a:t>sicuru</a:t>
            </a:r>
            <a:r>
              <a:rPr lang="fr-FR" sz="2000" dirty="0"/>
              <a:t> </a:t>
            </a:r>
            <a:r>
              <a:rPr lang="fr-FR" sz="2000" dirty="0" err="1"/>
              <a:t>ùn</a:t>
            </a:r>
            <a:r>
              <a:rPr lang="fr-FR" sz="2000" dirty="0"/>
              <a:t> </a:t>
            </a:r>
            <a:r>
              <a:rPr lang="fr-FR" sz="2000" dirty="0" err="1"/>
              <a:t>avia</a:t>
            </a:r>
            <a:r>
              <a:rPr lang="fr-FR" sz="2000" dirty="0"/>
              <a:t> mai </a:t>
            </a:r>
            <a:r>
              <a:rPr lang="fr-FR" sz="2000" dirty="0" err="1"/>
              <a:t>intesu</a:t>
            </a:r>
            <a:r>
              <a:rPr lang="fr-FR" sz="2000" dirty="0"/>
              <a:t> </a:t>
            </a:r>
            <a:r>
              <a:rPr lang="fr-FR" sz="2000" dirty="0" err="1"/>
              <a:t>parlà</a:t>
            </a:r>
            <a:r>
              <a:rPr lang="fr-FR" sz="2000" dirty="0"/>
              <a:t> di </a:t>
            </a:r>
            <a:r>
              <a:rPr lang="fr-FR" sz="2000" dirty="0" err="1"/>
              <a:t>Sofocle</a:t>
            </a:r>
            <a:r>
              <a:rPr lang="fr-FR" sz="2000" dirty="0"/>
              <a:t>, </a:t>
            </a:r>
            <a:r>
              <a:rPr lang="fr-FR" sz="2000" dirty="0" err="1"/>
              <a:t>hà</a:t>
            </a:r>
            <a:r>
              <a:rPr lang="fr-FR" sz="2000" dirty="0"/>
              <a:t> </a:t>
            </a:r>
            <a:r>
              <a:rPr lang="fr-FR" sz="2000" dirty="0" err="1"/>
              <a:t>rifattu</a:t>
            </a:r>
            <a:r>
              <a:rPr lang="fr-FR" sz="2000" dirty="0"/>
              <a:t> u </a:t>
            </a:r>
            <a:r>
              <a:rPr lang="fr-FR" sz="2000" dirty="0" err="1"/>
              <a:t>gestu</a:t>
            </a:r>
            <a:r>
              <a:rPr lang="fr-FR" sz="2000" dirty="0"/>
              <a:t> d’Antigone. </a:t>
            </a:r>
            <a:endParaRPr lang="fr-FR" sz="2000" dirty="0" smtClean="0"/>
          </a:p>
          <a:p>
            <a:r>
              <a:rPr lang="fr-FR" sz="2000" dirty="0" smtClean="0"/>
              <a:t>Per </a:t>
            </a:r>
            <a:r>
              <a:rPr lang="fr-FR" sz="2000" dirty="0"/>
              <a:t>l’Antigone di I </a:t>
            </a:r>
            <a:r>
              <a:rPr lang="fr-FR" sz="2000" dirty="0" err="1"/>
              <a:t>Grechi</a:t>
            </a:r>
            <a:r>
              <a:rPr lang="fr-FR" sz="2000" dirty="0"/>
              <a:t> </a:t>
            </a:r>
            <a:r>
              <a:rPr lang="fr-FR" sz="2000" dirty="0" err="1"/>
              <a:t>antichi</a:t>
            </a:r>
            <a:r>
              <a:rPr lang="fr-FR" sz="2000" dirty="0"/>
              <a:t>, issa </a:t>
            </a:r>
            <a:r>
              <a:rPr lang="fr-FR" sz="2000" dirty="0" err="1" smtClean="0"/>
              <a:t>legge</a:t>
            </a:r>
            <a:r>
              <a:rPr lang="fr-FR" sz="2000" dirty="0" smtClean="0"/>
              <a:t> </a:t>
            </a:r>
            <a:r>
              <a:rPr lang="fr-FR" sz="2000" dirty="0"/>
              <a:t>superiore </a:t>
            </a:r>
            <a:r>
              <a:rPr lang="fr-FR" sz="2000" dirty="0" err="1"/>
              <a:t>era</a:t>
            </a:r>
            <a:r>
              <a:rPr lang="fr-FR" sz="2000" dirty="0"/>
              <a:t> </a:t>
            </a:r>
            <a:r>
              <a:rPr lang="fr-FR" sz="2000" dirty="0" err="1"/>
              <a:t>quella</a:t>
            </a:r>
            <a:r>
              <a:rPr lang="fr-FR" sz="2000" dirty="0"/>
              <a:t> di i dii. Per Maria Gentile, </a:t>
            </a:r>
            <a:r>
              <a:rPr lang="fr-FR" sz="2000" dirty="0" err="1"/>
              <a:t>era</a:t>
            </a:r>
            <a:r>
              <a:rPr lang="fr-FR" sz="2000" dirty="0"/>
              <a:t> </a:t>
            </a:r>
            <a:r>
              <a:rPr lang="fr-FR" sz="2000" dirty="0" err="1"/>
              <a:t>sicuramente</a:t>
            </a:r>
            <a:r>
              <a:rPr lang="fr-FR" sz="2000" dirty="0"/>
              <a:t> a lege di Diu. </a:t>
            </a:r>
            <a:endParaRPr lang="fr-FR" sz="2000" dirty="0" smtClean="0"/>
          </a:p>
          <a:p>
            <a:r>
              <a:rPr lang="fr-FR" sz="2000" dirty="0" smtClean="0"/>
              <a:t>Da </a:t>
            </a:r>
            <a:r>
              <a:rPr lang="fr-FR" sz="2000" dirty="0" err="1" smtClean="0"/>
              <a:t>una</a:t>
            </a:r>
            <a:r>
              <a:rPr lang="fr-FR" sz="2000" dirty="0" smtClean="0"/>
              <a:t> banda a « </a:t>
            </a:r>
            <a:r>
              <a:rPr lang="fr-FR" sz="2000" dirty="0" err="1" smtClean="0"/>
              <a:t>Ragiò</a:t>
            </a:r>
            <a:r>
              <a:rPr lang="fr-FR" sz="2000" dirty="0" smtClean="0"/>
              <a:t> di Statu » Créon da l’</a:t>
            </a:r>
            <a:r>
              <a:rPr lang="fr-FR" sz="2000" dirty="0" err="1" smtClean="0"/>
              <a:t>altru</a:t>
            </a:r>
            <a:r>
              <a:rPr lang="fr-FR" sz="2000" dirty="0" smtClean="0"/>
              <a:t> a </a:t>
            </a:r>
            <a:r>
              <a:rPr lang="fr-FR" sz="2000" dirty="0" err="1" smtClean="0"/>
              <a:t>legge</a:t>
            </a:r>
            <a:r>
              <a:rPr lang="fr-FR" sz="2000" dirty="0" smtClean="0"/>
              <a:t> </a:t>
            </a:r>
            <a:r>
              <a:rPr lang="fr-FR" sz="2000" dirty="0" err="1" smtClean="0"/>
              <a:t>divina</a:t>
            </a:r>
            <a:r>
              <a:rPr lang="fr-FR" sz="2000" dirty="0" smtClean="0"/>
              <a:t> (Antigone).</a:t>
            </a:r>
          </a:p>
          <a:p>
            <a:r>
              <a:rPr lang="fr-FR" sz="2000" dirty="0" err="1" smtClean="0"/>
              <a:t>Mentre</a:t>
            </a:r>
            <a:r>
              <a:rPr lang="fr-FR" sz="2000" dirty="0" smtClean="0"/>
              <a:t> a </a:t>
            </a:r>
            <a:r>
              <a:rPr lang="fr-FR" sz="2000" dirty="0" err="1" smtClean="0"/>
              <a:t>guerra</a:t>
            </a:r>
            <a:r>
              <a:rPr lang="fr-FR" sz="2000" dirty="0" smtClean="0"/>
              <a:t> di i 7 </a:t>
            </a:r>
            <a:r>
              <a:rPr lang="fr-FR" sz="2000" dirty="0" err="1" smtClean="0"/>
              <a:t>capizzoni</a:t>
            </a:r>
            <a:r>
              <a:rPr lang="fr-FR" sz="2000" dirty="0" smtClean="0"/>
              <a:t>, i </a:t>
            </a:r>
            <a:r>
              <a:rPr lang="fr-FR" sz="2000" dirty="0" err="1" smtClean="0"/>
              <a:t>so</a:t>
            </a:r>
            <a:r>
              <a:rPr lang="fr-FR" sz="2000" dirty="0" smtClean="0"/>
              <a:t> di </a:t>
            </a:r>
            <a:r>
              <a:rPr lang="fr-FR" sz="2000" dirty="0" err="1" smtClean="0"/>
              <a:t>fratelli</a:t>
            </a:r>
            <a:r>
              <a:rPr lang="fr-FR" sz="2000" dirty="0" smtClean="0"/>
              <a:t> Etéocle è Polynice a si </a:t>
            </a:r>
            <a:r>
              <a:rPr lang="fr-FR" sz="2000" dirty="0" err="1" smtClean="0"/>
              <a:t>caccianu</a:t>
            </a:r>
            <a:r>
              <a:rPr lang="fr-FR" sz="2000" dirty="0" smtClean="0"/>
              <a:t> </a:t>
            </a:r>
            <a:r>
              <a:rPr lang="fr-FR" sz="2000" dirty="0" err="1" smtClean="0"/>
              <a:t>unu</a:t>
            </a:r>
            <a:r>
              <a:rPr lang="fr-FR" sz="2000" dirty="0" smtClean="0"/>
              <a:t> </a:t>
            </a:r>
            <a:r>
              <a:rPr lang="fr-FR" sz="2000" dirty="0" err="1" smtClean="0"/>
              <a:t>contr’à</a:t>
            </a:r>
            <a:r>
              <a:rPr lang="fr-FR" sz="2000" dirty="0" smtClean="0"/>
              <a:t> l’</a:t>
            </a:r>
            <a:r>
              <a:rPr lang="fr-FR" sz="2000" dirty="0" err="1" smtClean="0"/>
              <a:t>altru</a:t>
            </a:r>
            <a:r>
              <a:rPr lang="fr-FR" sz="2000" dirty="0" smtClean="0"/>
              <a:t>, è </a:t>
            </a:r>
            <a:r>
              <a:rPr lang="fr-FR" sz="2000" dirty="0" err="1" smtClean="0"/>
              <a:t>morsenu</a:t>
            </a:r>
            <a:r>
              <a:rPr lang="fr-FR" sz="2000" dirty="0" smtClean="0"/>
              <a:t> </a:t>
            </a:r>
            <a:r>
              <a:rPr lang="fr-FR" sz="2000" dirty="0" err="1" smtClean="0"/>
              <a:t>tramindui</a:t>
            </a:r>
            <a:r>
              <a:rPr lang="fr-FR" sz="2000" dirty="0" smtClean="0"/>
              <a:t> </a:t>
            </a:r>
            <a:r>
              <a:rPr lang="fr-FR" sz="2000" dirty="0" err="1" smtClean="0"/>
              <a:t>ind’è</a:t>
            </a:r>
            <a:r>
              <a:rPr lang="fr-FR" sz="2000" dirty="0" smtClean="0"/>
              <a:t> u </a:t>
            </a:r>
            <a:r>
              <a:rPr lang="fr-FR" sz="2000" dirty="0" err="1" smtClean="0"/>
              <a:t>cumbattu</a:t>
            </a:r>
            <a:r>
              <a:rPr lang="fr-FR" sz="2000" dirty="0" smtClean="0"/>
              <a:t>, Créon u </a:t>
            </a:r>
            <a:r>
              <a:rPr lang="fr-FR" sz="2000" dirty="0" err="1" smtClean="0"/>
              <a:t>ziu</a:t>
            </a:r>
            <a:r>
              <a:rPr lang="fr-FR" sz="2000" dirty="0" smtClean="0"/>
              <a:t> (</a:t>
            </a:r>
            <a:r>
              <a:rPr lang="fr-FR" sz="2000" dirty="0" err="1" smtClean="0"/>
              <a:t>fratellu</a:t>
            </a:r>
            <a:r>
              <a:rPr lang="fr-FR" sz="2000" dirty="0" smtClean="0"/>
              <a:t> di Jocaste) </a:t>
            </a:r>
            <a:r>
              <a:rPr lang="fr-FR" sz="2000" dirty="0" err="1" smtClean="0"/>
              <a:t>rè</a:t>
            </a:r>
            <a:r>
              <a:rPr lang="fr-FR" sz="2000" dirty="0" smtClean="0"/>
              <a:t> di </a:t>
            </a:r>
            <a:r>
              <a:rPr lang="fr-FR" sz="2000" dirty="0" err="1" smtClean="0"/>
              <a:t>Tebbe</a:t>
            </a:r>
            <a:r>
              <a:rPr lang="fr-FR" sz="2000" dirty="0" smtClean="0"/>
              <a:t> offre </a:t>
            </a:r>
            <a:r>
              <a:rPr lang="fr-FR" sz="2000" dirty="0" err="1" smtClean="0"/>
              <a:t>funerale</a:t>
            </a:r>
            <a:r>
              <a:rPr lang="fr-FR" sz="2000" dirty="0" smtClean="0"/>
              <a:t> </a:t>
            </a:r>
            <a:r>
              <a:rPr lang="fr-FR" sz="2000" dirty="0" err="1" smtClean="0"/>
              <a:t>sulenne</a:t>
            </a:r>
            <a:r>
              <a:rPr lang="fr-FR" sz="2000" dirty="0" smtClean="0"/>
              <a:t> per Etéocle è ne </a:t>
            </a:r>
            <a:r>
              <a:rPr lang="fr-FR" sz="2000" dirty="0" err="1" smtClean="0"/>
              <a:t>ricusa</a:t>
            </a:r>
            <a:r>
              <a:rPr lang="fr-FR" sz="2000" dirty="0" smtClean="0"/>
              <a:t> à l’</a:t>
            </a:r>
            <a:r>
              <a:rPr lang="fr-FR" sz="2000" dirty="0" err="1" smtClean="0"/>
              <a:t>altru</a:t>
            </a:r>
            <a:r>
              <a:rPr lang="fr-FR" sz="2000" dirty="0" smtClean="0"/>
              <a:t>.</a:t>
            </a:r>
          </a:p>
          <a:p>
            <a:r>
              <a:rPr lang="fr-FR" sz="2000" dirty="0" smtClean="0"/>
              <a:t>A </a:t>
            </a:r>
            <a:r>
              <a:rPr lang="fr-FR" sz="2000" dirty="0" err="1"/>
              <a:t>lascita</a:t>
            </a:r>
            <a:r>
              <a:rPr lang="fr-FR" sz="2000" dirty="0"/>
              <a:t> di Maria Gentile </a:t>
            </a:r>
            <a:r>
              <a:rPr lang="fr-FR" sz="2000" dirty="0" err="1"/>
              <a:t>hè</a:t>
            </a:r>
            <a:r>
              <a:rPr lang="fr-FR" sz="2000" dirty="0"/>
              <a:t> d’</a:t>
            </a:r>
            <a:r>
              <a:rPr lang="fr-FR" sz="2000" dirty="0" err="1"/>
              <a:t>amore</a:t>
            </a:r>
            <a:r>
              <a:rPr lang="fr-FR" sz="2000" dirty="0"/>
              <a:t>, ma </a:t>
            </a:r>
            <a:r>
              <a:rPr lang="fr-FR" sz="2000" dirty="0" err="1"/>
              <a:t>dinù</a:t>
            </a:r>
            <a:r>
              <a:rPr lang="fr-FR" sz="2000" dirty="0"/>
              <a:t> di </a:t>
            </a:r>
            <a:r>
              <a:rPr lang="fr-FR" sz="2000" dirty="0" err="1"/>
              <a:t>ricusu</a:t>
            </a:r>
            <a:r>
              <a:rPr lang="fr-FR" sz="2000" dirty="0"/>
              <a:t>. U </a:t>
            </a:r>
            <a:r>
              <a:rPr lang="fr-FR" sz="2000" dirty="0" err="1"/>
              <a:t>ricusu</a:t>
            </a:r>
            <a:r>
              <a:rPr lang="fr-FR" sz="2000" dirty="0"/>
              <a:t> di </a:t>
            </a:r>
            <a:r>
              <a:rPr lang="fr-FR" sz="2000" dirty="0" err="1"/>
              <a:t>ciò</a:t>
            </a:r>
            <a:r>
              <a:rPr lang="fr-FR" sz="2000" dirty="0"/>
              <a:t> </a:t>
            </a:r>
            <a:r>
              <a:rPr lang="fr-FR" sz="2000" dirty="0" err="1"/>
              <a:t>chì</a:t>
            </a:r>
            <a:r>
              <a:rPr lang="fr-FR" sz="2000" dirty="0"/>
              <a:t> </a:t>
            </a:r>
            <a:r>
              <a:rPr lang="fr-FR" sz="2000" dirty="0" err="1"/>
              <a:t>ùn</a:t>
            </a:r>
            <a:r>
              <a:rPr lang="fr-FR" sz="2000" dirty="0"/>
              <a:t> si </a:t>
            </a:r>
            <a:r>
              <a:rPr lang="fr-FR" sz="2000" dirty="0" err="1"/>
              <a:t>pò</a:t>
            </a:r>
            <a:r>
              <a:rPr lang="fr-FR" sz="2000" dirty="0"/>
              <a:t> </a:t>
            </a:r>
            <a:r>
              <a:rPr lang="fr-FR" sz="2000" dirty="0" err="1"/>
              <a:t>addimette</a:t>
            </a:r>
            <a:r>
              <a:rPr lang="fr-FR" sz="2000" dirty="0"/>
              <a:t>, </a:t>
            </a:r>
            <a:r>
              <a:rPr lang="fr-FR" sz="2000" dirty="0" err="1"/>
              <a:t>ancu</a:t>
            </a:r>
            <a:r>
              <a:rPr lang="fr-FR" sz="2000" dirty="0"/>
              <a:t> </a:t>
            </a:r>
            <a:r>
              <a:rPr lang="fr-FR" sz="2000" dirty="0" err="1"/>
              <a:t>sottu</a:t>
            </a:r>
            <a:r>
              <a:rPr lang="fr-FR" sz="2000" dirty="0"/>
              <a:t> à </a:t>
            </a:r>
            <a:r>
              <a:rPr lang="fr-FR" sz="2000" dirty="0" err="1"/>
              <a:t>una</a:t>
            </a:r>
            <a:r>
              <a:rPr lang="fr-FR" sz="2000" dirty="0"/>
              <a:t> forma </a:t>
            </a:r>
            <a:r>
              <a:rPr lang="fr-FR" sz="2000" dirty="0" err="1"/>
              <a:t>legale</a:t>
            </a:r>
            <a:r>
              <a:rPr lang="fr-FR" sz="2000" dirty="0"/>
              <a:t>. </a:t>
            </a:r>
            <a:r>
              <a:rPr lang="fr-FR" sz="2000" dirty="0" smtClean="0"/>
              <a:t>A </a:t>
            </a:r>
            <a:r>
              <a:rPr lang="fr-FR" sz="2000" dirty="0" err="1"/>
              <a:t>resistanza</a:t>
            </a:r>
            <a:r>
              <a:rPr lang="fr-FR" sz="2000" dirty="0"/>
              <a:t> di  Maria Gentile di </a:t>
            </a:r>
            <a:r>
              <a:rPr lang="fr-FR" sz="2000" dirty="0" err="1"/>
              <a:t>pettu</a:t>
            </a:r>
            <a:r>
              <a:rPr lang="fr-FR" sz="2000" dirty="0"/>
              <a:t> à </a:t>
            </a:r>
            <a:r>
              <a:rPr lang="fr-FR" sz="2000" dirty="0" err="1"/>
              <a:t>sta</a:t>
            </a:r>
            <a:r>
              <a:rPr lang="fr-FR" sz="2000" dirty="0"/>
              <a:t> </a:t>
            </a:r>
            <a:r>
              <a:rPr lang="fr-FR" sz="2000" dirty="0" err="1"/>
              <a:t>forza</a:t>
            </a:r>
            <a:r>
              <a:rPr lang="fr-FR" sz="2000" dirty="0"/>
              <a:t> </a:t>
            </a:r>
            <a:r>
              <a:rPr lang="fr-FR" sz="2000" dirty="0" err="1"/>
              <a:t>inghjusta</a:t>
            </a:r>
            <a:r>
              <a:rPr lang="fr-FR" sz="2000" dirty="0"/>
              <a:t> </a:t>
            </a:r>
            <a:r>
              <a:rPr lang="fr-FR" sz="2000" dirty="0" err="1"/>
              <a:t>ribomba</a:t>
            </a:r>
            <a:r>
              <a:rPr lang="fr-FR" sz="2000" dirty="0"/>
              <a:t> è franca e </a:t>
            </a:r>
            <a:r>
              <a:rPr lang="fr-FR" sz="2000" dirty="0" err="1" smtClean="0"/>
              <a:t>frontiere</a:t>
            </a:r>
            <a:endParaRPr lang="fr-FR" sz="2000" dirty="0"/>
          </a:p>
        </p:txBody>
      </p:sp>
      <p:pic>
        <p:nvPicPr>
          <p:cNvPr id="4" name="Image 3"/>
          <p:cNvPicPr>
            <a:picLocks noChangeAspect="1"/>
          </p:cNvPicPr>
          <p:nvPr/>
        </p:nvPicPr>
        <p:blipFill>
          <a:blip r:embed="rId2"/>
          <a:stretch>
            <a:fillRect/>
          </a:stretch>
        </p:blipFill>
        <p:spPr>
          <a:xfrm>
            <a:off x="0" y="0"/>
            <a:ext cx="1655805" cy="1655805"/>
          </a:xfrm>
          <a:prstGeom prst="rect">
            <a:avLst/>
          </a:prstGeom>
        </p:spPr>
      </p:pic>
    </p:spTree>
    <p:extLst>
      <p:ext uri="{BB962C8B-B14F-4D97-AF65-F5344CB8AC3E}">
        <p14:creationId xmlns:p14="http://schemas.microsoft.com/office/powerpoint/2010/main" val="120036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 </a:t>
            </a:r>
            <a:r>
              <a:rPr lang="fr-FR" dirty="0" err="1" smtClean="0"/>
              <a:t>fà</a:t>
            </a:r>
            <a:r>
              <a:rPr lang="fr-FR" dirty="0" smtClean="0"/>
              <a:t> di Maria </a:t>
            </a:r>
            <a:r>
              <a:rPr lang="fr-FR" dirty="0" err="1" smtClean="0"/>
              <a:t>ghjentile</a:t>
            </a:r>
            <a:endParaRPr lang="fr-FR" dirty="0"/>
          </a:p>
        </p:txBody>
      </p:sp>
      <p:sp>
        <p:nvSpPr>
          <p:cNvPr id="3" name="Espace réservé du contenu 2"/>
          <p:cNvSpPr>
            <a:spLocks noGrp="1"/>
          </p:cNvSpPr>
          <p:nvPr>
            <p:ph idx="1"/>
          </p:nvPr>
        </p:nvSpPr>
        <p:spPr>
          <a:xfrm>
            <a:off x="889686" y="2133600"/>
            <a:ext cx="10614926" cy="4555524"/>
          </a:xfrm>
        </p:spPr>
        <p:txBody>
          <a:bodyPr>
            <a:normAutofit/>
          </a:bodyPr>
          <a:lstStyle/>
          <a:p>
            <a:r>
              <a:rPr lang="fr-FR" sz="2000" dirty="0" smtClean="0"/>
              <a:t>U </a:t>
            </a:r>
            <a:r>
              <a:rPr lang="fr-FR" sz="2000" dirty="0" err="1" smtClean="0"/>
              <a:t>primu</a:t>
            </a:r>
            <a:r>
              <a:rPr lang="fr-FR" sz="2000" dirty="0" smtClean="0"/>
              <a:t> à </a:t>
            </a:r>
            <a:r>
              <a:rPr lang="fr-FR" sz="2000" dirty="0" err="1" smtClean="0"/>
              <a:t>ammintà</a:t>
            </a:r>
            <a:r>
              <a:rPr lang="fr-FR" sz="2000" dirty="0" smtClean="0"/>
              <a:t> à Maria </a:t>
            </a:r>
            <a:r>
              <a:rPr lang="fr-FR" sz="2000" dirty="0" err="1" smtClean="0"/>
              <a:t>Ghjentile</a:t>
            </a:r>
            <a:r>
              <a:rPr lang="fr-FR" sz="2000" dirty="0" smtClean="0"/>
              <a:t> </a:t>
            </a:r>
            <a:r>
              <a:rPr lang="fr-FR" sz="2000" dirty="0" err="1" smtClean="0"/>
              <a:t>hè</a:t>
            </a:r>
            <a:r>
              <a:rPr lang="fr-FR" sz="2000" dirty="0" smtClean="0"/>
              <a:t> Francescu </a:t>
            </a:r>
            <a:r>
              <a:rPr lang="fr-FR" sz="2000" dirty="0" err="1" smtClean="0"/>
              <a:t>Ottavianu</a:t>
            </a:r>
            <a:r>
              <a:rPr lang="fr-FR" sz="2000" dirty="0" smtClean="0"/>
              <a:t> </a:t>
            </a:r>
            <a:r>
              <a:rPr lang="fr-FR" sz="2000" dirty="0" err="1" smtClean="0"/>
              <a:t>Renucci</a:t>
            </a:r>
            <a:r>
              <a:rPr lang="fr-FR" sz="2000" dirty="0" smtClean="0"/>
              <a:t> (1767-1842) « In </a:t>
            </a:r>
            <a:r>
              <a:rPr lang="fr-FR" sz="2000" dirty="0" err="1" smtClean="0"/>
              <a:t>Storia</a:t>
            </a:r>
            <a:r>
              <a:rPr lang="fr-FR" sz="2000" dirty="0" smtClean="0"/>
              <a:t> di Corsica » in u 1833.</a:t>
            </a:r>
          </a:p>
          <a:p>
            <a:r>
              <a:rPr lang="fr-FR" sz="2000" dirty="0" smtClean="0"/>
              <a:t>Ferdinand </a:t>
            </a:r>
            <a:r>
              <a:rPr lang="fr-FR" sz="2000" dirty="0" err="1" smtClean="0"/>
              <a:t>Gregorovius</a:t>
            </a:r>
            <a:r>
              <a:rPr lang="fr-FR" sz="2000" dirty="0"/>
              <a:t> </a:t>
            </a:r>
            <a:r>
              <a:rPr lang="fr-FR" sz="2000" dirty="0" smtClean="0"/>
              <a:t>(</a:t>
            </a:r>
            <a:r>
              <a:rPr lang="de-DE" sz="2000" dirty="0" err="1"/>
              <a:t>Nidzica</a:t>
            </a:r>
            <a:r>
              <a:rPr lang="de-DE" sz="2000" dirty="0"/>
              <a:t>, 19 </a:t>
            </a:r>
            <a:r>
              <a:rPr lang="de-DE" sz="2000" dirty="0" err="1"/>
              <a:t>janvier</a:t>
            </a:r>
            <a:r>
              <a:rPr lang="de-DE" sz="2000" dirty="0"/>
              <a:t> 1821 – </a:t>
            </a:r>
            <a:r>
              <a:rPr lang="de-DE" sz="2000" dirty="0" err="1"/>
              <a:t>Munich</a:t>
            </a:r>
            <a:r>
              <a:rPr lang="de-DE" sz="2000" dirty="0"/>
              <a:t>, 1er </a:t>
            </a:r>
            <a:r>
              <a:rPr lang="de-DE" sz="2000" dirty="0" err="1"/>
              <a:t>mai</a:t>
            </a:r>
            <a:r>
              <a:rPr lang="de-DE" sz="2000" dirty="0"/>
              <a:t> </a:t>
            </a:r>
            <a:r>
              <a:rPr lang="de-DE" sz="2000" dirty="0" smtClean="0"/>
              <a:t>1891) </a:t>
            </a:r>
            <a:r>
              <a:rPr lang="de-DE" sz="2000" dirty="0" err="1" smtClean="0"/>
              <a:t>caccia</a:t>
            </a:r>
            <a:r>
              <a:rPr lang="de-DE" sz="2000" dirty="0" smtClean="0"/>
              <a:t> u </a:t>
            </a:r>
            <a:r>
              <a:rPr lang="de-DE" sz="2000" dirty="0" err="1" smtClean="0"/>
              <a:t>libru</a:t>
            </a:r>
            <a:r>
              <a:rPr lang="de-DE" sz="2000" dirty="0" smtClean="0"/>
              <a:t> </a:t>
            </a:r>
            <a:r>
              <a:rPr lang="de-DE" sz="2000" i="1" dirty="0" smtClean="0"/>
              <a:t>Corsica </a:t>
            </a:r>
            <a:r>
              <a:rPr lang="de-DE" sz="2000" dirty="0" smtClean="0"/>
              <a:t>è </a:t>
            </a:r>
            <a:r>
              <a:rPr lang="de-DE" sz="2000" dirty="0" err="1" smtClean="0"/>
              <a:t>ghjè</a:t>
            </a:r>
            <a:r>
              <a:rPr lang="de-DE" sz="2000" dirty="0" smtClean="0"/>
              <a:t> </a:t>
            </a:r>
            <a:r>
              <a:rPr lang="de-DE" sz="2000" dirty="0" err="1" smtClean="0"/>
              <a:t>ammintata</a:t>
            </a:r>
            <a:r>
              <a:rPr lang="de-DE" sz="2000" dirty="0" smtClean="0"/>
              <a:t> per a prima </a:t>
            </a:r>
            <a:r>
              <a:rPr lang="de-DE" sz="2000" dirty="0" err="1" smtClean="0"/>
              <a:t>volta</a:t>
            </a:r>
            <a:r>
              <a:rPr lang="de-DE" sz="2000" dirty="0" smtClean="0"/>
              <a:t> </a:t>
            </a:r>
            <a:r>
              <a:rPr lang="fr-FR" sz="2000" dirty="0" smtClean="0"/>
              <a:t> « L’Antigone corse » </a:t>
            </a:r>
            <a:r>
              <a:rPr lang="fr-FR" sz="2000" dirty="0" err="1" smtClean="0"/>
              <a:t>traduttu</a:t>
            </a:r>
            <a:r>
              <a:rPr lang="fr-FR" sz="2000" dirty="0" smtClean="0"/>
              <a:t> in </a:t>
            </a:r>
            <a:r>
              <a:rPr lang="fr-FR" sz="2000" dirty="0" err="1" smtClean="0"/>
              <a:t>francese</a:t>
            </a:r>
            <a:r>
              <a:rPr lang="fr-FR" sz="2000" dirty="0" smtClean="0"/>
              <a:t> da u </a:t>
            </a:r>
            <a:r>
              <a:rPr lang="fr-FR" sz="2000" dirty="0" err="1" smtClean="0"/>
              <a:t>Bastiacciu</a:t>
            </a:r>
            <a:r>
              <a:rPr lang="fr-FR" sz="2000" dirty="0" smtClean="0"/>
              <a:t>… ?</a:t>
            </a:r>
          </a:p>
          <a:p>
            <a:r>
              <a:rPr lang="fr-FR" sz="2000" dirty="0" err="1" smtClean="0"/>
              <a:t>Ist’ultimu</a:t>
            </a:r>
            <a:r>
              <a:rPr lang="fr-FR" sz="2000" dirty="0" smtClean="0"/>
              <a:t>, in u 1906 </a:t>
            </a:r>
            <a:r>
              <a:rPr lang="fr-FR" sz="2000" dirty="0" err="1" smtClean="0"/>
              <a:t>publicheghja</a:t>
            </a:r>
            <a:r>
              <a:rPr lang="fr-FR" sz="2000" dirty="0" smtClean="0"/>
              <a:t> a </a:t>
            </a:r>
            <a:r>
              <a:rPr lang="fr-FR" sz="2000" dirty="0" err="1" smtClean="0"/>
              <a:t>so</a:t>
            </a:r>
            <a:r>
              <a:rPr lang="fr-FR" sz="2000" dirty="0" smtClean="0"/>
              <a:t> Maria Gentile, </a:t>
            </a:r>
            <a:r>
              <a:rPr lang="fr-FR" sz="2000" dirty="0" err="1" smtClean="0"/>
              <a:t>drama</a:t>
            </a:r>
            <a:r>
              <a:rPr lang="fr-FR" sz="2000" dirty="0" smtClean="0"/>
              <a:t> </a:t>
            </a:r>
            <a:r>
              <a:rPr lang="fr-FR" sz="2000" dirty="0" err="1" smtClean="0"/>
              <a:t>liricu</a:t>
            </a:r>
            <a:r>
              <a:rPr lang="fr-FR" sz="2000" dirty="0" smtClean="0"/>
              <a:t> in </a:t>
            </a:r>
            <a:r>
              <a:rPr lang="fr-FR" sz="2000" dirty="0" err="1" smtClean="0"/>
              <a:t>talianu</a:t>
            </a:r>
            <a:endParaRPr lang="fr-FR" sz="2000" dirty="0" smtClean="0"/>
          </a:p>
          <a:p>
            <a:r>
              <a:rPr lang="it-IT" sz="2000" dirty="0"/>
              <a:t> </a:t>
            </a:r>
            <a:r>
              <a:rPr lang="it-IT" sz="2000" dirty="0" smtClean="0"/>
              <a:t>Ghjuvanpetru Lucciardi</a:t>
            </a:r>
            <a:r>
              <a:rPr lang="it-IT" sz="2000" dirty="0"/>
              <a:t>, Maria Jentile, Ollagnier (1912). </a:t>
            </a:r>
            <a:endParaRPr lang="it-IT" sz="2000" dirty="0" smtClean="0"/>
          </a:p>
          <a:p>
            <a:r>
              <a:rPr lang="it-IT" sz="2000" dirty="0" smtClean="0"/>
              <a:t>Rinatu Coti u </a:t>
            </a:r>
            <a:r>
              <a:rPr lang="it-IT" sz="2000" i="1" dirty="0" smtClean="0"/>
              <a:t>Maceddu (1988)</a:t>
            </a:r>
          </a:p>
          <a:p>
            <a:r>
              <a:rPr lang="it-IT" sz="2000" dirty="0" smtClean="0"/>
              <a:t>Marie Ferranti </a:t>
            </a:r>
            <a:r>
              <a:rPr lang="it-IT" sz="2000" i="1" dirty="0" smtClean="0"/>
              <a:t>La Passion de Maria Gentile </a:t>
            </a:r>
            <a:r>
              <a:rPr lang="it-IT" sz="2000" dirty="0" smtClean="0"/>
              <a:t>pezza di teatru (2016) </a:t>
            </a:r>
          </a:p>
          <a:p>
            <a:r>
              <a:rPr lang="fr-FR" sz="2000" dirty="0"/>
              <a:t>La passion de Maria Gentile. Pièce en cinq tableaux, </a:t>
            </a:r>
            <a:r>
              <a:rPr lang="fr-FR" sz="2000" dirty="0" err="1" smtClean="0"/>
              <a:t>edizioni</a:t>
            </a:r>
            <a:r>
              <a:rPr lang="fr-FR" sz="2000" dirty="0" smtClean="0"/>
              <a:t> Gallimard 2017</a:t>
            </a:r>
            <a:endParaRPr lang="fr-FR" sz="2000" dirty="0"/>
          </a:p>
          <a:p>
            <a:endParaRPr lang="it-IT" dirty="0" smtClean="0"/>
          </a:p>
          <a:p>
            <a:endParaRPr lang="fr-FR" dirty="0"/>
          </a:p>
        </p:txBody>
      </p:sp>
      <p:pic>
        <p:nvPicPr>
          <p:cNvPr id="4" name="Image 3"/>
          <p:cNvPicPr>
            <a:picLocks noChangeAspect="1"/>
          </p:cNvPicPr>
          <p:nvPr/>
        </p:nvPicPr>
        <p:blipFill>
          <a:blip r:embed="rId2"/>
          <a:stretch>
            <a:fillRect/>
          </a:stretch>
        </p:blipFill>
        <p:spPr>
          <a:xfrm>
            <a:off x="0" y="0"/>
            <a:ext cx="1792379" cy="1792379"/>
          </a:xfrm>
          <a:prstGeom prst="rect">
            <a:avLst/>
          </a:prstGeom>
        </p:spPr>
      </p:pic>
    </p:spTree>
    <p:extLst>
      <p:ext uri="{BB962C8B-B14F-4D97-AF65-F5344CB8AC3E}">
        <p14:creationId xmlns:p14="http://schemas.microsoft.com/office/powerpoint/2010/main" val="203097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Testimunianza</a:t>
            </a:r>
            <a:r>
              <a:rPr lang="fr-FR" dirty="0" smtClean="0"/>
              <a:t> di </a:t>
            </a:r>
            <a:r>
              <a:rPr lang="fr-FR" dirty="0" err="1" smtClean="0"/>
              <a:t>Ghjuvanpetru</a:t>
            </a:r>
            <a:r>
              <a:rPr lang="fr-FR" dirty="0" smtClean="0"/>
              <a:t> </a:t>
            </a:r>
            <a:r>
              <a:rPr lang="fr-FR" dirty="0" err="1" smtClean="0"/>
              <a:t>Lucciardi</a:t>
            </a:r>
            <a:r>
              <a:rPr lang="fr-FR" dirty="0" smtClean="0"/>
              <a:t> è </a:t>
            </a:r>
            <a:r>
              <a:rPr lang="fr-FR" dirty="0" err="1" smtClean="0"/>
              <a:t>ritagliu</a:t>
            </a:r>
            <a:r>
              <a:rPr lang="fr-FR" dirty="0" smtClean="0"/>
              <a:t> di </a:t>
            </a:r>
            <a:r>
              <a:rPr lang="fr-FR" dirty="0" err="1" smtClean="0"/>
              <a:t>Rinatu</a:t>
            </a:r>
            <a:r>
              <a:rPr lang="fr-FR" dirty="0" smtClean="0"/>
              <a:t> Coti</a:t>
            </a:r>
            <a:endParaRPr lang="fr-FR" dirty="0"/>
          </a:p>
        </p:txBody>
      </p:sp>
      <p:sp>
        <p:nvSpPr>
          <p:cNvPr id="3" name="Espace réservé du contenu 2"/>
          <p:cNvSpPr>
            <a:spLocks noGrp="1"/>
          </p:cNvSpPr>
          <p:nvPr>
            <p:ph idx="1"/>
          </p:nvPr>
        </p:nvSpPr>
        <p:spPr>
          <a:xfrm>
            <a:off x="2589212" y="2133600"/>
            <a:ext cx="8915400" cy="4580238"/>
          </a:xfrm>
        </p:spPr>
        <p:txBody>
          <a:bodyPr>
            <a:normAutofit lnSpcReduction="10000"/>
          </a:bodyPr>
          <a:lstStyle/>
          <a:p>
            <a:r>
              <a:rPr lang="fr-FR" sz="2400" dirty="0" smtClean="0"/>
              <a:t>« A prima volta </a:t>
            </a:r>
            <a:r>
              <a:rPr lang="fr-FR" sz="2400" dirty="0" err="1" smtClean="0"/>
              <a:t>ch’aghju</a:t>
            </a:r>
            <a:r>
              <a:rPr lang="fr-FR" sz="2400" dirty="0" smtClean="0"/>
              <a:t> </a:t>
            </a:r>
            <a:r>
              <a:rPr lang="fr-FR" sz="2400" dirty="0" err="1" smtClean="0"/>
              <a:t>ntesu</a:t>
            </a:r>
            <a:r>
              <a:rPr lang="fr-FR" sz="2400" dirty="0" smtClean="0"/>
              <a:t> </a:t>
            </a:r>
            <a:r>
              <a:rPr lang="fr-FR" sz="2400" dirty="0" err="1" smtClean="0"/>
              <a:t>parlà</a:t>
            </a:r>
            <a:r>
              <a:rPr lang="fr-FR" sz="2400" dirty="0" smtClean="0"/>
              <a:t> di l’</a:t>
            </a:r>
            <a:r>
              <a:rPr lang="fr-FR" sz="2400" dirty="0" err="1" smtClean="0"/>
              <a:t>attu</a:t>
            </a:r>
            <a:r>
              <a:rPr lang="fr-FR" sz="2400" dirty="0" smtClean="0"/>
              <a:t> </a:t>
            </a:r>
            <a:r>
              <a:rPr lang="fr-FR" sz="2400" dirty="0" err="1" smtClean="0"/>
              <a:t>cusì</a:t>
            </a:r>
            <a:r>
              <a:rPr lang="fr-FR" sz="2400" dirty="0" smtClean="0"/>
              <a:t> </a:t>
            </a:r>
            <a:r>
              <a:rPr lang="fr-FR" sz="2400" dirty="0" err="1" smtClean="0"/>
              <a:t>eroicu</a:t>
            </a:r>
            <a:r>
              <a:rPr lang="fr-FR" sz="2400" dirty="0" smtClean="0"/>
              <a:t> di Maria </a:t>
            </a:r>
            <a:r>
              <a:rPr lang="fr-FR" sz="2400" dirty="0" err="1" smtClean="0"/>
              <a:t>Jentile</a:t>
            </a:r>
            <a:r>
              <a:rPr lang="fr-FR" sz="2400" dirty="0" smtClean="0"/>
              <a:t>, </a:t>
            </a:r>
            <a:r>
              <a:rPr lang="fr-FR" sz="2400" dirty="0" err="1" smtClean="0"/>
              <a:t>hè</a:t>
            </a:r>
            <a:r>
              <a:rPr lang="fr-FR" sz="2400" dirty="0" smtClean="0"/>
              <a:t> statu d’a mo </a:t>
            </a:r>
            <a:r>
              <a:rPr lang="fr-FR" sz="2400" dirty="0" err="1" smtClean="0"/>
              <a:t>mamma</a:t>
            </a:r>
            <a:r>
              <a:rPr lang="fr-FR" sz="2400" dirty="0" smtClean="0"/>
              <a:t>, </a:t>
            </a:r>
            <a:r>
              <a:rPr lang="fr-FR" sz="2400" dirty="0" err="1" smtClean="0"/>
              <a:t>quandu</a:t>
            </a:r>
            <a:r>
              <a:rPr lang="fr-FR" sz="2400" dirty="0" smtClean="0"/>
              <a:t> </a:t>
            </a:r>
            <a:r>
              <a:rPr lang="fr-FR" sz="2400" dirty="0" err="1" smtClean="0"/>
              <a:t>avia</a:t>
            </a:r>
            <a:r>
              <a:rPr lang="fr-FR" sz="2400" dirty="0" smtClean="0"/>
              <a:t> </a:t>
            </a:r>
            <a:r>
              <a:rPr lang="fr-FR" sz="2400" dirty="0" err="1" smtClean="0"/>
              <a:t>appena</a:t>
            </a:r>
            <a:r>
              <a:rPr lang="fr-FR" sz="2400" dirty="0" smtClean="0"/>
              <a:t> </a:t>
            </a:r>
            <a:r>
              <a:rPr lang="fr-FR" sz="2400" dirty="0" err="1" smtClean="0"/>
              <a:t>cinque</a:t>
            </a:r>
            <a:r>
              <a:rPr lang="fr-FR" sz="2400" dirty="0" smtClean="0"/>
              <a:t> o </a:t>
            </a:r>
            <a:r>
              <a:rPr lang="fr-FR" sz="2400" dirty="0" err="1" smtClean="0"/>
              <a:t>sei</a:t>
            </a:r>
            <a:r>
              <a:rPr lang="fr-FR" sz="2400" dirty="0" smtClean="0"/>
              <a:t> </a:t>
            </a:r>
            <a:r>
              <a:rPr lang="fr-FR" sz="2400" dirty="0" err="1" smtClean="0"/>
              <a:t>anni</a:t>
            </a:r>
            <a:r>
              <a:rPr lang="fr-FR" sz="2400" dirty="0" smtClean="0"/>
              <a:t>. </a:t>
            </a:r>
            <a:r>
              <a:rPr lang="fr-FR" sz="2400" dirty="0" err="1" smtClean="0"/>
              <a:t>Fussi</a:t>
            </a:r>
            <a:r>
              <a:rPr lang="fr-FR" sz="2400" dirty="0" smtClean="0"/>
              <a:t> </a:t>
            </a:r>
            <a:r>
              <a:rPr lang="fr-FR" sz="2400" dirty="0" err="1" smtClean="0"/>
              <a:t>perchè</a:t>
            </a:r>
            <a:r>
              <a:rPr lang="fr-FR" sz="2400" dirty="0" smtClean="0"/>
              <a:t> </a:t>
            </a:r>
            <a:r>
              <a:rPr lang="fr-FR" sz="2400" dirty="0" err="1" smtClean="0"/>
              <a:t>cosa</a:t>
            </a:r>
            <a:r>
              <a:rPr lang="fr-FR" sz="2400" dirty="0" smtClean="0"/>
              <a:t> </a:t>
            </a:r>
            <a:r>
              <a:rPr lang="fr-FR" sz="2400" dirty="0" err="1" smtClean="0"/>
              <a:t>dicenu</a:t>
            </a:r>
            <a:r>
              <a:rPr lang="fr-FR" sz="2400" dirty="0" smtClean="0"/>
              <a:t> e </a:t>
            </a:r>
            <a:r>
              <a:rPr lang="fr-FR" sz="2400" dirty="0" err="1" smtClean="0"/>
              <a:t>so</a:t>
            </a:r>
            <a:r>
              <a:rPr lang="fr-FR" sz="2400" dirty="0" smtClean="0"/>
              <a:t> </a:t>
            </a:r>
            <a:r>
              <a:rPr lang="fr-FR" sz="2400" dirty="0" err="1" smtClean="0"/>
              <a:t>mamme</a:t>
            </a:r>
            <a:r>
              <a:rPr lang="fr-FR" sz="2400" dirty="0" smtClean="0"/>
              <a:t> </a:t>
            </a:r>
            <a:r>
              <a:rPr lang="fr-FR" sz="2400" dirty="0" err="1" smtClean="0"/>
              <a:t>hè</a:t>
            </a:r>
            <a:r>
              <a:rPr lang="fr-FR" sz="2400" dirty="0" smtClean="0"/>
              <a:t> </a:t>
            </a:r>
            <a:r>
              <a:rPr lang="fr-FR" sz="2400" dirty="0" err="1" smtClean="0"/>
              <a:t>sempre</a:t>
            </a:r>
            <a:r>
              <a:rPr lang="fr-FR" sz="2400" dirty="0" smtClean="0"/>
              <a:t> </a:t>
            </a:r>
            <a:r>
              <a:rPr lang="fr-FR" sz="2400" dirty="0" err="1" smtClean="0"/>
              <a:t>pigliatu</a:t>
            </a:r>
            <a:r>
              <a:rPr lang="fr-FR" sz="2400" dirty="0" smtClean="0"/>
              <a:t> per </a:t>
            </a:r>
            <a:r>
              <a:rPr lang="fr-FR" sz="2400" dirty="0" err="1" smtClean="0"/>
              <a:t>parolla</a:t>
            </a:r>
            <a:r>
              <a:rPr lang="fr-FR" sz="2400" dirty="0" smtClean="0"/>
              <a:t> di </a:t>
            </a:r>
            <a:r>
              <a:rPr lang="fr-FR" sz="2400" dirty="0" err="1" smtClean="0"/>
              <a:t>vangelu</a:t>
            </a:r>
            <a:r>
              <a:rPr lang="fr-FR" sz="2400" dirty="0" smtClean="0"/>
              <a:t>, o </a:t>
            </a:r>
            <a:r>
              <a:rPr lang="fr-FR" sz="2400" dirty="0" err="1" smtClean="0"/>
              <a:t>fussi</a:t>
            </a:r>
            <a:r>
              <a:rPr lang="fr-FR" sz="2400" dirty="0" smtClean="0"/>
              <a:t> </a:t>
            </a:r>
            <a:r>
              <a:rPr lang="fr-FR" sz="2400" dirty="0" err="1" smtClean="0"/>
              <a:t>veramente</a:t>
            </a:r>
            <a:r>
              <a:rPr lang="fr-FR" sz="2400" dirty="0" smtClean="0"/>
              <a:t> </a:t>
            </a:r>
            <a:r>
              <a:rPr lang="fr-FR" sz="2400" dirty="0" err="1" smtClean="0"/>
              <a:t>ch’ell’avessi</a:t>
            </a:r>
            <a:r>
              <a:rPr lang="fr-FR" sz="2400" dirty="0" smtClean="0"/>
              <a:t> </a:t>
            </a:r>
            <a:r>
              <a:rPr lang="fr-FR" sz="2400" dirty="0" err="1" smtClean="0"/>
              <a:t>sappiutu</a:t>
            </a:r>
            <a:r>
              <a:rPr lang="fr-FR" sz="2400" dirty="0" smtClean="0"/>
              <a:t> </a:t>
            </a:r>
            <a:r>
              <a:rPr lang="fr-FR" sz="2400" dirty="0" err="1" smtClean="0"/>
              <a:t>truvà</a:t>
            </a:r>
            <a:r>
              <a:rPr lang="fr-FR" sz="2400" dirty="0" smtClean="0"/>
              <a:t> l’</a:t>
            </a:r>
            <a:r>
              <a:rPr lang="fr-FR" sz="2400" dirty="0" err="1" smtClean="0"/>
              <a:t>ispressione</a:t>
            </a:r>
            <a:r>
              <a:rPr lang="fr-FR" sz="2400" dirty="0" smtClean="0"/>
              <a:t> </a:t>
            </a:r>
            <a:r>
              <a:rPr lang="fr-FR" sz="2400" dirty="0" err="1" smtClean="0"/>
              <a:t>chì</a:t>
            </a:r>
            <a:r>
              <a:rPr lang="fr-FR" sz="2400" dirty="0" smtClean="0"/>
              <a:t> </a:t>
            </a:r>
            <a:r>
              <a:rPr lang="fr-FR" sz="2400" dirty="0" err="1" smtClean="0"/>
              <a:t>vanu</a:t>
            </a:r>
            <a:r>
              <a:rPr lang="fr-FR" sz="2400" dirty="0" smtClean="0"/>
              <a:t> </a:t>
            </a:r>
            <a:r>
              <a:rPr lang="fr-FR" sz="2400" dirty="0" err="1" smtClean="0"/>
              <a:t>diritte</a:t>
            </a:r>
            <a:r>
              <a:rPr lang="fr-FR" sz="2400" dirty="0" smtClean="0"/>
              <a:t> à u </a:t>
            </a:r>
            <a:r>
              <a:rPr lang="fr-FR" sz="2400" dirty="0" err="1" smtClean="0"/>
              <a:t>core</a:t>
            </a:r>
            <a:r>
              <a:rPr lang="fr-FR" sz="2400" dirty="0" smtClean="0"/>
              <a:t>, u </a:t>
            </a:r>
            <a:r>
              <a:rPr lang="fr-FR" sz="2400" dirty="0" err="1" smtClean="0"/>
              <a:t>fattu</a:t>
            </a:r>
            <a:r>
              <a:rPr lang="fr-FR" sz="2400" dirty="0" smtClean="0"/>
              <a:t> </a:t>
            </a:r>
            <a:r>
              <a:rPr lang="fr-FR" sz="2400" dirty="0" err="1" smtClean="0"/>
              <a:t>hè</a:t>
            </a:r>
            <a:r>
              <a:rPr lang="fr-FR" sz="2400" dirty="0" smtClean="0"/>
              <a:t>, </a:t>
            </a:r>
            <a:r>
              <a:rPr lang="fr-FR" sz="2400" dirty="0" err="1" smtClean="0"/>
              <a:t>chì</a:t>
            </a:r>
            <a:r>
              <a:rPr lang="fr-FR" sz="2400" dirty="0" smtClean="0"/>
              <a:t> issu </a:t>
            </a:r>
            <a:r>
              <a:rPr lang="fr-FR" sz="2400" dirty="0" err="1" smtClean="0"/>
              <a:t>racontu</a:t>
            </a:r>
            <a:r>
              <a:rPr lang="fr-FR" sz="2400" dirty="0" smtClean="0"/>
              <a:t> m’</a:t>
            </a:r>
            <a:r>
              <a:rPr lang="fr-FR" sz="2400" dirty="0" err="1" smtClean="0"/>
              <a:t>hè</a:t>
            </a:r>
            <a:r>
              <a:rPr lang="fr-FR" sz="2400" dirty="0" smtClean="0"/>
              <a:t> </a:t>
            </a:r>
            <a:r>
              <a:rPr lang="fr-FR" sz="2400" dirty="0" err="1" smtClean="0"/>
              <a:t>restatu</a:t>
            </a:r>
            <a:r>
              <a:rPr lang="fr-FR" sz="2400" dirty="0" smtClean="0"/>
              <a:t> […] </a:t>
            </a:r>
            <a:r>
              <a:rPr lang="fr-FR" sz="2400" dirty="0" err="1" smtClean="0"/>
              <a:t>impressu</a:t>
            </a:r>
            <a:r>
              <a:rPr lang="fr-FR" sz="2400" dirty="0" smtClean="0"/>
              <a:t> »</a:t>
            </a:r>
          </a:p>
          <a:p>
            <a:r>
              <a:rPr lang="it-IT" sz="3000" dirty="0"/>
              <a:t>« Comu ! Aghju persu u lumu di l’ochji, a luma di u cori, u punteddu vivu di a casa, è staraghju quicci à mani bioti, à spaddi scunsi di pinseri è di primura … ? » (5)</a:t>
            </a:r>
            <a:endParaRPr lang="fr-FR" sz="3000" dirty="0"/>
          </a:p>
        </p:txBody>
      </p:sp>
      <p:pic>
        <p:nvPicPr>
          <p:cNvPr id="4" name="Image 3"/>
          <p:cNvPicPr>
            <a:picLocks noChangeAspect="1"/>
          </p:cNvPicPr>
          <p:nvPr/>
        </p:nvPicPr>
        <p:blipFill>
          <a:blip r:embed="rId2"/>
          <a:stretch>
            <a:fillRect/>
          </a:stretch>
        </p:blipFill>
        <p:spPr>
          <a:xfrm>
            <a:off x="0" y="0"/>
            <a:ext cx="1792379" cy="1792379"/>
          </a:xfrm>
          <a:prstGeom prst="rect">
            <a:avLst/>
          </a:prstGeom>
        </p:spPr>
      </p:pic>
    </p:spTree>
    <p:extLst>
      <p:ext uri="{BB962C8B-B14F-4D97-AF65-F5344CB8AC3E}">
        <p14:creationId xmlns:p14="http://schemas.microsoft.com/office/powerpoint/2010/main" val="407125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Fonte : Marie Claire </a:t>
            </a:r>
            <a:r>
              <a:rPr lang="fr-FR" dirty="0" err="1" smtClean="0"/>
              <a:t>Mediterrannées</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dirty="0"/>
              <a:t>Les </a:t>
            </a:r>
            <a:r>
              <a:rPr lang="fr-FR" dirty="0" err="1"/>
              <a:t>Antigones</a:t>
            </a:r>
            <a:r>
              <a:rPr lang="fr-FR" dirty="0"/>
              <a:t> d’aujourd’hui</a:t>
            </a:r>
          </a:p>
          <a:p>
            <a:r>
              <a:rPr lang="fr-FR" dirty="0"/>
              <a:t> </a:t>
            </a:r>
            <a:r>
              <a:rPr lang="fr-FR" dirty="0" smtClean="0"/>
              <a:t>« Maria </a:t>
            </a:r>
            <a:r>
              <a:rPr lang="fr-FR" dirty="0"/>
              <a:t>Gentile est l’incarnation d’Antigone. Elle n’a pas lu Sophocle, mais elle symbolise les valeurs d’un mythe universel : la loi, si elle est tyrannique, doit être non seulement contestée, mais bafouée dans le sens de l’humanité. Rendre une sépulture à son fiancé, c’est lui rendre son humanité. Il y a une si grande résonance avec notre temps, avec ce qui se passe autour de la Méditerranée, avec ces femmes tellement accablées par le malheur, la guerre, l’occupation, la difficulté non seulement à vivre mais à survivre, que c’est un exemple d’humanité merveilleuse. Evidemment, on peut penser à </a:t>
            </a:r>
            <a:r>
              <a:rPr lang="fr-FR" dirty="0" err="1"/>
              <a:t>Daesh</a:t>
            </a:r>
            <a:r>
              <a:rPr lang="fr-FR" dirty="0"/>
              <a:t> et à ce que subissent les femmes, les combattantes, les Kurdes. Ce sont des héroïnes discrètes, les nouvelles </a:t>
            </a:r>
            <a:r>
              <a:rPr lang="fr-FR" dirty="0" err="1"/>
              <a:t>Antigones</a:t>
            </a:r>
            <a:r>
              <a:rPr lang="fr-FR" dirty="0"/>
              <a:t>. Je crois qu’on peut s’identifier très facilement à Maria Gentile […] et donc à la femme révoltée</a:t>
            </a:r>
            <a:r>
              <a:rPr lang="fr-FR" dirty="0" smtClean="0"/>
              <a:t>. »</a:t>
            </a:r>
            <a:endParaRPr lang="fr-FR" dirty="0"/>
          </a:p>
        </p:txBody>
      </p:sp>
      <p:pic>
        <p:nvPicPr>
          <p:cNvPr id="4" name="Image 3"/>
          <p:cNvPicPr>
            <a:picLocks noChangeAspect="1"/>
          </p:cNvPicPr>
          <p:nvPr/>
        </p:nvPicPr>
        <p:blipFill>
          <a:blip r:embed="rId2"/>
          <a:stretch>
            <a:fillRect/>
          </a:stretch>
        </p:blipFill>
        <p:spPr>
          <a:xfrm>
            <a:off x="0" y="0"/>
            <a:ext cx="1792379" cy="1792379"/>
          </a:xfrm>
          <a:prstGeom prst="rect">
            <a:avLst/>
          </a:prstGeom>
        </p:spPr>
      </p:pic>
    </p:spTree>
    <p:extLst>
      <p:ext uri="{BB962C8B-B14F-4D97-AF65-F5344CB8AC3E}">
        <p14:creationId xmlns:p14="http://schemas.microsoft.com/office/powerpoint/2010/main" val="1257712786"/>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439</TotalTime>
  <Words>300</Words>
  <Application>Microsoft Office PowerPoint</Application>
  <PresentationFormat>Grand écran</PresentationFormat>
  <Paragraphs>48</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Century Gothic</vt:lpstr>
      <vt:lpstr>Wingdings 3</vt:lpstr>
      <vt:lpstr>Brin</vt:lpstr>
      <vt:lpstr>I Marturiati d’Oletta</vt:lpstr>
      <vt:lpstr>Messa in cuntestu</vt:lpstr>
      <vt:lpstr>Premessa</vt:lpstr>
      <vt:lpstr>Lettura è dumande</vt:lpstr>
      <vt:lpstr>Maria Gentile Chì ne sapete ? https://www.youtube.com/watch?v=4OT5PrbLBCE</vt:lpstr>
      <vt:lpstr>Qualchì parolla nantu à Maria Gentile</vt:lpstr>
      <vt:lpstr>U fà di Maria ghjentile</vt:lpstr>
      <vt:lpstr>Testimunianza di Ghjuvanpetru Lucciardi è ritagliu di Rinatu Coti</vt:lpstr>
      <vt:lpstr>Fonte : Marie Claire Mediterrannées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Marturiati d’Oletta</dc:title>
  <dc:creator>Romain Giorgi</dc:creator>
  <cp:lastModifiedBy>Romain Giorgi</cp:lastModifiedBy>
  <cp:revision>21</cp:revision>
  <dcterms:created xsi:type="dcterms:W3CDTF">2017-09-27T07:46:34Z</dcterms:created>
  <dcterms:modified xsi:type="dcterms:W3CDTF">2017-09-27T15:06:20Z</dcterms:modified>
</cp:coreProperties>
</file>