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5" r:id="rId2"/>
    <p:sldId id="318" r:id="rId3"/>
    <p:sldId id="320" r:id="rId4"/>
    <p:sldId id="297" r:id="rId5"/>
    <p:sldId id="322" r:id="rId6"/>
    <p:sldId id="323" r:id="rId7"/>
    <p:sldId id="324" r:id="rId8"/>
    <p:sldId id="325" r:id="rId9"/>
    <p:sldId id="326" r:id="rId10"/>
    <p:sldId id="327" r:id="rId11"/>
    <p:sldId id="328" r:id="rId12"/>
    <p:sldId id="329" r:id="rId13"/>
    <p:sldId id="316" r:id="rId14"/>
    <p:sldId id="31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piazzetta.com/Chi-fa-pe-a-Festa-di-a-Nazione_a2049.html" TargetMode="External"/><Relationship Id="rId2" Type="http://schemas.openxmlformats.org/officeDocument/2006/relationships/hyperlink" Target="http://www.petru.dorazio.fr/Ottudidicembri/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rse-information.info/ARTICLES/A%20propos%20du%20choix%20de%20l%20Immaculee%20Conception%20comme%20Reine%20de%20la%20Corse.php#_ftn1"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orsematin.com/article/culture-et-loisirs/a-festa-di-a-nazione-une-fete-de-la-liberte.225825.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Festa</a:t>
            </a:r>
            <a:r>
              <a:rPr lang="fr-FR" dirty="0" smtClean="0"/>
              <a:t> di a </a:t>
            </a:r>
            <a:r>
              <a:rPr lang="fr-FR" dirty="0" err="1" smtClean="0"/>
              <a:t>Nazione</a:t>
            </a:r>
            <a:r>
              <a:rPr lang="fr-FR" dirty="0" smtClean="0"/>
              <a:t> Corsa</a:t>
            </a:r>
            <a:endParaRPr lang="fr-FR" dirty="0"/>
          </a:p>
        </p:txBody>
      </p:sp>
      <p:sp>
        <p:nvSpPr>
          <p:cNvPr id="3" name="Espace réservé du contenu 2"/>
          <p:cNvSpPr>
            <a:spLocks noGrp="1"/>
          </p:cNvSpPr>
          <p:nvPr>
            <p:ph idx="1"/>
          </p:nvPr>
        </p:nvSpPr>
        <p:spPr>
          <a:xfrm>
            <a:off x="453081" y="2133600"/>
            <a:ext cx="11051531" cy="3777622"/>
          </a:xfrm>
        </p:spPr>
        <p:txBody>
          <a:bodyPr/>
          <a:lstStyle/>
          <a:p>
            <a:endParaRPr lang="fr-FR" sz="2400" dirty="0" smtClean="0"/>
          </a:p>
          <a:p>
            <a:endParaRPr lang="fr-FR" dirty="0"/>
          </a:p>
        </p:txBody>
      </p:sp>
      <p:pic>
        <p:nvPicPr>
          <p:cNvPr id="7" name="Image 6"/>
          <p:cNvPicPr>
            <a:picLocks noChangeAspect="1"/>
          </p:cNvPicPr>
          <p:nvPr/>
        </p:nvPicPr>
        <p:blipFill>
          <a:blip r:embed="rId2"/>
          <a:stretch>
            <a:fillRect/>
          </a:stretch>
        </p:blipFill>
        <p:spPr>
          <a:xfrm>
            <a:off x="0" y="0"/>
            <a:ext cx="2152075" cy="212159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0"/>
            <a:ext cx="3426941" cy="4736408"/>
          </a:xfrm>
          <a:prstGeom prst="rect">
            <a:avLst/>
          </a:prstGeom>
        </p:spPr>
      </p:pic>
      <p:sp>
        <p:nvSpPr>
          <p:cNvPr id="8" name="Rectangle 7"/>
          <p:cNvSpPr/>
          <p:nvPr/>
        </p:nvSpPr>
        <p:spPr>
          <a:xfrm>
            <a:off x="568411" y="2529110"/>
            <a:ext cx="8270789" cy="3000821"/>
          </a:xfrm>
          <a:prstGeom prst="rect">
            <a:avLst/>
          </a:prstGeom>
        </p:spPr>
        <p:txBody>
          <a:bodyPr wrap="square">
            <a:spAutoFit/>
          </a:bodyPr>
          <a:lstStyle/>
          <a:p>
            <a:r>
              <a:rPr lang="fr-FR" sz="2100" dirty="0" smtClean="0"/>
              <a:t>L’8 di </a:t>
            </a:r>
            <a:r>
              <a:rPr lang="fr-FR" sz="2100" dirty="0" err="1" smtClean="0"/>
              <a:t>decembre</a:t>
            </a:r>
            <a:r>
              <a:rPr lang="fr-FR" sz="2100" dirty="0" smtClean="0"/>
              <a:t> </a:t>
            </a:r>
            <a:r>
              <a:rPr lang="fr-FR" sz="2100" dirty="0" err="1" smtClean="0"/>
              <a:t>cumparisce</a:t>
            </a:r>
            <a:r>
              <a:rPr lang="fr-FR" sz="2100" dirty="0" smtClean="0"/>
              <a:t> da </a:t>
            </a:r>
            <a:r>
              <a:rPr lang="fr-FR" sz="2100" dirty="0" err="1" smtClean="0"/>
              <a:t>ghjornu</a:t>
            </a:r>
            <a:r>
              <a:rPr lang="fr-FR" sz="2100" dirty="0" smtClean="0"/>
              <a:t> di </a:t>
            </a:r>
            <a:r>
              <a:rPr lang="fr-FR" sz="2100" dirty="0" err="1" smtClean="0"/>
              <a:t>riacquistu</a:t>
            </a:r>
            <a:r>
              <a:rPr lang="fr-FR" sz="2100" dirty="0" smtClean="0"/>
              <a:t> è di </a:t>
            </a:r>
            <a:r>
              <a:rPr lang="fr-FR" sz="2100" dirty="0" err="1" smtClean="0"/>
              <a:t>rinàscita</a:t>
            </a:r>
            <a:r>
              <a:rPr lang="fr-FR" sz="2100" dirty="0" smtClean="0"/>
              <a:t>.</a:t>
            </a:r>
          </a:p>
          <a:p>
            <a:r>
              <a:rPr lang="fr-FR" sz="2100" dirty="0" smtClean="0"/>
              <a:t>Si </a:t>
            </a:r>
            <a:r>
              <a:rPr lang="fr-FR" sz="2100" dirty="0" err="1" smtClean="0"/>
              <a:t>cummemureghja</a:t>
            </a:r>
            <a:r>
              <a:rPr lang="fr-FR" sz="2100" dirty="0" smtClean="0"/>
              <a:t> à </a:t>
            </a:r>
            <a:r>
              <a:rPr lang="fr-FR" sz="2100" dirty="0" err="1" smtClean="0"/>
              <a:t>tempu</a:t>
            </a:r>
            <a:r>
              <a:rPr lang="fr-FR" sz="2100" dirty="0" smtClean="0"/>
              <a:t> </a:t>
            </a:r>
            <a:r>
              <a:rPr lang="fr-FR" sz="2100" dirty="0" err="1" smtClean="0"/>
              <a:t>una</a:t>
            </a:r>
            <a:r>
              <a:rPr lang="fr-FR" sz="2100" dirty="0" smtClean="0"/>
              <a:t> via </a:t>
            </a:r>
            <a:r>
              <a:rPr lang="fr-FR" sz="2100" dirty="0" err="1" smtClean="0"/>
              <a:t>pulìtica</a:t>
            </a:r>
            <a:r>
              <a:rPr lang="fr-FR" sz="2100" dirty="0" smtClean="0"/>
              <a:t> è </a:t>
            </a:r>
            <a:r>
              <a:rPr lang="fr-FR" sz="2100" dirty="0" err="1" smtClean="0"/>
              <a:t>linguistica</a:t>
            </a:r>
            <a:r>
              <a:rPr lang="fr-FR" sz="2100" dirty="0" smtClean="0"/>
              <a:t> </a:t>
            </a:r>
            <a:r>
              <a:rPr lang="fr-FR" sz="2100" dirty="0" err="1" smtClean="0"/>
              <a:t>ch’è</a:t>
            </a:r>
            <a:r>
              <a:rPr lang="fr-FR" sz="2100" dirty="0" smtClean="0"/>
              <a:t> </a:t>
            </a:r>
            <a:r>
              <a:rPr lang="fr-FR" sz="2100" dirty="0" err="1" smtClean="0"/>
              <a:t>una</a:t>
            </a:r>
            <a:r>
              <a:rPr lang="fr-FR" sz="2100" dirty="0" smtClean="0"/>
              <a:t> </a:t>
            </a:r>
            <a:r>
              <a:rPr lang="fr-FR" sz="2100" dirty="0" err="1" smtClean="0"/>
              <a:t>làscita</a:t>
            </a:r>
            <a:r>
              <a:rPr lang="fr-FR" sz="2100" dirty="0" smtClean="0"/>
              <a:t> </a:t>
            </a:r>
            <a:r>
              <a:rPr lang="fr-FR" sz="2100" dirty="0" err="1" smtClean="0"/>
              <a:t>stòrica</a:t>
            </a:r>
            <a:r>
              <a:rPr lang="fr-FR" sz="2100" dirty="0" smtClean="0"/>
              <a:t> è </a:t>
            </a:r>
            <a:r>
              <a:rPr lang="fr-FR" sz="2100" dirty="0" err="1" smtClean="0"/>
              <a:t>religiosa</a:t>
            </a:r>
            <a:r>
              <a:rPr lang="fr-FR" sz="2100" dirty="0" smtClean="0"/>
              <a:t>. </a:t>
            </a:r>
          </a:p>
          <a:p>
            <a:r>
              <a:rPr lang="fr-FR" sz="2100" dirty="0" err="1" smtClean="0"/>
              <a:t>Ghjè</a:t>
            </a:r>
            <a:r>
              <a:rPr lang="fr-FR" sz="2100" dirty="0" smtClean="0"/>
              <a:t> </a:t>
            </a:r>
            <a:r>
              <a:rPr lang="fr-FR" sz="2100" dirty="0" err="1" smtClean="0"/>
              <a:t>una</a:t>
            </a:r>
            <a:r>
              <a:rPr lang="fr-FR" sz="2100" dirty="0" smtClean="0"/>
              <a:t> </a:t>
            </a:r>
            <a:r>
              <a:rPr lang="fr-FR" sz="2100" dirty="0" err="1" smtClean="0"/>
              <a:t>festa</a:t>
            </a:r>
            <a:r>
              <a:rPr lang="fr-FR" sz="2100" dirty="0" smtClean="0"/>
              <a:t> </a:t>
            </a:r>
            <a:r>
              <a:rPr lang="fr-FR" sz="2100" dirty="0" err="1" smtClean="0"/>
              <a:t>chè</a:t>
            </a:r>
            <a:r>
              <a:rPr lang="fr-FR" sz="2100" dirty="0" smtClean="0"/>
              <a:t> no </a:t>
            </a:r>
            <a:r>
              <a:rPr lang="fr-FR" sz="2100" dirty="0" err="1" smtClean="0"/>
              <a:t>pudemu</a:t>
            </a:r>
            <a:r>
              <a:rPr lang="fr-FR" sz="2100" dirty="0" smtClean="0"/>
              <a:t> </a:t>
            </a:r>
            <a:r>
              <a:rPr lang="fr-FR" sz="2100" dirty="0" err="1" smtClean="0"/>
              <a:t>definì</a:t>
            </a:r>
            <a:r>
              <a:rPr lang="fr-FR" sz="2100" dirty="0" smtClean="0"/>
              <a:t> </a:t>
            </a:r>
            <a:r>
              <a:rPr lang="fr-FR" sz="2100" dirty="0" err="1" smtClean="0"/>
              <a:t>cum’è</a:t>
            </a:r>
            <a:r>
              <a:rPr lang="fr-FR" sz="2100" dirty="0" smtClean="0"/>
              <a:t> </a:t>
            </a:r>
            <a:r>
              <a:rPr lang="fr-FR" sz="2100" dirty="0" err="1" smtClean="0"/>
              <a:t>sincrètica</a:t>
            </a:r>
            <a:r>
              <a:rPr lang="fr-FR" sz="2100" dirty="0" smtClean="0"/>
              <a:t> è </a:t>
            </a:r>
            <a:r>
              <a:rPr lang="fr-FR" sz="2100" dirty="0" err="1" smtClean="0"/>
              <a:t>pluridisciplinare</a:t>
            </a:r>
            <a:r>
              <a:rPr lang="fr-FR" sz="2100" dirty="0" smtClean="0"/>
              <a:t>.</a:t>
            </a:r>
          </a:p>
          <a:p>
            <a:r>
              <a:rPr lang="fr-FR" sz="2100" dirty="0" err="1" smtClean="0"/>
              <a:t>Oghje</a:t>
            </a:r>
            <a:r>
              <a:rPr lang="fr-FR" sz="2100" dirty="0" smtClean="0"/>
              <a:t> </a:t>
            </a:r>
            <a:r>
              <a:rPr lang="fr-FR" sz="2100" dirty="0" err="1" smtClean="0"/>
              <a:t>ghjornu</a:t>
            </a:r>
            <a:r>
              <a:rPr lang="fr-FR" sz="2100" dirty="0" smtClean="0"/>
              <a:t>, i </a:t>
            </a:r>
            <a:r>
              <a:rPr lang="fr-FR" sz="2100" dirty="0" err="1" smtClean="0"/>
              <a:t>persunali</a:t>
            </a:r>
            <a:r>
              <a:rPr lang="fr-FR" sz="2100" dirty="0" smtClean="0"/>
              <a:t> di a C.T.C è di a </a:t>
            </a:r>
            <a:r>
              <a:rPr lang="fr-FR" sz="2100" dirty="0" err="1" smtClean="0"/>
              <a:t>Cità</a:t>
            </a:r>
            <a:r>
              <a:rPr lang="fr-FR" sz="2100" dirty="0" smtClean="0"/>
              <a:t> di Bastia ne </a:t>
            </a:r>
            <a:r>
              <a:rPr lang="fr-FR" sz="2100" dirty="0" err="1" smtClean="0"/>
              <a:t>godenu</a:t>
            </a:r>
            <a:r>
              <a:rPr lang="fr-FR" sz="2100" dirty="0" smtClean="0"/>
              <a:t> da </a:t>
            </a:r>
            <a:r>
              <a:rPr lang="fr-FR" sz="2100" dirty="0" err="1" smtClean="0"/>
              <a:t>ghjornu</a:t>
            </a:r>
            <a:r>
              <a:rPr lang="fr-FR" sz="2100" dirty="0" smtClean="0"/>
              <a:t> di </a:t>
            </a:r>
            <a:r>
              <a:rPr lang="fr-FR" sz="2100" dirty="0" err="1" smtClean="0"/>
              <a:t>festa</a:t>
            </a:r>
            <a:r>
              <a:rPr lang="fr-FR" sz="2100" dirty="0" smtClean="0"/>
              <a:t>.</a:t>
            </a:r>
          </a:p>
          <a:p>
            <a:r>
              <a:rPr lang="fr-FR" sz="2100" dirty="0" err="1" smtClean="0"/>
              <a:t>Chì</a:t>
            </a:r>
            <a:r>
              <a:rPr lang="fr-FR" sz="2100" dirty="0" smtClean="0"/>
              <a:t> si </a:t>
            </a:r>
            <a:r>
              <a:rPr lang="fr-FR" sz="2100" dirty="0" err="1" smtClean="0"/>
              <a:t>piatta</a:t>
            </a:r>
            <a:r>
              <a:rPr lang="fr-FR" sz="2100" dirty="0" smtClean="0"/>
              <a:t> </a:t>
            </a:r>
            <a:r>
              <a:rPr lang="fr-FR" sz="2100" dirty="0" err="1" smtClean="0"/>
              <a:t>daretu</a:t>
            </a:r>
            <a:r>
              <a:rPr lang="fr-FR" sz="2100" dirty="0" smtClean="0"/>
              <a:t> à l’8 di </a:t>
            </a:r>
            <a:r>
              <a:rPr lang="fr-FR" sz="2100" dirty="0" err="1" smtClean="0"/>
              <a:t>decembre</a:t>
            </a:r>
            <a:r>
              <a:rPr lang="fr-FR" sz="2100" dirty="0" smtClean="0"/>
              <a:t> ? </a:t>
            </a:r>
          </a:p>
        </p:txBody>
      </p:sp>
    </p:spTree>
    <p:extLst>
      <p:ext uri="{BB962C8B-B14F-4D97-AF65-F5344CB8AC3E}">
        <p14:creationId xmlns:p14="http://schemas.microsoft.com/office/powerpoint/2010/main" val="27911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Una festa chì ùn hà mai esistitu ?</a:t>
            </a:r>
            <a:br>
              <a:rPr lang="it-IT" dirty="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À </a:t>
            </a:r>
            <a:r>
              <a:rPr lang="fr-FR" dirty="0"/>
              <a:t>i tempi di Paoli l'</a:t>
            </a:r>
            <a:r>
              <a:rPr lang="fr-FR" dirty="0" err="1"/>
              <a:t>ottu</a:t>
            </a:r>
            <a:r>
              <a:rPr lang="fr-FR" dirty="0"/>
              <a:t> </a:t>
            </a:r>
            <a:r>
              <a:rPr lang="fr-FR" dirty="0" err="1"/>
              <a:t>dicembre</a:t>
            </a:r>
            <a:r>
              <a:rPr lang="fr-FR" dirty="0"/>
              <a:t> </a:t>
            </a:r>
            <a:r>
              <a:rPr lang="fr-FR" dirty="0" err="1"/>
              <a:t>ùn</a:t>
            </a:r>
            <a:r>
              <a:rPr lang="fr-FR" dirty="0"/>
              <a:t> </a:t>
            </a:r>
            <a:r>
              <a:rPr lang="fr-FR" dirty="0" err="1"/>
              <a:t>era</a:t>
            </a:r>
            <a:r>
              <a:rPr lang="fr-FR" dirty="0"/>
              <a:t> </a:t>
            </a:r>
            <a:r>
              <a:rPr lang="fr-FR" dirty="0" err="1"/>
              <a:t>micca</a:t>
            </a:r>
            <a:r>
              <a:rPr lang="fr-FR" dirty="0"/>
              <a:t> un </a:t>
            </a:r>
            <a:r>
              <a:rPr lang="fr-FR" dirty="0" err="1"/>
              <a:t>ghjornu</a:t>
            </a:r>
            <a:r>
              <a:rPr lang="fr-FR" dirty="0"/>
              <a:t> </a:t>
            </a:r>
            <a:r>
              <a:rPr lang="fr-FR" dirty="0" err="1"/>
              <a:t>particulare</a:t>
            </a:r>
            <a:r>
              <a:rPr lang="fr-FR" dirty="0"/>
              <a:t>. </a:t>
            </a:r>
            <a:r>
              <a:rPr lang="fr-FR" dirty="0" err="1"/>
              <a:t>Dopu</a:t>
            </a:r>
            <a:r>
              <a:rPr lang="fr-FR" dirty="0"/>
              <a:t>, </a:t>
            </a:r>
            <a:r>
              <a:rPr lang="fr-FR" dirty="0" err="1"/>
              <a:t>durante</a:t>
            </a:r>
            <a:r>
              <a:rPr lang="fr-FR" dirty="0"/>
              <a:t> </a:t>
            </a:r>
            <a:r>
              <a:rPr lang="fr-FR" dirty="0" err="1"/>
              <a:t>parechji</a:t>
            </a:r>
            <a:r>
              <a:rPr lang="fr-FR" dirty="0"/>
              <a:t> </a:t>
            </a:r>
            <a:r>
              <a:rPr lang="fr-FR" dirty="0" err="1"/>
              <a:t>seculi</a:t>
            </a:r>
            <a:r>
              <a:rPr lang="fr-FR" dirty="0"/>
              <a:t>, </a:t>
            </a:r>
            <a:r>
              <a:rPr lang="fr-FR" dirty="0" err="1"/>
              <a:t>ùn</a:t>
            </a:r>
            <a:r>
              <a:rPr lang="fr-FR" dirty="0"/>
              <a:t> s'</a:t>
            </a:r>
            <a:r>
              <a:rPr lang="fr-FR" dirty="0" err="1"/>
              <a:t>hè</a:t>
            </a:r>
            <a:r>
              <a:rPr lang="fr-FR" dirty="0"/>
              <a:t> </a:t>
            </a:r>
            <a:r>
              <a:rPr lang="fr-FR" dirty="0" err="1"/>
              <a:t>passatu</a:t>
            </a:r>
            <a:r>
              <a:rPr lang="fr-FR" dirty="0"/>
              <a:t> </a:t>
            </a:r>
            <a:r>
              <a:rPr lang="fr-FR" dirty="0" err="1"/>
              <a:t>nunda</a:t>
            </a:r>
            <a:r>
              <a:rPr lang="fr-FR" dirty="0"/>
              <a:t>. </a:t>
            </a:r>
            <a:br>
              <a:rPr lang="fr-FR" dirty="0"/>
            </a:br>
            <a:r>
              <a:rPr lang="fr-FR" dirty="0"/>
              <a:t/>
            </a:r>
            <a:br>
              <a:rPr lang="fr-FR" dirty="0"/>
            </a:br>
            <a:r>
              <a:rPr lang="fr-FR" dirty="0"/>
              <a:t>Petru d'</a:t>
            </a:r>
            <a:r>
              <a:rPr lang="fr-FR" dirty="0" err="1"/>
              <a:t>Oraziu</a:t>
            </a:r>
            <a:r>
              <a:rPr lang="fr-FR" dirty="0"/>
              <a:t> </a:t>
            </a:r>
            <a:r>
              <a:rPr lang="fr-FR" dirty="0">
                <a:hlinkClick r:id="rId2"/>
              </a:rPr>
              <a:t>ci </a:t>
            </a:r>
            <a:r>
              <a:rPr lang="fr-FR" dirty="0" err="1">
                <a:hlinkClick r:id="rId2"/>
              </a:rPr>
              <a:t>ampara</a:t>
            </a:r>
            <a:r>
              <a:rPr lang="fr-FR" dirty="0"/>
              <a:t> in più di </a:t>
            </a:r>
            <a:r>
              <a:rPr lang="fr-FR" dirty="0" err="1"/>
              <a:t>quessa</a:t>
            </a:r>
            <a:r>
              <a:rPr lang="fr-FR" dirty="0"/>
              <a:t> </a:t>
            </a:r>
            <a:r>
              <a:rPr lang="fr-FR" dirty="0" err="1"/>
              <a:t>chì</a:t>
            </a:r>
            <a:r>
              <a:rPr lang="fr-FR" dirty="0"/>
              <a:t> l'</a:t>
            </a:r>
            <a:r>
              <a:rPr lang="fr-FR" dirty="0" err="1"/>
              <a:t>idea</a:t>
            </a:r>
            <a:r>
              <a:rPr lang="fr-FR" dirty="0"/>
              <a:t> di e "</a:t>
            </a:r>
            <a:r>
              <a:rPr lang="fr-FR" dirty="0" err="1"/>
              <a:t>feste</a:t>
            </a:r>
            <a:r>
              <a:rPr lang="fr-FR" dirty="0"/>
              <a:t> </a:t>
            </a:r>
            <a:r>
              <a:rPr lang="fr-FR" dirty="0" err="1"/>
              <a:t>naziunale</a:t>
            </a:r>
            <a:r>
              <a:rPr lang="fr-FR" dirty="0"/>
              <a:t>" </a:t>
            </a:r>
            <a:r>
              <a:rPr lang="fr-FR" dirty="0" err="1"/>
              <a:t>ùn</a:t>
            </a:r>
            <a:r>
              <a:rPr lang="fr-FR" dirty="0"/>
              <a:t> </a:t>
            </a:r>
            <a:r>
              <a:rPr lang="fr-FR" dirty="0" err="1"/>
              <a:t>esiste</a:t>
            </a:r>
            <a:r>
              <a:rPr lang="fr-FR" dirty="0"/>
              <a:t> </a:t>
            </a:r>
            <a:r>
              <a:rPr lang="fr-FR" dirty="0" err="1"/>
              <a:t>micca</a:t>
            </a:r>
            <a:r>
              <a:rPr lang="fr-FR" dirty="0"/>
              <a:t> à u </a:t>
            </a:r>
            <a:r>
              <a:rPr lang="fr-FR" dirty="0" err="1"/>
              <a:t>XVIIIu</a:t>
            </a:r>
            <a:r>
              <a:rPr lang="fr-FR" dirty="0"/>
              <a:t>. </a:t>
            </a:r>
            <a:r>
              <a:rPr lang="fr-FR" dirty="0" err="1"/>
              <a:t>Hè</a:t>
            </a:r>
            <a:r>
              <a:rPr lang="fr-FR" dirty="0"/>
              <a:t> un </a:t>
            </a:r>
            <a:r>
              <a:rPr lang="fr-FR" dirty="0" err="1"/>
              <a:t>cuncettu</a:t>
            </a:r>
            <a:r>
              <a:rPr lang="fr-FR" dirty="0"/>
              <a:t> </a:t>
            </a:r>
            <a:r>
              <a:rPr lang="fr-FR" dirty="0" err="1"/>
              <a:t>recente</a:t>
            </a:r>
            <a:r>
              <a:rPr lang="fr-FR" dirty="0"/>
              <a:t>, </a:t>
            </a:r>
            <a:r>
              <a:rPr lang="fr-FR" dirty="0" err="1"/>
              <a:t>chì</a:t>
            </a:r>
            <a:r>
              <a:rPr lang="fr-FR" dirty="0"/>
              <a:t> </a:t>
            </a:r>
            <a:r>
              <a:rPr lang="fr-FR" dirty="0" err="1"/>
              <a:t>nasce</a:t>
            </a:r>
            <a:r>
              <a:rPr lang="fr-FR" dirty="0"/>
              <a:t> à u </a:t>
            </a:r>
            <a:r>
              <a:rPr lang="fr-FR" dirty="0" err="1"/>
              <a:t>XIXu</a:t>
            </a:r>
            <a:r>
              <a:rPr lang="fr-FR" dirty="0"/>
              <a:t> </a:t>
            </a:r>
            <a:r>
              <a:rPr lang="fr-FR" dirty="0" err="1"/>
              <a:t>seculu</a:t>
            </a:r>
            <a:r>
              <a:rPr lang="fr-FR" dirty="0"/>
              <a:t>, </a:t>
            </a:r>
            <a:r>
              <a:rPr lang="fr-FR" dirty="0" err="1"/>
              <a:t>sott'à</a:t>
            </a:r>
            <a:r>
              <a:rPr lang="fr-FR" dirty="0"/>
              <a:t> a Terza </a:t>
            </a:r>
            <a:r>
              <a:rPr lang="fr-FR" dirty="0" err="1"/>
              <a:t>Republica</a:t>
            </a:r>
            <a:r>
              <a:rPr lang="fr-FR" dirty="0"/>
              <a:t>. </a:t>
            </a:r>
            <a:br>
              <a:rPr lang="fr-FR" dirty="0"/>
            </a:br>
            <a:r>
              <a:rPr lang="fr-FR" dirty="0"/>
              <a:t/>
            </a:r>
            <a:br>
              <a:rPr lang="fr-FR" dirty="0"/>
            </a:br>
            <a:r>
              <a:rPr lang="fr-FR" dirty="0" err="1"/>
              <a:t>Allora</a:t>
            </a:r>
            <a:r>
              <a:rPr lang="fr-FR" dirty="0"/>
              <a:t> </a:t>
            </a:r>
            <a:r>
              <a:rPr lang="fr-FR" dirty="0" err="1"/>
              <a:t>perchè</a:t>
            </a:r>
            <a:r>
              <a:rPr lang="fr-FR" dirty="0"/>
              <a:t> ne </a:t>
            </a:r>
            <a:r>
              <a:rPr lang="fr-FR" dirty="0" err="1"/>
              <a:t>parlemu</a:t>
            </a:r>
            <a:r>
              <a:rPr lang="fr-FR" dirty="0"/>
              <a:t> </a:t>
            </a:r>
            <a:r>
              <a:rPr lang="fr-FR" dirty="0" err="1"/>
              <a:t>avà</a:t>
            </a:r>
            <a:r>
              <a:rPr lang="fr-FR" dirty="0"/>
              <a:t> ? </a:t>
            </a:r>
            <a:br>
              <a:rPr lang="fr-FR" dirty="0"/>
            </a:br>
            <a:r>
              <a:rPr lang="fr-FR" dirty="0"/>
              <a:t/>
            </a:r>
            <a:br>
              <a:rPr lang="fr-FR" dirty="0"/>
            </a:br>
            <a:r>
              <a:rPr lang="fr-FR" dirty="0" err="1"/>
              <a:t>Hè</a:t>
            </a:r>
            <a:r>
              <a:rPr lang="fr-FR" dirty="0"/>
              <a:t> di </a:t>
            </a:r>
            <a:r>
              <a:rPr lang="fr-FR" dirty="0" err="1"/>
              <a:t>fatti</a:t>
            </a:r>
            <a:r>
              <a:rPr lang="fr-FR" dirty="0"/>
              <a:t> </a:t>
            </a:r>
            <a:r>
              <a:rPr lang="fr-FR" dirty="0" err="1"/>
              <a:t>un'idea</a:t>
            </a:r>
            <a:r>
              <a:rPr lang="fr-FR" dirty="0"/>
              <a:t> di i </a:t>
            </a:r>
            <a:r>
              <a:rPr lang="fr-FR" dirty="0" err="1"/>
              <a:t>studienti</a:t>
            </a:r>
            <a:r>
              <a:rPr lang="fr-FR" dirty="0"/>
              <a:t> </a:t>
            </a:r>
            <a:r>
              <a:rPr lang="fr-FR" dirty="0" err="1"/>
              <a:t>corsi</a:t>
            </a:r>
            <a:r>
              <a:rPr lang="fr-FR" dirty="0"/>
              <a:t>, in l'</a:t>
            </a:r>
            <a:r>
              <a:rPr lang="fr-FR" dirty="0" err="1"/>
              <a:t>anni</a:t>
            </a:r>
            <a:r>
              <a:rPr lang="fr-FR" dirty="0"/>
              <a:t> 80. </a:t>
            </a:r>
            <a:r>
              <a:rPr lang="fr-FR" dirty="0" err="1"/>
              <a:t>Pocu</a:t>
            </a:r>
            <a:r>
              <a:rPr lang="fr-FR" dirty="0"/>
              <a:t> à </a:t>
            </a:r>
            <a:r>
              <a:rPr lang="fr-FR" dirty="0" err="1"/>
              <a:t>pocu</a:t>
            </a:r>
            <a:r>
              <a:rPr lang="fr-FR" dirty="0"/>
              <a:t> </a:t>
            </a:r>
            <a:r>
              <a:rPr lang="fr-FR" dirty="0" err="1"/>
              <a:t>hà</a:t>
            </a:r>
            <a:r>
              <a:rPr lang="fr-FR" dirty="0"/>
              <a:t> </a:t>
            </a:r>
            <a:r>
              <a:rPr lang="fr-FR" dirty="0" err="1"/>
              <a:t>pigliatu</a:t>
            </a:r>
            <a:r>
              <a:rPr lang="fr-FR" dirty="0"/>
              <a:t> </a:t>
            </a:r>
            <a:r>
              <a:rPr lang="fr-FR" dirty="0" err="1"/>
              <a:t>forza</a:t>
            </a:r>
            <a:r>
              <a:rPr lang="fr-FR" dirty="0"/>
              <a:t> è </a:t>
            </a:r>
            <a:r>
              <a:rPr lang="fr-FR" dirty="0" err="1"/>
              <a:t>diventa</a:t>
            </a:r>
            <a:r>
              <a:rPr lang="fr-FR" dirty="0"/>
              <a:t> un </a:t>
            </a:r>
            <a:r>
              <a:rPr lang="fr-FR" dirty="0" err="1"/>
              <a:t>ghjornu</a:t>
            </a:r>
            <a:r>
              <a:rPr lang="fr-FR" dirty="0"/>
              <a:t> di </a:t>
            </a:r>
            <a:r>
              <a:rPr lang="fr-FR" dirty="0" err="1"/>
              <a:t>festa</a:t>
            </a:r>
            <a:r>
              <a:rPr lang="fr-FR" dirty="0"/>
              <a:t> </a:t>
            </a:r>
            <a:r>
              <a:rPr lang="fr-FR" dirty="0" err="1">
                <a:hlinkClick r:id="rId3"/>
              </a:rPr>
              <a:t>appena</a:t>
            </a:r>
            <a:r>
              <a:rPr lang="fr-FR" dirty="0">
                <a:hlinkClick r:id="rId3"/>
              </a:rPr>
              <a:t> da per </a:t>
            </a:r>
            <a:r>
              <a:rPr lang="fr-FR" dirty="0" err="1">
                <a:hlinkClick r:id="rId3"/>
              </a:rPr>
              <a:t>tuttu</a:t>
            </a:r>
            <a:r>
              <a:rPr lang="fr-FR" dirty="0">
                <a:hlinkClick r:id="rId3"/>
              </a:rPr>
              <a:t> in l'</a:t>
            </a:r>
            <a:r>
              <a:rPr lang="fr-FR" dirty="0" err="1">
                <a:hlinkClick r:id="rId3"/>
              </a:rPr>
              <a:t>isula</a:t>
            </a:r>
            <a:r>
              <a:rPr lang="fr-FR" dirty="0"/>
              <a:t>. </a:t>
            </a:r>
            <a:br>
              <a:rPr lang="fr-FR" dirty="0"/>
            </a:br>
            <a:r>
              <a:rPr lang="fr-FR" dirty="0"/>
              <a:t/>
            </a:r>
            <a:br>
              <a:rPr lang="fr-FR" dirty="0"/>
            </a:br>
            <a:r>
              <a:rPr lang="fr-FR" dirty="0" err="1"/>
              <a:t>Spiega</a:t>
            </a:r>
            <a:r>
              <a:rPr lang="fr-FR" dirty="0"/>
              <a:t> Antoine-Marie Graziani : </a:t>
            </a:r>
            <a:br>
              <a:rPr lang="fr-FR" dirty="0"/>
            </a:br>
            <a:r>
              <a:rPr lang="fr-FR" dirty="0"/>
              <a:t/>
            </a:r>
            <a:br>
              <a:rPr lang="fr-FR" dirty="0"/>
            </a:br>
            <a:r>
              <a:rPr lang="fr-FR" dirty="0"/>
              <a:t>"</a:t>
            </a:r>
            <a:r>
              <a:rPr lang="fr-FR" i="1" dirty="0"/>
              <a:t>Cela fait une douzaine d'années maintenant, avec la montée politique du mouvement nationaliste, que cette date est réapparue dans notre actualité.</a:t>
            </a:r>
            <a:r>
              <a:rPr lang="fr-FR" dirty="0"/>
              <a:t>" </a:t>
            </a:r>
          </a:p>
          <a:p>
            <a:endParaRPr lang="fr-FR" dirty="0"/>
          </a:p>
        </p:txBody>
      </p:sp>
    </p:spTree>
    <p:extLst>
      <p:ext uri="{BB962C8B-B14F-4D97-AF65-F5344CB8AC3E}">
        <p14:creationId xmlns:p14="http://schemas.microsoft.com/office/powerpoint/2010/main" val="1815394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In fine di contu, perchè micca ?</a:t>
            </a:r>
            <a:br>
              <a:rPr lang="it-IT" dirty="0"/>
            </a:br>
            <a:endParaRPr lang="fr-FR" dirty="0"/>
          </a:p>
        </p:txBody>
      </p:sp>
      <p:sp>
        <p:nvSpPr>
          <p:cNvPr id="3" name="Espace réservé du contenu 2"/>
          <p:cNvSpPr>
            <a:spLocks noGrp="1"/>
          </p:cNvSpPr>
          <p:nvPr>
            <p:ph idx="1"/>
          </p:nvPr>
        </p:nvSpPr>
        <p:spPr>
          <a:xfrm>
            <a:off x="683741" y="1746422"/>
            <a:ext cx="10820871" cy="4164800"/>
          </a:xfrm>
        </p:spPr>
        <p:txBody>
          <a:bodyPr>
            <a:normAutofit/>
          </a:bodyPr>
          <a:lstStyle/>
          <a:p>
            <a:endParaRPr lang="fr-FR" dirty="0"/>
          </a:p>
          <a:p>
            <a:r>
              <a:rPr lang="fr-FR" dirty="0" err="1" smtClean="0"/>
              <a:t>Festighjà</a:t>
            </a:r>
            <a:r>
              <a:rPr lang="fr-FR" dirty="0" smtClean="0"/>
              <a:t> </a:t>
            </a:r>
            <a:r>
              <a:rPr lang="fr-FR" dirty="0" err="1"/>
              <a:t>una</a:t>
            </a:r>
            <a:r>
              <a:rPr lang="fr-FR" dirty="0"/>
              <a:t> </a:t>
            </a:r>
            <a:r>
              <a:rPr lang="fr-FR" dirty="0" err="1"/>
              <a:t>festa</a:t>
            </a:r>
            <a:r>
              <a:rPr lang="fr-FR" dirty="0"/>
              <a:t> </a:t>
            </a:r>
            <a:r>
              <a:rPr lang="fr-FR" dirty="0" err="1"/>
              <a:t>chì</a:t>
            </a:r>
            <a:r>
              <a:rPr lang="fr-FR" dirty="0"/>
              <a:t> </a:t>
            </a:r>
            <a:r>
              <a:rPr lang="fr-FR" dirty="0" err="1"/>
              <a:t>ùn</a:t>
            </a:r>
            <a:r>
              <a:rPr lang="fr-FR" dirty="0"/>
              <a:t> </a:t>
            </a:r>
            <a:r>
              <a:rPr lang="fr-FR" dirty="0" err="1"/>
              <a:t>hà</a:t>
            </a:r>
            <a:r>
              <a:rPr lang="fr-FR" dirty="0"/>
              <a:t> mai </a:t>
            </a:r>
            <a:r>
              <a:rPr lang="fr-FR" dirty="0" err="1"/>
              <a:t>esistitu</a:t>
            </a:r>
            <a:r>
              <a:rPr lang="fr-FR" dirty="0"/>
              <a:t> ? È </a:t>
            </a:r>
            <a:r>
              <a:rPr lang="fr-FR" dirty="0" err="1"/>
              <a:t>perchè</a:t>
            </a:r>
            <a:r>
              <a:rPr lang="fr-FR" dirty="0"/>
              <a:t> </a:t>
            </a:r>
            <a:r>
              <a:rPr lang="fr-FR" dirty="0" err="1"/>
              <a:t>micca</a:t>
            </a:r>
            <a:r>
              <a:rPr lang="fr-FR" dirty="0"/>
              <a:t>, </a:t>
            </a:r>
            <a:r>
              <a:rPr lang="fr-FR" dirty="0" err="1"/>
              <a:t>sì</a:t>
            </a:r>
            <a:r>
              <a:rPr lang="fr-FR" dirty="0"/>
              <a:t> i Corsi a </a:t>
            </a:r>
            <a:r>
              <a:rPr lang="fr-FR" dirty="0" err="1"/>
              <a:t>decidenu</a:t>
            </a:r>
            <a:r>
              <a:rPr lang="fr-FR" dirty="0"/>
              <a:t> è s'</a:t>
            </a:r>
            <a:r>
              <a:rPr lang="fr-FR" dirty="0" err="1"/>
              <a:t>elli</a:t>
            </a:r>
            <a:r>
              <a:rPr lang="fr-FR" dirty="0"/>
              <a:t> </a:t>
            </a:r>
            <a:r>
              <a:rPr lang="fr-FR" dirty="0" err="1"/>
              <a:t>pensanu</a:t>
            </a:r>
            <a:r>
              <a:rPr lang="fr-FR" dirty="0"/>
              <a:t> </a:t>
            </a:r>
            <a:r>
              <a:rPr lang="fr-FR" dirty="0" err="1"/>
              <a:t>ch'ellu</a:t>
            </a:r>
            <a:r>
              <a:rPr lang="fr-FR" dirty="0"/>
              <a:t> </a:t>
            </a:r>
            <a:r>
              <a:rPr lang="fr-FR" dirty="0" err="1"/>
              <a:t>hè</a:t>
            </a:r>
            <a:r>
              <a:rPr lang="fr-FR" dirty="0"/>
              <a:t> </a:t>
            </a:r>
            <a:r>
              <a:rPr lang="fr-FR" dirty="0" err="1"/>
              <a:t>impurtante</a:t>
            </a:r>
            <a:r>
              <a:rPr lang="fr-FR" dirty="0"/>
              <a:t>. E </a:t>
            </a:r>
            <a:r>
              <a:rPr lang="fr-FR" dirty="0" err="1"/>
              <a:t>tradizioni</a:t>
            </a:r>
            <a:r>
              <a:rPr lang="fr-FR" dirty="0"/>
              <a:t> si </a:t>
            </a:r>
            <a:r>
              <a:rPr lang="fr-FR" dirty="0" err="1"/>
              <a:t>ponu</a:t>
            </a:r>
            <a:r>
              <a:rPr lang="fr-FR" dirty="0"/>
              <a:t> </a:t>
            </a:r>
            <a:r>
              <a:rPr lang="fr-FR" dirty="0" err="1"/>
              <a:t>inventà</a:t>
            </a:r>
            <a:r>
              <a:rPr lang="fr-FR" dirty="0"/>
              <a:t> </a:t>
            </a:r>
            <a:r>
              <a:rPr lang="fr-FR" dirty="0" err="1"/>
              <a:t>dinù</a:t>
            </a:r>
            <a:r>
              <a:rPr lang="fr-FR" dirty="0"/>
              <a:t>. </a:t>
            </a:r>
          </a:p>
          <a:p>
            <a:r>
              <a:rPr lang="fr-FR" dirty="0"/>
              <a:t> </a:t>
            </a:r>
            <a:r>
              <a:rPr lang="fr-FR" dirty="0" err="1"/>
              <a:t>Hè</a:t>
            </a:r>
            <a:r>
              <a:rPr lang="fr-FR" dirty="0"/>
              <a:t> l'</a:t>
            </a:r>
            <a:r>
              <a:rPr lang="fr-FR" dirty="0" err="1"/>
              <a:t>avisu</a:t>
            </a:r>
            <a:r>
              <a:rPr lang="fr-FR" dirty="0"/>
              <a:t> d'Antoine-Marie Graziani ; </a:t>
            </a:r>
          </a:p>
          <a:p>
            <a:r>
              <a:rPr lang="fr-FR" dirty="0"/>
              <a:t>J'aurais tendance à dire, pourquoi pas, chaque peuple écrit ou réécrit l'histoire à sa façon et a besoin de repères historiques ! La France a bien choisi comme date de sa fête nationale le 14 juillet. En réalité le 14 juillet 1790 est le jour de la Fête de la Fédération, alors que tout le monde croit célébrer la prise de la Bastille, un épisode très sanglant de 1789. </a:t>
            </a:r>
          </a:p>
        </p:txBody>
      </p:sp>
    </p:spTree>
    <p:extLst>
      <p:ext uri="{BB962C8B-B14F-4D97-AF65-F5344CB8AC3E}">
        <p14:creationId xmlns:p14="http://schemas.microsoft.com/office/powerpoint/2010/main" val="272748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È a </a:t>
            </a:r>
            <a:r>
              <a:rPr lang="fr-FR" dirty="0" err="1"/>
              <a:t>laicità</a:t>
            </a:r>
            <a:r>
              <a:rPr lang="fr-FR" dirty="0"/>
              <a:t> ?</a:t>
            </a:r>
            <a:br>
              <a:rPr lang="fr-FR" dirty="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À </a:t>
            </a:r>
            <a:r>
              <a:rPr lang="fr-FR" dirty="0" err="1"/>
              <a:t>quelli</a:t>
            </a:r>
            <a:r>
              <a:rPr lang="fr-FR" dirty="0"/>
              <a:t> </a:t>
            </a:r>
            <a:r>
              <a:rPr lang="fr-FR" dirty="0" err="1"/>
              <a:t>chì</a:t>
            </a:r>
            <a:r>
              <a:rPr lang="fr-FR" dirty="0"/>
              <a:t> li </a:t>
            </a:r>
            <a:r>
              <a:rPr lang="fr-FR" dirty="0" err="1"/>
              <a:t>piace</a:t>
            </a:r>
            <a:r>
              <a:rPr lang="fr-FR" dirty="0"/>
              <a:t> à </a:t>
            </a:r>
            <a:r>
              <a:rPr lang="fr-FR" dirty="0" err="1"/>
              <a:t>pregà</a:t>
            </a:r>
            <a:r>
              <a:rPr lang="fr-FR" dirty="0"/>
              <a:t> </a:t>
            </a:r>
            <a:r>
              <a:rPr lang="fr-FR" dirty="0" err="1"/>
              <a:t>pregheranu</a:t>
            </a:r>
            <a:r>
              <a:rPr lang="fr-FR" dirty="0"/>
              <a:t> a Madonna. </a:t>
            </a:r>
            <a:br>
              <a:rPr lang="fr-FR" dirty="0"/>
            </a:br>
            <a:r>
              <a:rPr lang="fr-FR" dirty="0"/>
              <a:t/>
            </a:r>
            <a:br>
              <a:rPr lang="fr-FR" dirty="0"/>
            </a:br>
            <a:r>
              <a:rPr lang="fr-FR" dirty="0"/>
              <a:t>À </a:t>
            </a:r>
            <a:r>
              <a:rPr lang="fr-FR" dirty="0" err="1"/>
              <a:t>quelli</a:t>
            </a:r>
            <a:r>
              <a:rPr lang="fr-FR" dirty="0"/>
              <a:t> </a:t>
            </a:r>
            <a:r>
              <a:rPr lang="fr-FR" dirty="0" err="1"/>
              <a:t>chì</a:t>
            </a:r>
            <a:r>
              <a:rPr lang="fr-FR" dirty="0"/>
              <a:t> </a:t>
            </a:r>
            <a:r>
              <a:rPr lang="fr-FR" dirty="0" err="1"/>
              <a:t>risentenu</a:t>
            </a:r>
            <a:r>
              <a:rPr lang="fr-FR" dirty="0"/>
              <a:t> u </a:t>
            </a:r>
            <a:r>
              <a:rPr lang="fr-FR" dirty="0" err="1"/>
              <a:t>bisognu</a:t>
            </a:r>
            <a:r>
              <a:rPr lang="fr-FR" dirty="0"/>
              <a:t> di </a:t>
            </a:r>
            <a:r>
              <a:rPr lang="fr-FR" dirty="0" err="1"/>
              <a:t>celebrà</a:t>
            </a:r>
            <a:r>
              <a:rPr lang="fr-FR" dirty="0"/>
              <a:t> </a:t>
            </a:r>
            <a:r>
              <a:rPr lang="fr-FR" dirty="0" err="1"/>
              <a:t>una</a:t>
            </a:r>
            <a:r>
              <a:rPr lang="fr-FR" dirty="0"/>
              <a:t> </a:t>
            </a:r>
            <a:r>
              <a:rPr lang="fr-FR" dirty="0" err="1"/>
              <a:t>festa</a:t>
            </a:r>
            <a:r>
              <a:rPr lang="fr-FR" dirty="0"/>
              <a:t> </a:t>
            </a:r>
            <a:r>
              <a:rPr lang="fr-FR" dirty="0" err="1"/>
              <a:t>naziunale</a:t>
            </a:r>
            <a:r>
              <a:rPr lang="fr-FR" dirty="0"/>
              <a:t> corsa è di </a:t>
            </a:r>
            <a:r>
              <a:rPr lang="fr-FR" dirty="0" err="1"/>
              <a:t>ritruvassi</a:t>
            </a:r>
            <a:r>
              <a:rPr lang="fr-FR" dirty="0"/>
              <a:t> </a:t>
            </a:r>
            <a:r>
              <a:rPr lang="fr-FR" dirty="0" err="1"/>
              <a:t>festighjeranu</a:t>
            </a:r>
            <a:r>
              <a:rPr lang="fr-FR" dirty="0"/>
              <a:t> a </a:t>
            </a:r>
            <a:r>
              <a:rPr lang="fr-FR" dirty="0" err="1"/>
              <a:t>festa</a:t>
            </a:r>
            <a:r>
              <a:rPr lang="fr-FR" dirty="0"/>
              <a:t> </a:t>
            </a:r>
            <a:r>
              <a:rPr lang="fr-FR" dirty="0" err="1"/>
              <a:t>naziunale</a:t>
            </a:r>
            <a:r>
              <a:rPr lang="fr-FR" dirty="0"/>
              <a:t> à a </a:t>
            </a:r>
            <a:r>
              <a:rPr lang="fr-FR" dirty="0" err="1"/>
              <a:t>so</a:t>
            </a:r>
            <a:r>
              <a:rPr lang="fr-FR" dirty="0"/>
              <a:t> </a:t>
            </a:r>
            <a:r>
              <a:rPr lang="fr-FR" dirty="0" err="1"/>
              <a:t>manera</a:t>
            </a:r>
            <a:r>
              <a:rPr lang="fr-FR" dirty="0"/>
              <a:t>. </a:t>
            </a:r>
            <a:br>
              <a:rPr lang="fr-FR" dirty="0"/>
            </a:br>
            <a:r>
              <a:rPr lang="fr-FR" dirty="0"/>
              <a:t/>
            </a:r>
            <a:br>
              <a:rPr lang="fr-FR" dirty="0"/>
            </a:br>
            <a:r>
              <a:rPr lang="fr-FR" dirty="0"/>
              <a:t>Graziani </a:t>
            </a:r>
            <a:r>
              <a:rPr lang="fr-FR" dirty="0" err="1"/>
              <a:t>dice</a:t>
            </a:r>
            <a:r>
              <a:rPr lang="fr-FR" dirty="0"/>
              <a:t> </a:t>
            </a:r>
            <a:r>
              <a:rPr lang="fr-FR" dirty="0" err="1"/>
              <a:t>ch'ellu</a:t>
            </a:r>
            <a:r>
              <a:rPr lang="fr-FR" dirty="0"/>
              <a:t> </a:t>
            </a:r>
            <a:r>
              <a:rPr lang="fr-FR" dirty="0" err="1"/>
              <a:t>averia</a:t>
            </a:r>
            <a:r>
              <a:rPr lang="fr-FR" dirty="0"/>
              <a:t> </a:t>
            </a:r>
            <a:r>
              <a:rPr lang="fr-FR" dirty="0" err="1"/>
              <a:t>preferitu</a:t>
            </a:r>
            <a:r>
              <a:rPr lang="fr-FR" dirty="0"/>
              <a:t> un </a:t>
            </a:r>
            <a:r>
              <a:rPr lang="fr-FR" dirty="0" err="1"/>
              <a:t>altru</a:t>
            </a:r>
            <a:r>
              <a:rPr lang="fr-FR" dirty="0"/>
              <a:t> </a:t>
            </a:r>
            <a:r>
              <a:rPr lang="fr-FR" dirty="0" err="1"/>
              <a:t>ghjornu</a:t>
            </a:r>
            <a:r>
              <a:rPr lang="fr-FR" dirty="0"/>
              <a:t> : </a:t>
            </a:r>
            <a:br>
              <a:rPr lang="fr-FR" dirty="0"/>
            </a:br>
            <a:r>
              <a:rPr lang="fr-FR" dirty="0"/>
              <a:t/>
            </a:r>
            <a:br>
              <a:rPr lang="fr-FR" dirty="0"/>
            </a:br>
            <a:r>
              <a:rPr lang="fr-FR" dirty="0"/>
              <a:t>"</a:t>
            </a:r>
            <a:r>
              <a:rPr lang="fr-FR" i="1" dirty="0"/>
              <a:t>Personnellement et en tant qu'historien, j'aurais choisi comme date d'une fête nationale corse un 15 juillet, jour de l'arrivée de </a:t>
            </a:r>
            <a:r>
              <a:rPr lang="fr-FR" i="1" dirty="0" err="1"/>
              <a:t>Pasquale</a:t>
            </a:r>
            <a:r>
              <a:rPr lang="fr-FR" i="1" dirty="0"/>
              <a:t> Paoli au pouvoir, ou un jour de novembre pour célébrer la Constitution Corse de 1755. Cela aurait été conforme à une certitude historique !</a:t>
            </a:r>
            <a:r>
              <a:rPr lang="fr-FR" dirty="0"/>
              <a:t>" </a:t>
            </a:r>
            <a:br>
              <a:rPr lang="fr-FR" dirty="0"/>
            </a:br>
            <a:r>
              <a:rPr lang="fr-FR" dirty="0"/>
              <a:t/>
            </a:r>
            <a:br>
              <a:rPr lang="fr-FR" dirty="0"/>
            </a:br>
            <a:r>
              <a:rPr lang="fr-FR" dirty="0"/>
              <a:t>Ma </a:t>
            </a:r>
            <a:r>
              <a:rPr lang="fr-FR" dirty="0" err="1"/>
              <a:t>avà</a:t>
            </a:r>
            <a:r>
              <a:rPr lang="fr-FR" dirty="0"/>
              <a:t> </a:t>
            </a:r>
            <a:r>
              <a:rPr lang="fr-FR" dirty="0" err="1"/>
              <a:t>hè</a:t>
            </a:r>
            <a:r>
              <a:rPr lang="fr-FR" dirty="0"/>
              <a:t> </a:t>
            </a:r>
            <a:r>
              <a:rPr lang="fr-FR" dirty="0" err="1"/>
              <a:t>cusì</a:t>
            </a:r>
            <a:r>
              <a:rPr lang="fr-FR" dirty="0"/>
              <a:t>, </a:t>
            </a:r>
            <a:r>
              <a:rPr lang="fr-FR" dirty="0" err="1"/>
              <a:t>hè</a:t>
            </a:r>
            <a:r>
              <a:rPr lang="fr-FR" dirty="0"/>
              <a:t> l'</a:t>
            </a:r>
            <a:r>
              <a:rPr lang="fr-FR" dirty="0" err="1"/>
              <a:t>ottu</a:t>
            </a:r>
            <a:r>
              <a:rPr lang="fr-FR" dirty="0"/>
              <a:t> </a:t>
            </a:r>
            <a:r>
              <a:rPr lang="fr-FR" dirty="0" err="1"/>
              <a:t>dicembre</a:t>
            </a:r>
            <a:r>
              <a:rPr lang="fr-FR" dirty="0"/>
              <a:t> </a:t>
            </a:r>
            <a:r>
              <a:rPr lang="fr-FR" dirty="0" err="1"/>
              <a:t>chì</a:t>
            </a:r>
            <a:r>
              <a:rPr lang="fr-FR" dirty="0"/>
              <a:t> s'</a:t>
            </a:r>
            <a:r>
              <a:rPr lang="fr-FR" dirty="0" err="1"/>
              <a:t>hè</a:t>
            </a:r>
            <a:r>
              <a:rPr lang="fr-FR" dirty="0"/>
              <a:t> </a:t>
            </a:r>
            <a:r>
              <a:rPr lang="fr-FR" dirty="0" err="1"/>
              <a:t>impostu</a:t>
            </a:r>
            <a:r>
              <a:rPr lang="fr-FR" dirty="0"/>
              <a:t>, </a:t>
            </a:r>
            <a:r>
              <a:rPr lang="fr-FR" dirty="0" err="1"/>
              <a:t>ch'ellu</a:t>
            </a:r>
            <a:r>
              <a:rPr lang="fr-FR" dirty="0"/>
              <a:t> </a:t>
            </a:r>
            <a:r>
              <a:rPr lang="fr-FR" dirty="0" err="1"/>
              <a:t>sia</a:t>
            </a:r>
            <a:r>
              <a:rPr lang="fr-FR" dirty="0"/>
              <a:t> </a:t>
            </a:r>
            <a:r>
              <a:rPr lang="fr-FR" dirty="0" err="1"/>
              <a:t>religiosu</a:t>
            </a:r>
            <a:r>
              <a:rPr lang="fr-FR" dirty="0"/>
              <a:t> o </a:t>
            </a:r>
            <a:r>
              <a:rPr lang="fr-FR" dirty="0" err="1"/>
              <a:t>laicu</a:t>
            </a:r>
            <a:r>
              <a:rPr lang="fr-FR" dirty="0"/>
              <a:t>, </a:t>
            </a:r>
            <a:r>
              <a:rPr lang="fr-FR" dirty="0" err="1"/>
              <a:t>patriotticu</a:t>
            </a:r>
            <a:r>
              <a:rPr lang="fr-FR" dirty="0"/>
              <a:t> o </a:t>
            </a:r>
            <a:r>
              <a:rPr lang="fr-FR" dirty="0" err="1"/>
              <a:t>solu</a:t>
            </a:r>
            <a:r>
              <a:rPr lang="fr-FR" dirty="0"/>
              <a:t> </a:t>
            </a:r>
            <a:r>
              <a:rPr lang="fr-FR" dirty="0" err="1"/>
              <a:t>pè</a:t>
            </a:r>
            <a:r>
              <a:rPr lang="fr-FR" dirty="0"/>
              <a:t> u </a:t>
            </a:r>
            <a:r>
              <a:rPr lang="fr-FR" dirty="0" err="1"/>
              <a:t>piacè</a:t>
            </a:r>
            <a:r>
              <a:rPr lang="fr-FR" dirty="0"/>
              <a:t> di </a:t>
            </a:r>
            <a:r>
              <a:rPr lang="fr-FR" dirty="0" err="1"/>
              <a:t>tuccà</a:t>
            </a:r>
            <a:r>
              <a:rPr lang="fr-FR" dirty="0"/>
              <a:t> un </a:t>
            </a:r>
            <a:r>
              <a:rPr lang="fr-FR" dirty="0" err="1"/>
              <a:t>bichjeru</a:t>
            </a:r>
            <a:r>
              <a:rPr lang="fr-FR" dirty="0"/>
              <a:t> di </a:t>
            </a:r>
            <a:r>
              <a:rPr lang="fr-FR" dirty="0" err="1"/>
              <a:t>vinu</a:t>
            </a:r>
            <a:r>
              <a:rPr lang="fr-FR" dirty="0"/>
              <a:t>. </a:t>
            </a:r>
            <a:br>
              <a:rPr lang="fr-FR" dirty="0"/>
            </a:br>
            <a:r>
              <a:rPr lang="fr-FR" dirty="0"/>
              <a:t/>
            </a:r>
            <a:br>
              <a:rPr lang="fr-FR" dirty="0"/>
            </a:br>
            <a:r>
              <a:rPr lang="fr-FR" dirty="0"/>
              <a:t>In </a:t>
            </a:r>
            <a:r>
              <a:rPr lang="fr-FR" dirty="0" err="1"/>
              <a:t>quant'à</a:t>
            </a:r>
            <a:r>
              <a:rPr lang="fr-FR" dirty="0"/>
              <a:t> à l'anti-</a:t>
            </a:r>
            <a:r>
              <a:rPr lang="fr-FR" dirty="0" err="1"/>
              <a:t>festa</a:t>
            </a:r>
            <a:r>
              <a:rPr lang="fr-FR" dirty="0"/>
              <a:t> di a </a:t>
            </a:r>
            <a:r>
              <a:rPr lang="fr-FR" dirty="0" err="1"/>
              <a:t>nazione</a:t>
            </a:r>
            <a:r>
              <a:rPr lang="fr-FR" dirty="0"/>
              <a:t>, ci </a:t>
            </a:r>
            <a:r>
              <a:rPr lang="fr-FR" dirty="0" err="1"/>
              <a:t>hè</a:t>
            </a:r>
            <a:r>
              <a:rPr lang="fr-FR" dirty="0"/>
              <a:t> da </a:t>
            </a:r>
            <a:r>
              <a:rPr lang="fr-FR" dirty="0" err="1"/>
              <a:t>dumandassi</a:t>
            </a:r>
            <a:r>
              <a:rPr lang="fr-FR" dirty="0"/>
              <a:t> </a:t>
            </a:r>
            <a:r>
              <a:rPr lang="fr-FR" dirty="0" err="1"/>
              <a:t>sì</a:t>
            </a:r>
            <a:r>
              <a:rPr lang="fr-FR" dirty="0"/>
              <a:t> a </a:t>
            </a:r>
            <a:r>
              <a:rPr lang="fr-FR" dirty="0" err="1"/>
              <a:t>religione</a:t>
            </a:r>
            <a:r>
              <a:rPr lang="fr-FR" dirty="0"/>
              <a:t> </a:t>
            </a:r>
            <a:r>
              <a:rPr lang="fr-FR" dirty="0" err="1"/>
              <a:t>ùn</a:t>
            </a:r>
            <a:r>
              <a:rPr lang="fr-FR" dirty="0"/>
              <a:t> </a:t>
            </a:r>
            <a:r>
              <a:rPr lang="fr-FR" dirty="0" err="1"/>
              <a:t>hè</a:t>
            </a:r>
            <a:r>
              <a:rPr lang="fr-FR" dirty="0"/>
              <a:t> </a:t>
            </a:r>
            <a:r>
              <a:rPr lang="fr-FR" dirty="0" err="1"/>
              <a:t>micca</a:t>
            </a:r>
            <a:r>
              <a:rPr lang="fr-FR" dirty="0"/>
              <a:t> </a:t>
            </a:r>
            <a:r>
              <a:rPr lang="fr-FR" dirty="0" err="1"/>
              <a:t>una</a:t>
            </a:r>
            <a:r>
              <a:rPr lang="fr-FR" dirty="0"/>
              <a:t> </a:t>
            </a:r>
            <a:r>
              <a:rPr lang="fr-FR" dirty="0" err="1"/>
              <a:t>bona</a:t>
            </a:r>
            <a:r>
              <a:rPr lang="fr-FR" dirty="0"/>
              <a:t> </a:t>
            </a:r>
            <a:r>
              <a:rPr lang="fr-FR" dirty="0" err="1"/>
              <a:t>scusa</a:t>
            </a:r>
            <a:r>
              <a:rPr lang="fr-FR" dirty="0"/>
              <a:t> per </a:t>
            </a:r>
            <a:r>
              <a:rPr lang="fr-FR" dirty="0" err="1"/>
              <a:t>ùn</a:t>
            </a:r>
            <a:r>
              <a:rPr lang="fr-FR" dirty="0"/>
              <a:t> </a:t>
            </a:r>
            <a:r>
              <a:rPr lang="fr-FR" dirty="0" err="1"/>
              <a:t>festighjà</a:t>
            </a:r>
            <a:r>
              <a:rPr lang="fr-FR" dirty="0"/>
              <a:t> </a:t>
            </a:r>
            <a:r>
              <a:rPr lang="fr-FR" dirty="0" err="1"/>
              <a:t>stu</a:t>
            </a:r>
            <a:r>
              <a:rPr lang="fr-FR" dirty="0"/>
              <a:t> </a:t>
            </a:r>
            <a:r>
              <a:rPr lang="fr-FR" dirty="0" err="1"/>
              <a:t>ghjornu</a:t>
            </a:r>
            <a:r>
              <a:rPr lang="fr-FR" dirty="0"/>
              <a:t>... </a:t>
            </a:r>
          </a:p>
          <a:p>
            <a:endParaRPr lang="fr-FR" dirty="0"/>
          </a:p>
        </p:txBody>
      </p:sp>
    </p:spTree>
    <p:extLst>
      <p:ext uri="{BB962C8B-B14F-4D97-AF65-F5344CB8AC3E}">
        <p14:creationId xmlns:p14="http://schemas.microsoft.com/office/powerpoint/2010/main" val="371412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 Bastia</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2832" y="552498"/>
            <a:ext cx="6903239" cy="6301732"/>
          </a:xfrm>
        </p:spPr>
      </p:pic>
      <p:pic>
        <p:nvPicPr>
          <p:cNvPr id="6" name="Image 5"/>
          <p:cNvPicPr>
            <a:picLocks noChangeAspect="1"/>
          </p:cNvPicPr>
          <p:nvPr/>
        </p:nvPicPr>
        <p:blipFill>
          <a:blip r:embed="rId3"/>
          <a:stretch>
            <a:fillRect/>
          </a:stretch>
        </p:blipFill>
        <p:spPr>
          <a:xfrm>
            <a:off x="0" y="0"/>
            <a:ext cx="2152075" cy="2121592"/>
          </a:xfrm>
          <a:prstGeom prst="rect">
            <a:avLst/>
          </a:prstGeom>
        </p:spPr>
      </p:pic>
    </p:spTree>
    <p:extLst>
      <p:ext uri="{BB962C8B-B14F-4D97-AF65-F5344CB8AC3E}">
        <p14:creationId xmlns:p14="http://schemas.microsoft.com/office/powerpoint/2010/main" val="393743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t>
            </a:r>
            <a:r>
              <a:rPr lang="fr-FR" dirty="0" err="1" smtClean="0"/>
              <a:t>Oratoriu</a:t>
            </a:r>
            <a:r>
              <a:rPr lang="fr-FR" dirty="0" smtClean="0"/>
              <a:t> di a </a:t>
            </a:r>
            <a:r>
              <a:rPr lang="fr-FR" dirty="0" err="1" smtClean="0"/>
              <a:t>Cuncezziò</a:t>
            </a:r>
            <a:r>
              <a:rPr lang="fr-FR" dirty="0" smtClean="0"/>
              <a:t/>
            </a:r>
            <a:br>
              <a:rPr lang="fr-FR" dirty="0" smtClean="0"/>
            </a:br>
            <a:r>
              <a:rPr lang="fr-FR" dirty="0" smtClean="0"/>
              <a:t>in Bastia</a:t>
            </a:r>
            <a:endParaRPr lang="fr-FR" dirty="0"/>
          </a:p>
        </p:txBody>
      </p:sp>
      <p:pic>
        <p:nvPicPr>
          <p:cNvPr id="7" name="Espace réservé du contenu 6"/>
          <p:cNvPicPr>
            <a:picLocks noGrp="1" noChangeAspect="1"/>
          </p:cNvPicPr>
          <p:nvPr>
            <p:ph idx="1"/>
          </p:nvPr>
        </p:nvPicPr>
        <p:blipFill>
          <a:blip r:embed="rId2"/>
          <a:stretch>
            <a:fillRect/>
          </a:stretch>
        </p:blipFill>
        <p:spPr>
          <a:xfrm>
            <a:off x="9151409" y="0"/>
            <a:ext cx="3040591" cy="4560887"/>
          </a:xfrm>
          <a:prstGeom prst="rect">
            <a:avLst/>
          </a:prstGeom>
        </p:spPr>
      </p:pic>
      <p:pic>
        <p:nvPicPr>
          <p:cNvPr id="6" name="Image 5"/>
          <p:cNvPicPr>
            <a:picLocks noChangeAspect="1"/>
          </p:cNvPicPr>
          <p:nvPr/>
        </p:nvPicPr>
        <p:blipFill>
          <a:blip r:embed="rId3"/>
          <a:stretch>
            <a:fillRect/>
          </a:stretch>
        </p:blipFill>
        <p:spPr>
          <a:xfrm>
            <a:off x="0" y="0"/>
            <a:ext cx="2152075" cy="2121592"/>
          </a:xfrm>
          <a:prstGeom prst="rect">
            <a:avLst/>
          </a:prstGeom>
        </p:spPr>
      </p:pic>
      <p:sp>
        <p:nvSpPr>
          <p:cNvPr id="8" name="Rectangle 7"/>
          <p:cNvSpPr/>
          <p:nvPr/>
        </p:nvSpPr>
        <p:spPr>
          <a:xfrm>
            <a:off x="2520778" y="2051222"/>
            <a:ext cx="6623222" cy="4801314"/>
          </a:xfrm>
          <a:prstGeom prst="rect">
            <a:avLst/>
          </a:prstGeom>
        </p:spPr>
        <p:txBody>
          <a:bodyPr wrap="square">
            <a:spAutoFit/>
          </a:bodyPr>
          <a:lstStyle/>
          <a:p>
            <a:r>
              <a:rPr lang="fr-FR" dirty="0"/>
              <a:t>Le parvis de l'oratoire est orné d'une mosaïque de galets de tradition génoise. Cette mosaïque est mentionnée dans les anciennes chroniques dès 1660, elle a été refaite et restaurée plusieurs fois au cours des siècles. (la dernière restauration date de 1994).</a:t>
            </a:r>
          </a:p>
          <a:p>
            <a:r>
              <a:rPr lang="fr-FR" dirty="0"/>
              <a:t/>
            </a:r>
            <a:br>
              <a:rPr lang="fr-FR" dirty="0"/>
            </a:br>
            <a:r>
              <a:rPr lang="fr-FR" dirty="0"/>
              <a:t>Au 18e siècle l'édifice a servi de salle de réunions politiques : - " Salle des Etats de la Corse " sous les règnes de Louis XV et de Louis XVI rois de France et de Corse. - " Parlement du Royaume </a:t>
            </a:r>
            <a:r>
              <a:rPr lang="fr-FR" dirty="0" err="1"/>
              <a:t>anglo</a:t>
            </a:r>
            <a:r>
              <a:rPr lang="fr-FR" dirty="0"/>
              <a:t>-corse " en 1795 sous Georges III roi d'Angleterre et de Corse. Sous le Directoire l'oratoire fut transformé en " Temple de la réunion ", lieu de célébration pour les fêtes républicaines et les mariages civils. L'édifice fut également utilisé quelques temps comme salle d'hôpital militaire.</a:t>
            </a:r>
            <a:br>
              <a:rPr lang="fr-FR" dirty="0"/>
            </a:br>
            <a:r>
              <a:rPr lang="fr-FR" dirty="0"/>
              <a:t/>
            </a:r>
            <a:br>
              <a:rPr lang="fr-FR" dirty="0"/>
            </a:br>
            <a:r>
              <a:rPr lang="fr-FR" dirty="0"/>
              <a:t>L'Oratoire a été classé Monument Historique en 1999</a:t>
            </a:r>
            <a:endParaRPr lang="fr-FR" dirty="0">
              <a:effectLst/>
            </a:endParaRPr>
          </a:p>
        </p:txBody>
      </p:sp>
    </p:spTree>
    <p:extLst>
      <p:ext uri="{BB962C8B-B14F-4D97-AF65-F5344CB8AC3E}">
        <p14:creationId xmlns:p14="http://schemas.microsoft.com/office/powerpoint/2010/main" val="240788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a:t>
            </a:r>
            <a:r>
              <a:rPr lang="fr-FR" dirty="0" err="1" smtClean="0"/>
              <a:t>Vèrgine</a:t>
            </a:r>
            <a:r>
              <a:rPr lang="fr-FR" dirty="0" smtClean="0"/>
              <a:t> Maria è l’</a:t>
            </a:r>
            <a:r>
              <a:rPr lang="fr-FR" dirty="0" err="1" smtClean="0"/>
              <a:t>Immaculata</a:t>
            </a:r>
            <a:endParaRPr lang="fr-FR" dirty="0"/>
          </a:p>
        </p:txBody>
      </p:sp>
      <p:sp>
        <p:nvSpPr>
          <p:cNvPr id="3" name="Espace réservé du contenu 2"/>
          <p:cNvSpPr>
            <a:spLocks noGrp="1"/>
          </p:cNvSpPr>
          <p:nvPr>
            <p:ph idx="1"/>
          </p:nvPr>
        </p:nvSpPr>
        <p:spPr>
          <a:xfrm>
            <a:off x="864973" y="1837038"/>
            <a:ext cx="10639640" cy="4876800"/>
          </a:xfrm>
        </p:spPr>
        <p:txBody>
          <a:bodyPr>
            <a:normAutofit/>
          </a:bodyPr>
          <a:lstStyle/>
          <a:p>
            <a:r>
              <a:rPr lang="fr-FR" sz="2400" dirty="0" err="1" smtClean="0"/>
              <a:t>Simu</a:t>
            </a:r>
            <a:r>
              <a:rPr lang="fr-FR" sz="2400" dirty="0" smtClean="0"/>
              <a:t> u 30 di </a:t>
            </a:r>
            <a:r>
              <a:rPr lang="fr-FR" sz="2400" dirty="0" err="1" smtClean="0"/>
              <a:t>ghjennaghju</a:t>
            </a:r>
            <a:r>
              <a:rPr lang="fr-FR" sz="2400" dirty="0" smtClean="0"/>
              <a:t> di u 1735 à u </a:t>
            </a:r>
            <a:r>
              <a:rPr lang="fr-FR" sz="2400" dirty="0" err="1" smtClean="0"/>
              <a:t>cunventu</a:t>
            </a:r>
            <a:r>
              <a:rPr lang="fr-FR" sz="2400" dirty="0" smtClean="0"/>
              <a:t> di </a:t>
            </a:r>
            <a:r>
              <a:rPr lang="fr-FR" sz="2400" dirty="0" err="1" smtClean="0"/>
              <a:t>Sant’Antone</a:t>
            </a:r>
            <a:r>
              <a:rPr lang="fr-FR" sz="2400" dirty="0" smtClean="0"/>
              <a:t> di a Casabianca, issu </a:t>
            </a:r>
            <a:r>
              <a:rPr lang="fr-FR" sz="2400" dirty="0" err="1" smtClean="0"/>
              <a:t>regulamentu</a:t>
            </a:r>
            <a:r>
              <a:rPr lang="fr-FR" sz="2400" dirty="0" smtClean="0"/>
              <a:t> </a:t>
            </a:r>
            <a:r>
              <a:rPr lang="fr-FR" sz="2400" dirty="0" err="1" smtClean="0"/>
              <a:t>appronta</a:t>
            </a:r>
            <a:r>
              <a:rPr lang="fr-FR" sz="2400" dirty="0" smtClean="0"/>
              <a:t> a </a:t>
            </a:r>
            <a:r>
              <a:rPr lang="fr-FR" sz="2400" dirty="0" err="1" smtClean="0"/>
              <a:t>spiccanza</a:t>
            </a:r>
            <a:r>
              <a:rPr lang="fr-FR" sz="2400" dirty="0" smtClean="0"/>
              <a:t> </a:t>
            </a:r>
            <a:r>
              <a:rPr lang="fr-FR" sz="2400" dirty="0" err="1" smtClean="0"/>
              <a:t>definitiva</a:t>
            </a:r>
            <a:r>
              <a:rPr lang="fr-FR" sz="2400" dirty="0" smtClean="0"/>
              <a:t> </a:t>
            </a:r>
            <a:r>
              <a:rPr lang="fr-FR" sz="2400" dirty="0" err="1" smtClean="0"/>
              <a:t>cun</a:t>
            </a:r>
            <a:r>
              <a:rPr lang="fr-FR" sz="2400" dirty="0" smtClean="0"/>
              <a:t> </a:t>
            </a:r>
            <a:r>
              <a:rPr lang="fr-FR" sz="2400" dirty="0" err="1" smtClean="0"/>
              <a:t>Ghjenuva</a:t>
            </a:r>
            <a:r>
              <a:rPr lang="fr-FR" sz="2400" dirty="0" smtClean="0"/>
              <a:t> è </a:t>
            </a:r>
            <a:r>
              <a:rPr lang="fr-FR" sz="2400" dirty="0" err="1" smtClean="0"/>
              <a:t>cuntenia</a:t>
            </a:r>
            <a:r>
              <a:rPr lang="fr-FR" sz="2400" dirty="0" smtClean="0"/>
              <a:t> i </a:t>
            </a:r>
            <a:r>
              <a:rPr lang="fr-FR" sz="2400" dirty="0" err="1" smtClean="0"/>
              <a:t>fundali</a:t>
            </a:r>
            <a:r>
              <a:rPr lang="fr-FR" sz="2400" dirty="0" smtClean="0"/>
              <a:t> di a </a:t>
            </a:r>
            <a:r>
              <a:rPr lang="fr-FR" sz="2400" dirty="0" err="1" smtClean="0"/>
              <a:t>custituzione</a:t>
            </a:r>
            <a:r>
              <a:rPr lang="fr-FR" sz="2400" dirty="0" smtClean="0"/>
              <a:t> à </a:t>
            </a:r>
            <a:r>
              <a:rPr lang="fr-FR" sz="2400" dirty="0" err="1" smtClean="0"/>
              <a:t>vene</a:t>
            </a:r>
            <a:r>
              <a:rPr lang="fr-FR" sz="2400" dirty="0" smtClean="0"/>
              <a:t>.</a:t>
            </a:r>
          </a:p>
          <a:p>
            <a:r>
              <a:rPr lang="fr-FR" sz="2400" dirty="0" smtClean="0"/>
              <a:t>Issa </a:t>
            </a:r>
            <a:r>
              <a:rPr lang="fr-FR" sz="2400" dirty="0" err="1" smtClean="0"/>
              <a:t>premessa</a:t>
            </a:r>
            <a:r>
              <a:rPr lang="fr-FR" sz="2400" dirty="0" smtClean="0"/>
              <a:t> mette a Terra di Corsica </a:t>
            </a:r>
            <a:r>
              <a:rPr lang="fr-FR" sz="2400" dirty="0" err="1" smtClean="0"/>
              <a:t>sottu</a:t>
            </a:r>
            <a:r>
              <a:rPr lang="fr-FR" sz="2400" dirty="0" smtClean="0"/>
              <a:t> à a </a:t>
            </a:r>
            <a:r>
              <a:rPr lang="fr-FR" sz="2400" dirty="0" err="1" smtClean="0"/>
              <a:t>custodia</a:t>
            </a:r>
            <a:r>
              <a:rPr lang="fr-FR" sz="2400" dirty="0" smtClean="0"/>
              <a:t> di a </a:t>
            </a:r>
            <a:r>
              <a:rPr lang="fr-FR" sz="2400" dirty="0" err="1" smtClean="0"/>
              <a:t>Vèrgine</a:t>
            </a:r>
            <a:r>
              <a:rPr lang="fr-FR" sz="2400" dirty="0" smtClean="0"/>
              <a:t> Maria</a:t>
            </a:r>
          </a:p>
          <a:p>
            <a:endParaRPr lang="fr-FR" sz="2400" dirty="0"/>
          </a:p>
          <a:p>
            <a:pPr marL="0" indent="0">
              <a:buNone/>
            </a:pPr>
            <a:endParaRPr lang="fr-FR" dirty="0" smtClean="0"/>
          </a:p>
          <a:p>
            <a:endParaRPr lang="fr-FR" dirty="0"/>
          </a:p>
          <a:p>
            <a:pPr marL="0" indent="0">
              <a:buNone/>
            </a:pPr>
            <a:endParaRPr lang="fr-FR" dirty="0"/>
          </a:p>
        </p:txBody>
      </p:sp>
      <p:pic>
        <p:nvPicPr>
          <p:cNvPr id="4" name="Image 3"/>
          <p:cNvPicPr>
            <a:picLocks noChangeAspect="1"/>
          </p:cNvPicPr>
          <p:nvPr/>
        </p:nvPicPr>
        <p:blipFill>
          <a:blip r:embed="rId2"/>
          <a:stretch>
            <a:fillRect/>
          </a:stretch>
        </p:blipFill>
        <p:spPr>
          <a:xfrm>
            <a:off x="1" y="0"/>
            <a:ext cx="1696308" cy="1672281"/>
          </a:xfrm>
          <a:prstGeom prst="rect">
            <a:avLst/>
          </a:prstGeom>
        </p:spPr>
      </p:pic>
      <p:sp>
        <p:nvSpPr>
          <p:cNvPr id="5" name="Rectangle 4"/>
          <p:cNvSpPr/>
          <p:nvPr/>
        </p:nvSpPr>
        <p:spPr>
          <a:xfrm>
            <a:off x="1326292" y="2885209"/>
            <a:ext cx="7792995" cy="3831818"/>
          </a:xfrm>
          <a:prstGeom prst="rect">
            <a:avLst/>
          </a:prstGeom>
        </p:spPr>
        <p:txBody>
          <a:bodyPr wrap="square">
            <a:spAutoFit/>
          </a:bodyPr>
          <a:lstStyle/>
          <a:p>
            <a:endParaRPr lang="fr-FR" b="1" i="1" dirty="0">
              <a:latin typeface="Arial" panose="020B0604020202020204" pitchFamily="34" charset="0"/>
            </a:endParaRPr>
          </a:p>
          <a:p>
            <a:endParaRPr lang="fr-FR" b="1" i="1" dirty="0" smtClean="0">
              <a:latin typeface="Arial" panose="020B0604020202020204" pitchFamily="34" charset="0"/>
            </a:endParaRPr>
          </a:p>
          <a:p>
            <a:endParaRPr lang="fr-FR" b="1" i="1" dirty="0" smtClean="0">
              <a:latin typeface="Arial" panose="020B0604020202020204" pitchFamily="34" charset="0"/>
            </a:endParaRPr>
          </a:p>
          <a:p>
            <a:endParaRPr lang="fr-FR" b="1" dirty="0" smtClean="0">
              <a:latin typeface="Arial" panose="020B0604020202020204" pitchFamily="34" charset="0"/>
            </a:endParaRPr>
          </a:p>
          <a:p>
            <a:r>
              <a:rPr lang="fr-FR" sz="1700" dirty="0" smtClean="0">
                <a:latin typeface="+mj-lt"/>
              </a:rPr>
              <a:t>«</a:t>
            </a:r>
            <a:r>
              <a:rPr lang="fr-FR" sz="1700" dirty="0">
                <a:latin typeface="+mj-lt"/>
              </a:rPr>
              <a:t> Au nom de la Sainte Trinité, Père, Fils et saint Esprit de l'Immaculée Conception de la Vierge Marie, et sous la protection de la Sainte Mère de Dieu notre avocate : Il est établi que l'on doit élire, et à cet effet nous élisons, pour la protection de notre patrie et de tout le royaume , l'Immaculée Conception de la Vierge Marie, et nous décrétons de plus, que toutes les armes et drapeaux de notre dit royaume soit empreints de l'image de l'Immaculée Conception, que la veille et le jour de sa fête soit célébrés dans tout le royaume avec la plus parfaite dévotion et les démonstrations de joie les plus grandes , les salves de mousqueterie et canons, qui seront ordonnées par la junte du royaume ». </a:t>
            </a:r>
            <a:r>
              <a:rPr lang="fr-FR" dirty="0">
                <a:solidFill>
                  <a:srgbClr val="990002"/>
                </a:solidFill>
                <a:latin typeface="+mj-lt"/>
                <a:hlinkClick r:id="rId3"/>
              </a:rPr>
              <a:t>[1 </a:t>
            </a:r>
            <a:r>
              <a:rPr lang="fr-FR" dirty="0">
                <a:solidFill>
                  <a:srgbClr val="990002"/>
                </a:solidFill>
                <a:latin typeface="+mj-lt"/>
              </a:rPr>
              <a:t>]</a:t>
            </a:r>
            <a:endParaRPr lang="fr-FR" dirty="0">
              <a:latin typeface="+mj-lt"/>
            </a:endParaRPr>
          </a:p>
        </p:txBody>
      </p:sp>
      <p:pic>
        <p:nvPicPr>
          <p:cNvPr id="6" name="Image 5"/>
          <p:cNvPicPr>
            <a:picLocks noChangeAspect="1"/>
          </p:cNvPicPr>
          <p:nvPr/>
        </p:nvPicPr>
        <p:blipFill>
          <a:blip r:embed="rId4"/>
          <a:stretch>
            <a:fillRect/>
          </a:stretch>
        </p:blipFill>
        <p:spPr>
          <a:xfrm>
            <a:off x="9877514" y="3658079"/>
            <a:ext cx="2314486" cy="3199921"/>
          </a:xfrm>
          <a:prstGeom prst="rect">
            <a:avLst/>
          </a:prstGeom>
        </p:spPr>
      </p:pic>
    </p:spTree>
    <p:extLst>
      <p:ext uri="{BB962C8B-B14F-4D97-AF65-F5344CB8AC3E}">
        <p14:creationId xmlns:p14="http://schemas.microsoft.com/office/powerpoint/2010/main" val="1334896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Chì</a:t>
            </a:r>
            <a:r>
              <a:rPr lang="fr-FR" dirty="0" smtClean="0"/>
              <a:t> vole </a:t>
            </a:r>
            <a:r>
              <a:rPr lang="fr-FR" dirty="0" err="1" smtClean="0"/>
              <a:t>dì</a:t>
            </a:r>
            <a:r>
              <a:rPr lang="fr-FR" dirty="0" smtClean="0"/>
              <a:t> l’</a:t>
            </a:r>
            <a:r>
              <a:rPr lang="fr-FR" dirty="0" err="1" smtClean="0"/>
              <a:t>Immaculata</a:t>
            </a:r>
            <a:r>
              <a:rPr lang="fr-FR" dirty="0" smtClean="0"/>
              <a:t> ?</a:t>
            </a:r>
            <a:endParaRPr lang="fr-FR" dirty="0"/>
          </a:p>
        </p:txBody>
      </p:sp>
      <p:sp>
        <p:nvSpPr>
          <p:cNvPr id="3" name="Espace réservé du contenu 2"/>
          <p:cNvSpPr>
            <a:spLocks noGrp="1"/>
          </p:cNvSpPr>
          <p:nvPr>
            <p:ph idx="1"/>
          </p:nvPr>
        </p:nvSpPr>
        <p:spPr>
          <a:xfrm>
            <a:off x="2792626" y="1408670"/>
            <a:ext cx="8711985" cy="4502552"/>
          </a:xfrm>
        </p:spPr>
        <p:txBody>
          <a:bodyPr>
            <a:normAutofit/>
          </a:bodyPr>
          <a:lstStyle/>
          <a:p>
            <a:endParaRPr lang="fr-FR" dirty="0" smtClean="0">
              <a:latin typeface="Arial" panose="020B0604020202020204" pitchFamily="34" charset="0"/>
            </a:endParaRPr>
          </a:p>
          <a:p>
            <a:pPr marL="0" indent="0">
              <a:buNone/>
            </a:pPr>
            <a:r>
              <a:rPr lang="fr-FR" dirty="0" smtClean="0">
                <a:latin typeface="Arial" panose="020B0604020202020204" pitchFamily="34" charset="0"/>
              </a:rPr>
              <a:t>I </a:t>
            </a:r>
            <a:r>
              <a:rPr lang="fr-FR" dirty="0" err="1" smtClean="0">
                <a:latin typeface="Arial" panose="020B0604020202020204" pitchFamily="34" charset="0"/>
              </a:rPr>
              <a:t>nostri</a:t>
            </a:r>
            <a:r>
              <a:rPr lang="fr-FR" dirty="0" smtClean="0">
                <a:latin typeface="Arial" panose="020B0604020202020204" pitchFamily="34" charset="0"/>
              </a:rPr>
              <a:t> </a:t>
            </a:r>
            <a:r>
              <a:rPr lang="fr-FR" dirty="0" err="1" smtClean="0">
                <a:latin typeface="Arial" panose="020B0604020202020204" pitchFamily="34" charset="0"/>
              </a:rPr>
              <a:t>antenati</a:t>
            </a:r>
            <a:r>
              <a:rPr lang="fr-FR" dirty="0" smtClean="0">
                <a:latin typeface="Arial" panose="020B0604020202020204" pitchFamily="34" charset="0"/>
              </a:rPr>
              <a:t> </a:t>
            </a:r>
            <a:r>
              <a:rPr lang="fr-FR" dirty="0" err="1" smtClean="0">
                <a:latin typeface="Arial" panose="020B0604020202020204" pitchFamily="34" charset="0"/>
              </a:rPr>
              <a:t>anu</a:t>
            </a:r>
            <a:r>
              <a:rPr lang="fr-FR" dirty="0" smtClean="0">
                <a:latin typeface="Arial" panose="020B0604020202020204" pitchFamily="34" charset="0"/>
              </a:rPr>
              <a:t> </a:t>
            </a:r>
            <a:r>
              <a:rPr lang="fr-FR" dirty="0" err="1" smtClean="0">
                <a:latin typeface="Arial" panose="020B0604020202020204" pitchFamily="34" charset="0"/>
              </a:rPr>
              <a:t>sceltu</a:t>
            </a:r>
            <a:r>
              <a:rPr lang="fr-FR" dirty="0" smtClean="0">
                <a:latin typeface="Arial" panose="020B0604020202020204" pitchFamily="34" charset="0"/>
              </a:rPr>
              <a:t> di </a:t>
            </a:r>
            <a:r>
              <a:rPr lang="fr-FR" dirty="0" err="1" smtClean="0">
                <a:latin typeface="Arial" panose="020B0604020202020204" pitchFamily="34" charset="0"/>
              </a:rPr>
              <a:t>unurà</a:t>
            </a:r>
            <a:r>
              <a:rPr lang="fr-FR" dirty="0" smtClean="0">
                <a:latin typeface="Arial" panose="020B0604020202020204" pitchFamily="34" charset="0"/>
              </a:rPr>
              <a:t> à Maria inde a </a:t>
            </a:r>
            <a:r>
              <a:rPr lang="fr-FR" dirty="0" err="1" smtClean="0">
                <a:latin typeface="Arial" panose="020B0604020202020204" pitchFamily="34" charset="0"/>
              </a:rPr>
              <a:t>so</a:t>
            </a:r>
            <a:r>
              <a:rPr lang="fr-FR" dirty="0" smtClean="0">
                <a:latin typeface="Arial" panose="020B0604020202020204" pitchFamily="34" charset="0"/>
              </a:rPr>
              <a:t> </a:t>
            </a:r>
            <a:r>
              <a:rPr lang="fr-FR" dirty="0" err="1" smtClean="0">
                <a:latin typeface="Arial" panose="020B0604020202020204" pitchFamily="34" charset="0"/>
              </a:rPr>
              <a:t>cuncezzione</a:t>
            </a:r>
            <a:r>
              <a:rPr lang="fr-FR" dirty="0" smtClean="0">
                <a:latin typeface="Arial" panose="020B0604020202020204" pitchFamily="34" charset="0"/>
              </a:rPr>
              <a:t> </a:t>
            </a:r>
            <a:r>
              <a:rPr lang="fr-FR" dirty="0" err="1" smtClean="0">
                <a:latin typeface="Arial" panose="020B0604020202020204" pitchFamily="34" charset="0"/>
              </a:rPr>
              <a:t>Immaculata</a:t>
            </a:r>
            <a:r>
              <a:rPr lang="fr-FR" dirty="0" smtClean="0">
                <a:latin typeface="Arial" panose="020B0604020202020204" pitchFamily="34" charset="0"/>
              </a:rPr>
              <a:t>. </a:t>
            </a:r>
            <a:r>
              <a:rPr lang="fr-FR" dirty="0" err="1" smtClean="0">
                <a:latin typeface="Arial" panose="020B0604020202020204" pitchFamily="34" charset="0"/>
              </a:rPr>
              <a:t>Chì</a:t>
            </a:r>
            <a:r>
              <a:rPr lang="fr-FR" dirty="0" smtClean="0">
                <a:latin typeface="Arial" panose="020B0604020202020204" pitchFamily="34" charset="0"/>
              </a:rPr>
              <a:t> vole </a:t>
            </a:r>
            <a:r>
              <a:rPr lang="fr-FR" dirty="0" err="1" smtClean="0">
                <a:latin typeface="Arial" panose="020B0604020202020204" pitchFamily="34" charset="0"/>
              </a:rPr>
              <a:t>dì</a:t>
            </a:r>
            <a:r>
              <a:rPr lang="fr-FR" dirty="0" smtClean="0">
                <a:latin typeface="Arial" panose="020B0604020202020204" pitchFamily="34" charset="0"/>
              </a:rPr>
              <a:t> ?</a:t>
            </a:r>
          </a:p>
          <a:p>
            <a:pPr marL="0" indent="0">
              <a:buNone/>
            </a:pPr>
            <a:r>
              <a:rPr lang="fr-FR" dirty="0" smtClean="0">
                <a:latin typeface="Arial" panose="020B0604020202020204" pitchFamily="34" charset="0"/>
              </a:rPr>
              <a:t>Vale à </a:t>
            </a:r>
            <a:r>
              <a:rPr lang="fr-FR" dirty="0" err="1" smtClean="0">
                <a:latin typeface="Arial" panose="020B0604020202020204" pitchFamily="34" charset="0"/>
              </a:rPr>
              <a:t>dì</a:t>
            </a:r>
            <a:r>
              <a:rPr lang="fr-FR" dirty="0" smtClean="0">
                <a:latin typeface="Arial" panose="020B0604020202020204" pitchFamily="34" charset="0"/>
              </a:rPr>
              <a:t> </a:t>
            </a:r>
            <a:r>
              <a:rPr lang="fr-FR" dirty="0" err="1" smtClean="0">
                <a:latin typeface="Arial" panose="020B0604020202020204" pitchFamily="34" charset="0"/>
              </a:rPr>
              <a:t>chì</a:t>
            </a:r>
            <a:r>
              <a:rPr lang="fr-FR" dirty="0" smtClean="0">
                <a:latin typeface="Arial" panose="020B0604020202020204" pitchFamily="34" charset="0"/>
              </a:rPr>
              <a:t> da a </a:t>
            </a:r>
            <a:r>
              <a:rPr lang="fr-FR" dirty="0" err="1" smtClean="0">
                <a:latin typeface="Arial" panose="020B0604020202020204" pitchFamily="34" charset="0"/>
              </a:rPr>
              <a:t>so</a:t>
            </a:r>
            <a:r>
              <a:rPr lang="fr-FR" dirty="0" smtClean="0">
                <a:latin typeface="Arial" panose="020B0604020202020204" pitchFamily="34" charset="0"/>
              </a:rPr>
              <a:t> </a:t>
            </a:r>
            <a:r>
              <a:rPr lang="fr-FR" dirty="0" err="1" smtClean="0">
                <a:latin typeface="Arial" panose="020B0604020202020204" pitchFamily="34" charset="0"/>
              </a:rPr>
              <a:t>nàscita</a:t>
            </a:r>
            <a:r>
              <a:rPr lang="fr-FR" dirty="0" smtClean="0">
                <a:latin typeface="Arial" panose="020B0604020202020204" pitchFamily="34" charset="0"/>
              </a:rPr>
              <a:t> </a:t>
            </a:r>
            <a:r>
              <a:rPr lang="fr-FR" dirty="0" err="1" smtClean="0">
                <a:latin typeface="Arial" panose="020B0604020202020204" pitchFamily="34" charset="0"/>
              </a:rPr>
              <a:t>hè</a:t>
            </a:r>
            <a:r>
              <a:rPr lang="fr-FR" dirty="0" smtClean="0">
                <a:latin typeface="Arial" panose="020B0604020202020204" pitchFamily="34" charset="0"/>
              </a:rPr>
              <a:t> stata franca da u </a:t>
            </a:r>
            <a:r>
              <a:rPr lang="fr-FR" dirty="0" err="1" smtClean="0">
                <a:latin typeface="Arial" panose="020B0604020202020204" pitchFamily="34" charset="0"/>
              </a:rPr>
              <a:t>peccatu</a:t>
            </a:r>
            <a:r>
              <a:rPr lang="fr-FR" dirty="0" smtClean="0">
                <a:latin typeface="Arial" panose="020B0604020202020204" pitchFamily="34" charset="0"/>
              </a:rPr>
              <a:t> </a:t>
            </a:r>
            <a:r>
              <a:rPr lang="fr-FR" dirty="0" err="1" smtClean="0">
                <a:latin typeface="Arial" panose="020B0604020202020204" pitchFamily="34" charset="0"/>
              </a:rPr>
              <a:t>uriginale</a:t>
            </a:r>
            <a:r>
              <a:rPr lang="fr-FR" dirty="0" smtClean="0">
                <a:latin typeface="Arial" panose="020B0604020202020204" pitchFamily="34" charset="0"/>
              </a:rPr>
              <a:t>, </a:t>
            </a:r>
            <a:r>
              <a:rPr lang="fr-FR" dirty="0" err="1" smtClean="0">
                <a:latin typeface="Arial" panose="020B0604020202020204" pitchFamily="34" charset="0"/>
              </a:rPr>
              <a:t>tramandatu</a:t>
            </a:r>
            <a:r>
              <a:rPr lang="fr-FR" dirty="0" smtClean="0">
                <a:latin typeface="Arial" panose="020B0604020202020204" pitchFamily="34" charset="0"/>
              </a:rPr>
              <a:t> da i </a:t>
            </a:r>
            <a:r>
              <a:rPr lang="fr-FR" dirty="0" err="1" smtClean="0">
                <a:latin typeface="Arial" panose="020B0604020202020204" pitchFamily="34" charset="0"/>
              </a:rPr>
              <a:t>nostri</a:t>
            </a:r>
            <a:r>
              <a:rPr lang="fr-FR" dirty="0" smtClean="0">
                <a:latin typeface="Arial" panose="020B0604020202020204" pitchFamily="34" charset="0"/>
              </a:rPr>
              <a:t> </a:t>
            </a:r>
            <a:r>
              <a:rPr lang="fr-FR" dirty="0" err="1" smtClean="0">
                <a:latin typeface="Arial" panose="020B0604020202020204" pitchFamily="34" charset="0"/>
              </a:rPr>
              <a:t>primi</a:t>
            </a:r>
            <a:r>
              <a:rPr lang="fr-FR" dirty="0" smtClean="0">
                <a:latin typeface="Arial" panose="020B0604020202020204" pitchFamily="34" charset="0"/>
              </a:rPr>
              <a:t> </a:t>
            </a:r>
            <a:r>
              <a:rPr lang="fr-FR" dirty="0" err="1" smtClean="0">
                <a:latin typeface="Arial" panose="020B0604020202020204" pitchFamily="34" charset="0"/>
              </a:rPr>
              <a:t>genitori</a:t>
            </a:r>
            <a:r>
              <a:rPr lang="fr-FR" dirty="0" smtClean="0">
                <a:latin typeface="Arial" panose="020B0604020202020204" pitchFamily="34" charset="0"/>
              </a:rPr>
              <a:t> </a:t>
            </a:r>
            <a:r>
              <a:rPr lang="fr-FR" dirty="0" err="1" smtClean="0">
                <a:latin typeface="Arial" panose="020B0604020202020204" pitchFamily="34" charset="0"/>
              </a:rPr>
              <a:t>Àdamu</a:t>
            </a:r>
            <a:r>
              <a:rPr lang="fr-FR" dirty="0" smtClean="0">
                <a:latin typeface="Arial" panose="020B0604020202020204" pitchFamily="34" charset="0"/>
              </a:rPr>
              <a:t> è Eva. U </a:t>
            </a:r>
            <a:r>
              <a:rPr lang="fr-FR" dirty="0" err="1" smtClean="0">
                <a:latin typeface="Arial" panose="020B0604020202020204" pitchFamily="34" charset="0"/>
              </a:rPr>
              <a:t>purtemu</a:t>
            </a:r>
            <a:r>
              <a:rPr lang="fr-FR" dirty="0" smtClean="0">
                <a:latin typeface="Arial" panose="020B0604020202020204" pitchFamily="34" charset="0"/>
              </a:rPr>
              <a:t> tutti issu </a:t>
            </a:r>
            <a:r>
              <a:rPr lang="fr-FR" dirty="0" err="1" smtClean="0">
                <a:latin typeface="Arial" panose="020B0604020202020204" pitchFamily="34" charset="0"/>
              </a:rPr>
              <a:t>peccatu</a:t>
            </a:r>
            <a:r>
              <a:rPr lang="fr-FR" dirty="0" smtClean="0">
                <a:latin typeface="Arial" panose="020B0604020202020204" pitchFamily="34" charset="0"/>
              </a:rPr>
              <a:t>, ma Maria </a:t>
            </a:r>
            <a:r>
              <a:rPr lang="fr-FR" dirty="0" err="1" smtClean="0">
                <a:latin typeface="Arial" panose="020B0604020202020204" pitchFamily="34" charset="0"/>
              </a:rPr>
              <a:t>chì</a:t>
            </a:r>
            <a:r>
              <a:rPr lang="fr-FR" dirty="0" smtClean="0">
                <a:latin typeface="Arial" panose="020B0604020202020204" pitchFamily="34" charset="0"/>
              </a:rPr>
              <a:t> </a:t>
            </a:r>
            <a:r>
              <a:rPr lang="fr-FR" dirty="0" err="1" smtClean="0">
                <a:latin typeface="Arial" panose="020B0604020202020204" pitchFamily="34" charset="0"/>
              </a:rPr>
              <a:t>avia</a:t>
            </a:r>
            <a:r>
              <a:rPr lang="fr-FR" dirty="0" smtClean="0">
                <a:latin typeface="Arial" panose="020B0604020202020204" pitchFamily="34" charset="0"/>
              </a:rPr>
              <a:t> da </a:t>
            </a:r>
            <a:r>
              <a:rPr lang="fr-FR" dirty="0" err="1" smtClean="0">
                <a:latin typeface="Arial" panose="020B0604020202020204" pitchFamily="34" charset="0"/>
              </a:rPr>
              <a:t>parturì</a:t>
            </a:r>
            <a:r>
              <a:rPr lang="fr-FR" dirty="0" smtClean="0">
                <a:latin typeface="Arial" panose="020B0604020202020204" pitchFamily="34" charset="0"/>
              </a:rPr>
              <a:t> u </a:t>
            </a:r>
            <a:r>
              <a:rPr lang="fr-FR" dirty="0" err="1" smtClean="0">
                <a:latin typeface="Arial" panose="020B0604020202020204" pitchFamily="34" charset="0"/>
              </a:rPr>
              <a:t>Figliolu</a:t>
            </a:r>
            <a:r>
              <a:rPr lang="fr-FR" dirty="0" smtClean="0">
                <a:latin typeface="Arial" panose="020B0604020202020204" pitchFamily="34" charset="0"/>
              </a:rPr>
              <a:t> di Diu, </a:t>
            </a:r>
            <a:r>
              <a:rPr lang="fr-FR" dirty="0" err="1" smtClean="0">
                <a:latin typeface="Arial" panose="020B0604020202020204" pitchFamily="34" charset="0"/>
              </a:rPr>
              <a:t>fù</a:t>
            </a:r>
            <a:r>
              <a:rPr lang="fr-FR" dirty="0" smtClean="0">
                <a:latin typeface="Arial" panose="020B0604020202020204" pitchFamily="34" charset="0"/>
              </a:rPr>
              <a:t> franca da </a:t>
            </a:r>
            <a:r>
              <a:rPr lang="fr-FR" dirty="0" err="1" smtClean="0">
                <a:latin typeface="Arial" panose="020B0604020202020204" pitchFamily="34" charset="0"/>
              </a:rPr>
              <a:t>ogni</a:t>
            </a:r>
            <a:r>
              <a:rPr lang="fr-FR" dirty="0" smtClean="0">
                <a:latin typeface="Arial" panose="020B0604020202020204" pitchFamily="34" charset="0"/>
              </a:rPr>
              <a:t> male.</a:t>
            </a:r>
          </a:p>
          <a:p>
            <a:pPr marL="0" indent="0">
              <a:buNone/>
            </a:pPr>
            <a:r>
              <a:rPr lang="fr-FR" dirty="0" smtClean="0">
                <a:latin typeface="Arial" panose="020B0604020202020204" pitchFamily="34" charset="0"/>
              </a:rPr>
              <a:t>In u 1735 </a:t>
            </a:r>
            <a:r>
              <a:rPr lang="fr-FR" dirty="0" err="1" smtClean="0">
                <a:latin typeface="Arial" panose="020B0604020202020204" pitchFamily="34" charset="0"/>
              </a:rPr>
              <a:t>quandu</a:t>
            </a:r>
            <a:r>
              <a:rPr lang="fr-FR" dirty="0" smtClean="0">
                <a:latin typeface="Arial" panose="020B0604020202020204" pitchFamily="34" charset="0"/>
              </a:rPr>
              <a:t> </a:t>
            </a:r>
            <a:r>
              <a:rPr lang="fr-FR" dirty="0" err="1" smtClean="0">
                <a:latin typeface="Arial" panose="020B0604020202020204" pitchFamily="34" charset="0"/>
              </a:rPr>
              <a:t>chì</a:t>
            </a:r>
            <a:r>
              <a:rPr lang="fr-FR" dirty="0" smtClean="0">
                <a:latin typeface="Arial" panose="020B0604020202020204" pitchFamily="34" charset="0"/>
              </a:rPr>
              <a:t> i </a:t>
            </a:r>
            <a:r>
              <a:rPr lang="fr-FR" dirty="0" err="1" smtClean="0">
                <a:latin typeface="Arial" panose="020B0604020202020204" pitchFamily="34" charset="0"/>
              </a:rPr>
              <a:t>nostri</a:t>
            </a:r>
            <a:r>
              <a:rPr lang="fr-FR" dirty="0" smtClean="0">
                <a:latin typeface="Arial" panose="020B0604020202020204" pitchFamily="34" charset="0"/>
              </a:rPr>
              <a:t> </a:t>
            </a:r>
            <a:r>
              <a:rPr lang="fr-FR" dirty="0" err="1" smtClean="0">
                <a:latin typeface="Arial" panose="020B0604020202020204" pitchFamily="34" charset="0"/>
              </a:rPr>
              <a:t>antenati</a:t>
            </a:r>
            <a:r>
              <a:rPr lang="fr-FR" dirty="0" smtClean="0">
                <a:latin typeface="Arial" panose="020B0604020202020204" pitchFamily="34" charset="0"/>
              </a:rPr>
              <a:t> </a:t>
            </a:r>
            <a:r>
              <a:rPr lang="fr-FR" dirty="0" err="1" smtClean="0">
                <a:latin typeface="Arial" panose="020B0604020202020204" pitchFamily="34" charset="0"/>
              </a:rPr>
              <a:t>facenu</a:t>
            </a:r>
            <a:r>
              <a:rPr lang="fr-FR" dirty="0" smtClean="0">
                <a:latin typeface="Arial" panose="020B0604020202020204" pitchFamily="34" charset="0"/>
              </a:rPr>
              <a:t> issa </a:t>
            </a:r>
            <a:r>
              <a:rPr lang="fr-FR" dirty="0" err="1" smtClean="0">
                <a:latin typeface="Arial" panose="020B0604020202020204" pitchFamily="34" charset="0"/>
              </a:rPr>
              <a:t>scelta</a:t>
            </a:r>
            <a:r>
              <a:rPr lang="fr-FR" dirty="0" smtClean="0">
                <a:latin typeface="Arial" panose="020B0604020202020204" pitchFamily="34" charset="0"/>
              </a:rPr>
              <a:t> </a:t>
            </a:r>
            <a:r>
              <a:rPr lang="fr-FR" dirty="0" err="1" smtClean="0">
                <a:latin typeface="Arial" panose="020B0604020202020204" pitchFamily="34" charset="0"/>
              </a:rPr>
              <a:t>ùn</a:t>
            </a:r>
            <a:r>
              <a:rPr lang="fr-FR" dirty="0" smtClean="0">
                <a:latin typeface="Arial" panose="020B0604020202020204" pitchFamily="34" charset="0"/>
              </a:rPr>
              <a:t> </a:t>
            </a:r>
            <a:r>
              <a:rPr lang="fr-FR" dirty="0" err="1" smtClean="0">
                <a:latin typeface="Arial" panose="020B0604020202020204" pitchFamily="34" charset="0"/>
              </a:rPr>
              <a:t>hè</a:t>
            </a:r>
            <a:r>
              <a:rPr lang="fr-FR" dirty="0" smtClean="0">
                <a:latin typeface="Arial" panose="020B0604020202020204" pitchFamily="34" charset="0"/>
              </a:rPr>
              <a:t> </a:t>
            </a:r>
            <a:r>
              <a:rPr lang="fr-FR" dirty="0" err="1" smtClean="0">
                <a:latin typeface="Arial" panose="020B0604020202020204" pitchFamily="34" charset="0"/>
              </a:rPr>
              <a:t>ancu</a:t>
            </a:r>
            <a:r>
              <a:rPr lang="fr-FR" dirty="0" smtClean="0">
                <a:latin typeface="Arial" panose="020B0604020202020204" pitchFamily="34" charset="0"/>
              </a:rPr>
              <a:t> </a:t>
            </a:r>
            <a:r>
              <a:rPr lang="fr-FR" dirty="0" err="1" smtClean="0">
                <a:latin typeface="Arial" panose="020B0604020202020204" pitchFamily="34" charset="0"/>
              </a:rPr>
              <a:t>una</a:t>
            </a:r>
            <a:r>
              <a:rPr lang="fr-FR" dirty="0" smtClean="0">
                <a:latin typeface="Arial" panose="020B0604020202020204" pitchFamily="34" charset="0"/>
              </a:rPr>
              <a:t> </a:t>
            </a:r>
            <a:r>
              <a:rPr lang="fr-FR" dirty="0" err="1" smtClean="0">
                <a:latin typeface="Arial" panose="020B0604020202020204" pitchFamily="34" charset="0"/>
              </a:rPr>
              <a:t>verità</a:t>
            </a:r>
            <a:r>
              <a:rPr lang="fr-FR" dirty="0" smtClean="0">
                <a:latin typeface="Arial" panose="020B0604020202020204" pitchFamily="34" charset="0"/>
              </a:rPr>
              <a:t> </a:t>
            </a:r>
            <a:r>
              <a:rPr lang="fr-FR" dirty="0" err="1" smtClean="0">
                <a:latin typeface="Arial" panose="020B0604020202020204" pitchFamily="34" charset="0"/>
              </a:rPr>
              <a:t>adimessa</a:t>
            </a:r>
            <a:r>
              <a:rPr lang="fr-FR" dirty="0" smtClean="0">
                <a:latin typeface="Arial" panose="020B0604020202020204" pitchFamily="34" charset="0"/>
              </a:rPr>
              <a:t> da a </a:t>
            </a:r>
            <a:r>
              <a:rPr lang="fr-FR" dirty="0" err="1" smtClean="0">
                <a:latin typeface="Arial" panose="020B0604020202020204" pitchFamily="34" charset="0"/>
              </a:rPr>
              <a:t>Chjesa</a:t>
            </a:r>
            <a:r>
              <a:rPr lang="fr-FR" dirty="0" smtClean="0">
                <a:latin typeface="Arial" panose="020B0604020202020204" pitchFamily="34" charset="0"/>
              </a:rPr>
              <a:t>, ci </a:t>
            </a:r>
            <a:r>
              <a:rPr lang="fr-FR" dirty="0" err="1" smtClean="0">
                <a:latin typeface="Arial" panose="020B0604020202020204" pitchFamily="34" charset="0"/>
              </a:rPr>
              <a:t>vulerà</a:t>
            </a:r>
            <a:r>
              <a:rPr lang="fr-FR" dirty="0" smtClean="0">
                <a:latin typeface="Arial" panose="020B0604020202020204" pitchFamily="34" charset="0"/>
              </a:rPr>
              <a:t> </a:t>
            </a:r>
            <a:r>
              <a:rPr lang="fr-FR" dirty="0" err="1" smtClean="0">
                <a:latin typeface="Arial" panose="020B0604020202020204" pitchFamily="34" charset="0"/>
              </a:rPr>
              <a:t>aspettà</a:t>
            </a:r>
            <a:r>
              <a:rPr lang="fr-FR" dirty="0" smtClean="0">
                <a:latin typeface="Arial" panose="020B0604020202020204" pitchFamily="34" charset="0"/>
              </a:rPr>
              <a:t> u 1854 </a:t>
            </a:r>
            <a:r>
              <a:rPr lang="fr-FR" dirty="0" err="1" smtClean="0">
                <a:latin typeface="Arial" panose="020B0604020202020204" pitchFamily="34" charset="0"/>
              </a:rPr>
              <a:t>chì</a:t>
            </a:r>
            <a:r>
              <a:rPr lang="fr-FR" dirty="0" smtClean="0">
                <a:latin typeface="Arial" panose="020B0604020202020204" pitchFamily="34" charset="0"/>
              </a:rPr>
              <a:t> u Papa Piu IX </a:t>
            </a:r>
            <a:r>
              <a:rPr lang="fr-FR" dirty="0" err="1" smtClean="0">
                <a:latin typeface="Arial" panose="020B0604020202020204" pitchFamily="34" charset="0"/>
              </a:rPr>
              <a:t>fessi</a:t>
            </a:r>
            <a:r>
              <a:rPr lang="fr-FR" dirty="0" smtClean="0">
                <a:latin typeface="Arial" panose="020B0604020202020204" pitchFamily="34" charset="0"/>
              </a:rPr>
              <a:t> di l’</a:t>
            </a:r>
            <a:r>
              <a:rPr lang="fr-FR" dirty="0" err="1" smtClean="0">
                <a:latin typeface="Arial" panose="020B0604020202020204" pitchFamily="34" charset="0"/>
              </a:rPr>
              <a:t>Immaculata</a:t>
            </a:r>
            <a:r>
              <a:rPr lang="fr-FR" dirty="0" smtClean="0">
                <a:latin typeface="Arial" panose="020B0604020202020204" pitchFamily="34" charset="0"/>
              </a:rPr>
              <a:t> u </a:t>
            </a:r>
            <a:r>
              <a:rPr lang="fr-FR" dirty="0" err="1" smtClean="0">
                <a:latin typeface="Arial" panose="020B0604020202020204" pitchFamily="34" charset="0"/>
              </a:rPr>
              <a:t>dogma</a:t>
            </a:r>
            <a:r>
              <a:rPr lang="fr-FR" dirty="0" smtClean="0">
                <a:latin typeface="Arial" panose="020B0604020202020204" pitchFamily="34" charset="0"/>
              </a:rPr>
              <a:t> di l’</a:t>
            </a:r>
            <a:r>
              <a:rPr lang="fr-FR" dirty="0" err="1" smtClean="0">
                <a:latin typeface="Arial" panose="020B0604020202020204" pitchFamily="34" charset="0"/>
              </a:rPr>
              <a:t>Immaculata</a:t>
            </a:r>
            <a:r>
              <a:rPr lang="fr-FR" dirty="0" smtClean="0">
                <a:latin typeface="Arial" panose="020B0604020202020204" pitchFamily="34" charset="0"/>
              </a:rPr>
              <a:t> </a:t>
            </a:r>
            <a:r>
              <a:rPr lang="fr-FR" dirty="0" err="1" smtClean="0">
                <a:latin typeface="Arial" panose="020B0604020202020204" pitchFamily="34" charset="0"/>
              </a:rPr>
              <a:t>Cuncezzione</a:t>
            </a:r>
            <a:r>
              <a:rPr lang="fr-FR" dirty="0" smtClean="0">
                <a:latin typeface="Arial" panose="020B0604020202020204" pitchFamily="34" charset="0"/>
              </a:rPr>
              <a:t>.</a:t>
            </a:r>
          </a:p>
          <a:p>
            <a:pPr marL="0" indent="0">
              <a:buNone/>
            </a:pPr>
            <a:r>
              <a:rPr lang="fr-FR" dirty="0" err="1" smtClean="0">
                <a:latin typeface="Arial" panose="020B0604020202020204" pitchFamily="34" charset="0"/>
              </a:rPr>
              <a:t>Dunque</a:t>
            </a:r>
            <a:r>
              <a:rPr lang="fr-FR" dirty="0" smtClean="0">
                <a:latin typeface="Arial" panose="020B0604020202020204" pitchFamily="34" charset="0"/>
              </a:rPr>
              <a:t> 119 </a:t>
            </a:r>
            <a:r>
              <a:rPr lang="fr-FR" dirty="0" err="1" smtClean="0">
                <a:latin typeface="Arial" panose="020B0604020202020204" pitchFamily="34" charset="0"/>
              </a:rPr>
              <a:t>anni</a:t>
            </a:r>
            <a:r>
              <a:rPr lang="fr-FR" dirty="0" smtClean="0">
                <a:latin typeface="Arial" panose="020B0604020202020204" pitchFamily="34" charset="0"/>
              </a:rPr>
              <a:t> prima di l’</a:t>
            </a:r>
            <a:r>
              <a:rPr lang="fr-FR" dirty="0" err="1" smtClean="0">
                <a:latin typeface="Arial" panose="020B0604020202020204" pitchFamily="34" charset="0"/>
              </a:rPr>
              <a:t>avisu</a:t>
            </a:r>
            <a:r>
              <a:rPr lang="fr-FR" dirty="0" smtClean="0">
                <a:latin typeface="Arial" panose="020B0604020202020204" pitchFamily="34" charset="0"/>
              </a:rPr>
              <a:t> di u Papa.</a:t>
            </a:r>
          </a:p>
          <a:p>
            <a:pPr marL="0" indent="0">
              <a:buNone/>
            </a:pPr>
            <a:endParaRPr lang="fr-FR" dirty="0">
              <a:latin typeface="Arial" panose="020B0604020202020204" pitchFamily="34" charset="0"/>
            </a:endParaRPr>
          </a:p>
        </p:txBody>
      </p:sp>
      <p:pic>
        <p:nvPicPr>
          <p:cNvPr id="4" name="Image 3"/>
          <p:cNvPicPr>
            <a:picLocks noChangeAspect="1"/>
          </p:cNvPicPr>
          <p:nvPr/>
        </p:nvPicPr>
        <p:blipFill>
          <a:blip r:embed="rId2"/>
          <a:stretch>
            <a:fillRect/>
          </a:stretch>
        </p:blipFill>
        <p:spPr>
          <a:xfrm>
            <a:off x="0" y="3192162"/>
            <a:ext cx="2625657" cy="3665838"/>
          </a:xfrm>
          <a:prstGeom prst="rect">
            <a:avLst/>
          </a:prstGeom>
        </p:spPr>
      </p:pic>
      <p:pic>
        <p:nvPicPr>
          <p:cNvPr id="5" name="Image 4"/>
          <p:cNvPicPr>
            <a:picLocks noChangeAspect="1"/>
          </p:cNvPicPr>
          <p:nvPr/>
        </p:nvPicPr>
        <p:blipFill>
          <a:blip r:embed="rId3"/>
          <a:stretch>
            <a:fillRect/>
          </a:stretch>
        </p:blipFill>
        <p:spPr>
          <a:xfrm>
            <a:off x="10190205" y="4092363"/>
            <a:ext cx="2001795" cy="2765637"/>
          </a:xfrm>
          <a:prstGeom prst="rect">
            <a:avLst/>
          </a:prstGeom>
        </p:spPr>
      </p:pic>
      <p:pic>
        <p:nvPicPr>
          <p:cNvPr id="6" name="Image 5"/>
          <p:cNvPicPr>
            <a:picLocks noChangeAspect="1"/>
          </p:cNvPicPr>
          <p:nvPr/>
        </p:nvPicPr>
        <p:blipFill>
          <a:blip r:embed="rId4"/>
          <a:stretch>
            <a:fillRect/>
          </a:stretch>
        </p:blipFill>
        <p:spPr>
          <a:xfrm>
            <a:off x="0" y="0"/>
            <a:ext cx="1694835" cy="1670449"/>
          </a:xfrm>
          <a:prstGeom prst="rect">
            <a:avLst/>
          </a:prstGeom>
        </p:spPr>
      </p:pic>
    </p:spTree>
    <p:extLst>
      <p:ext uri="{BB962C8B-B14F-4D97-AF65-F5344CB8AC3E}">
        <p14:creationId xmlns:p14="http://schemas.microsoft.com/office/powerpoint/2010/main" val="220431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 </a:t>
            </a:r>
            <a:r>
              <a:rPr lang="fr-FR" dirty="0" err="1" smtClean="0"/>
              <a:t>scelta</a:t>
            </a:r>
            <a:r>
              <a:rPr lang="fr-FR" dirty="0" smtClean="0"/>
              <a:t> di i </a:t>
            </a:r>
            <a:r>
              <a:rPr lang="fr-FR" dirty="0" err="1" smtClean="0"/>
              <a:t>Naziunali</a:t>
            </a:r>
            <a:r>
              <a:rPr lang="fr-FR" dirty="0" smtClean="0"/>
              <a:t> </a:t>
            </a:r>
            <a:r>
              <a:rPr lang="fr-FR" dirty="0" err="1" smtClean="0"/>
              <a:t>corsi</a:t>
            </a:r>
            <a:endParaRPr lang="fr-FR" dirty="0"/>
          </a:p>
        </p:txBody>
      </p:sp>
      <p:sp>
        <p:nvSpPr>
          <p:cNvPr id="3" name="Espace réservé du contenu 2"/>
          <p:cNvSpPr>
            <a:spLocks noGrp="1"/>
          </p:cNvSpPr>
          <p:nvPr>
            <p:ph idx="1"/>
          </p:nvPr>
        </p:nvSpPr>
        <p:spPr>
          <a:xfrm>
            <a:off x="527222" y="2273643"/>
            <a:ext cx="11302313" cy="4341341"/>
          </a:xfrm>
        </p:spPr>
        <p:txBody>
          <a:bodyPr>
            <a:noAutofit/>
          </a:bodyPr>
          <a:lstStyle/>
          <a:p>
            <a:pPr marL="0" indent="0">
              <a:buNone/>
            </a:pPr>
            <a:r>
              <a:rPr lang="fr-FR" dirty="0"/>
              <a:t>Per </a:t>
            </a:r>
            <a:r>
              <a:rPr lang="fr-FR" dirty="0" err="1"/>
              <a:t>capisce</a:t>
            </a:r>
            <a:r>
              <a:rPr lang="fr-FR" dirty="0"/>
              <a:t> a </a:t>
            </a:r>
            <a:r>
              <a:rPr lang="fr-FR" dirty="0" err="1"/>
              <a:t>scelta</a:t>
            </a:r>
            <a:r>
              <a:rPr lang="fr-FR" dirty="0"/>
              <a:t> di </a:t>
            </a:r>
            <a:r>
              <a:rPr lang="fr-FR" dirty="0" err="1"/>
              <a:t>stu</a:t>
            </a:r>
            <a:r>
              <a:rPr lang="fr-FR" dirty="0"/>
              <a:t> </a:t>
            </a:r>
            <a:r>
              <a:rPr lang="fr-FR" dirty="0" err="1"/>
              <a:t>ghjornu</a:t>
            </a:r>
            <a:r>
              <a:rPr lang="fr-FR" dirty="0"/>
              <a:t>, ci vole à </a:t>
            </a:r>
            <a:r>
              <a:rPr lang="fr-FR" dirty="0" err="1"/>
              <a:t>vultà</a:t>
            </a:r>
            <a:r>
              <a:rPr lang="fr-FR" dirty="0"/>
              <a:t> à i tempi di a </a:t>
            </a:r>
            <a:r>
              <a:rPr lang="fr-FR" dirty="0" err="1"/>
              <a:t>rivuluzione</a:t>
            </a:r>
            <a:r>
              <a:rPr lang="fr-FR" dirty="0"/>
              <a:t> </a:t>
            </a:r>
            <a:r>
              <a:rPr lang="fr-FR" dirty="0" err="1"/>
              <a:t>chì</a:t>
            </a:r>
            <a:r>
              <a:rPr lang="fr-FR" dirty="0"/>
              <a:t> </a:t>
            </a:r>
            <a:r>
              <a:rPr lang="fr-FR" dirty="0" err="1"/>
              <a:t>hà</a:t>
            </a:r>
            <a:r>
              <a:rPr lang="fr-FR" dirty="0"/>
              <a:t> </a:t>
            </a:r>
            <a:r>
              <a:rPr lang="fr-FR" dirty="0" err="1"/>
              <a:t>principiatu</a:t>
            </a:r>
            <a:r>
              <a:rPr lang="fr-FR" dirty="0"/>
              <a:t> in u 1729. À </a:t>
            </a:r>
            <a:r>
              <a:rPr lang="fr-FR" dirty="0" err="1"/>
              <a:t>principiu</a:t>
            </a:r>
            <a:r>
              <a:rPr lang="fr-FR" dirty="0"/>
              <a:t> si parla </a:t>
            </a:r>
            <a:r>
              <a:rPr lang="fr-FR" dirty="0" err="1"/>
              <a:t>d'una</a:t>
            </a:r>
            <a:r>
              <a:rPr lang="fr-FR" dirty="0"/>
              <a:t> </a:t>
            </a:r>
            <a:r>
              <a:rPr lang="fr-FR" dirty="0" err="1"/>
              <a:t>rivolta</a:t>
            </a:r>
            <a:r>
              <a:rPr lang="fr-FR" dirty="0"/>
              <a:t> </a:t>
            </a:r>
            <a:r>
              <a:rPr lang="fr-FR" dirty="0" err="1"/>
              <a:t>paisana</a:t>
            </a:r>
            <a:r>
              <a:rPr lang="fr-FR" dirty="0"/>
              <a:t> </a:t>
            </a:r>
            <a:r>
              <a:rPr lang="fr-FR" dirty="0" err="1"/>
              <a:t>contr'à</a:t>
            </a:r>
            <a:r>
              <a:rPr lang="fr-FR" dirty="0"/>
              <a:t> a </a:t>
            </a:r>
            <a:r>
              <a:rPr lang="fr-FR" dirty="0" err="1"/>
              <a:t>pressione</a:t>
            </a:r>
            <a:r>
              <a:rPr lang="fr-FR" dirty="0"/>
              <a:t> fiscale </a:t>
            </a:r>
            <a:r>
              <a:rPr lang="fr-FR" dirty="0" err="1"/>
              <a:t>genuvese</a:t>
            </a:r>
            <a:r>
              <a:rPr lang="fr-FR" dirty="0"/>
              <a:t>. Ma </a:t>
            </a:r>
            <a:r>
              <a:rPr lang="fr-FR" dirty="0" err="1"/>
              <a:t>pocu</a:t>
            </a:r>
            <a:r>
              <a:rPr lang="fr-FR" dirty="0"/>
              <a:t> à </a:t>
            </a:r>
            <a:r>
              <a:rPr lang="fr-FR" dirty="0" err="1"/>
              <a:t>pocu</a:t>
            </a:r>
            <a:r>
              <a:rPr lang="fr-FR" dirty="0"/>
              <a:t> </a:t>
            </a:r>
            <a:r>
              <a:rPr lang="fr-FR" dirty="0" err="1"/>
              <a:t>nasce</a:t>
            </a:r>
            <a:r>
              <a:rPr lang="fr-FR" dirty="0"/>
              <a:t> a </a:t>
            </a:r>
            <a:r>
              <a:rPr lang="fr-FR" dirty="0" err="1"/>
              <a:t>cuscenza</a:t>
            </a:r>
            <a:r>
              <a:rPr lang="fr-FR" dirty="0"/>
              <a:t> </a:t>
            </a:r>
            <a:r>
              <a:rPr lang="fr-FR" dirty="0" err="1"/>
              <a:t>naziunale</a:t>
            </a:r>
            <a:r>
              <a:rPr lang="fr-FR" dirty="0"/>
              <a:t> </a:t>
            </a:r>
            <a:r>
              <a:rPr lang="fr-FR" dirty="0" err="1"/>
              <a:t>chì</a:t>
            </a:r>
            <a:r>
              <a:rPr lang="fr-FR" dirty="0"/>
              <a:t> </a:t>
            </a:r>
            <a:r>
              <a:rPr lang="fr-FR" dirty="0" err="1"/>
              <a:t>sbuccerà</a:t>
            </a:r>
            <a:r>
              <a:rPr lang="fr-FR" dirty="0"/>
              <a:t> </a:t>
            </a:r>
            <a:r>
              <a:rPr lang="fr-FR" dirty="0" err="1"/>
              <a:t>nant'à</a:t>
            </a:r>
            <a:r>
              <a:rPr lang="fr-FR" dirty="0"/>
              <a:t> un statu </a:t>
            </a:r>
            <a:r>
              <a:rPr lang="fr-FR" dirty="0" err="1"/>
              <a:t>indipendente</a:t>
            </a:r>
            <a:r>
              <a:rPr lang="fr-FR" dirty="0"/>
              <a:t> è u </a:t>
            </a:r>
            <a:r>
              <a:rPr lang="fr-FR" dirty="0" err="1"/>
              <a:t>regnu</a:t>
            </a:r>
            <a:r>
              <a:rPr lang="fr-FR" dirty="0"/>
              <a:t> di </a:t>
            </a:r>
            <a:r>
              <a:rPr lang="fr-FR" dirty="0" err="1"/>
              <a:t>Pasquale</a:t>
            </a:r>
            <a:r>
              <a:rPr lang="fr-FR" dirty="0"/>
              <a:t> Paoli. </a:t>
            </a:r>
          </a:p>
          <a:p>
            <a:pPr marL="0" indent="0">
              <a:buNone/>
            </a:pPr>
            <a:r>
              <a:rPr lang="fr-FR" dirty="0"/>
              <a:t> A </a:t>
            </a:r>
            <a:r>
              <a:rPr lang="fr-FR" dirty="0" err="1"/>
              <a:t>bella</a:t>
            </a:r>
            <a:r>
              <a:rPr lang="fr-FR" dirty="0"/>
              <a:t> </a:t>
            </a:r>
            <a:r>
              <a:rPr lang="fr-FR" dirty="0" err="1"/>
              <a:t>storia</a:t>
            </a:r>
            <a:r>
              <a:rPr lang="fr-FR" dirty="0"/>
              <a:t> ci parla </a:t>
            </a:r>
            <a:r>
              <a:rPr lang="fr-FR" dirty="0" err="1"/>
              <a:t>d'una</a:t>
            </a:r>
            <a:r>
              <a:rPr lang="fr-FR" dirty="0"/>
              <a:t> </a:t>
            </a:r>
            <a:r>
              <a:rPr lang="fr-FR" dirty="0" err="1"/>
              <a:t>cunsulta</a:t>
            </a:r>
            <a:r>
              <a:rPr lang="fr-FR" dirty="0"/>
              <a:t> in Corti u 30 di </a:t>
            </a:r>
            <a:r>
              <a:rPr lang="fr-FR" dirty="0" err="1"/>
              <a:t>ghjennaghju</a:t>
            </a:r>
            <a:r>
              <a:rPr lang="fr-FR" dirty="0"/>
              <a:t> 1735. I </a:t>
            </a:r>
            <a:r>
              <a:rPr lang="fr-FR" dirty="0" err="1"/>
              <a:t>capimachja</a:t>
            </a:r>
            <a:r>
              <a:rPr lang="fr-FR" dirty="0"/>
              <a:t> </a:t>
            </a:r>
            <a:r>
              <a:rPr lang="fr-FR" dirty="0" err="1"/>
              <a:t>corsi</a:t>
            </a:r>
            <a:r>
              <a:rPr lang="fr-FR" dirty="0"/>
              <a:t>, Andria </a:t>
            </a:r>
            <a:r>
              <a:rPr lang="fr-FR" dirty="0" err="1"/>
              <a:t>Ceccaldi</a:t>
            </a:r>
            <a:r>
              <a:rPr lang="fr-FR" dirty="0"/>
              <a:t>, Luigi </a:t>
            </a:r>
            <a:r>
              <a:rPr lang="fr-FR" dirty="0" err="1"/>
              <a:t>Giafferri</a:t>
            </a:r>
            <a:r>
              <a:rPr lang="fr-FR" dirty="0"/>
              <a:t> è </a:t>
            </a:r>
            <a:r>
              <a:rPr lang="fr-FR" dirty="0" err="1"/>
              <a:t>Ghjacintu</a:t>
            </a:r>
            <a:r>
              <a:rPr lang="fr-FR" dirty="0"/>
              <a:t> Paoli </a:t>
            </a:r>
            <a:r>
              <a:rPr lang="fr-FR" dirty="0" err="1"/>
              <a:t>pruclamanu</a:t>
            </a:r>
            <a:r>
              <a:rPr lang="fr-FR" dirty="0"/>
              <a:t> a Corsica </a:t>
            </a:r>
            <a:r>
              <a:rPr lang="fr-FR" dirty="0" err="1"/>
              <a:t>indipendente</a:t>
            </a:r>
            <a:r>
              <a:rPr lang="fr-FR" dirty="0"/>
              <a:t> è l'</a:t>
            </a:r>
            <a:r>
              <a:rPr lang="fr-FR" dirty="0" err="1"/>
              <a:t>ottu</a:t>
            </a:r>
            <a:r>
              <a:rPr lang="fr-FR" dirty="0"/>
              <a:t> </a:t>
            </a:r>
            <a:r>
              <a:rPr lang="fr-FR" dirty="0" err="1"/>
              <a:t>dicembre</a:t>
            </a:r>
            <a:r>
              <a:rPr lang="fr-FR" dirty="0"/>
              <a:t>, </a:t>
            </a:r>
            <a:r>
              <a:rPr lang="fr-FR" dirty="0" err="1"/>
              <a:t>ghjornu</a:t>
            </a:r>
            <a:r>
              <a:rPr lang="fr-FR" dirty="0"/>
              <a:t> di l'</a:t>
            </a:r>
            <a:r>
              <a:rPr lang="fr-FR" dirty="0" err="1"/>
              <a:t>Immaculata</a:t>
            </a:r>
            <a:r>
              <a:rPr lang="fr-FR" dirty="0"/>
              <a:t> </a:t>
            </a:r>
            <a:r>
              <a:rPr lang="fr-FR" dirty="0" err="1"/>
              <a:t>Cuncezzione</a:t>
            </a:r>
            <a:r>
              <a:rPr lang="fr-FR" dirty="0"/>
              <a:t>, </a:t>
            </a:r>
            <a:r>
              <a:rPr lang="fr-FR" dirty="0" err="1"/>
              <a:t>festa</a:t>
            </a:r>
            <a:r>
              <a:rPr lang="fr-FR" dirty="0"/>
              <a:t> di a Madonna. Da </a:t>
            </a:r>
            <a:r>
              <a:rPr lang="fr-FR" dirty="0" err="1"/>
              <a:t>tandu</a:t>
            </a:r>
            <a:r>
              <a:rPr lang="fr-FR" dirty="0"/>
              <a:t>, in l'</a:t>
            </a:r>
            <a:r>
              <a:rPr lang="fr-FR" dirty="0" err="1"/>
              <a:t>isula</a:t>
            </a:r>
            <a:r>
              <a:rPr lang="fr-FR" dirty="0"/>
              <a:t> sana, </a:t>
            </a:r>
            <a:r>
              <a:rPr lang="fr-FR" dirty="0" err="1"/>
              <a:t>stu</a:t>
            </a:r>
            <a:r>
              <a:rPr lang="fr-FR" dirty="0"/>
              <a:t> </a:t>
            </a:r>
            <a:r>
              <a:rPr lang="fr-FR" dirty="0" err="1"/>
              <a:t>ghjornu</a:t>
            </a:r>
            <a:r>
              <a:rPr lang="fr-FR" dirty="0"/>
              <a:t> </a:t>
            </a:r>
            <a:r>
              <a:rPr lang="fr-FR" dirty="0" err="1"/>
              <a:t>hè</a:t>
            </a:r>
            <a:r>
              <a:rPr lang="fr-FR" dirty="0"/>
              <a:t> </a:t>
            </a:r>
            <a:r>
              <a:rPr lang="fr-FR" dirty="0" err="1"/>
              <a:t>festighjatu</a:t>
            </a:r>
            <a:r>
              <a:rPr lang="fr-FR" dirty="0"/>
              <a:t>. </a:t>
            </a:r>
          </a:p>
          <a:p>
            <a:pPr marL="0" indent="0">
              <a:buNone/>
            </a:pPr>
            <a:r>
              <a:rPr lang="fr-FR" dirty="0"/>
              <a:t>"nous élisons, pour la protection de notre patrie et de tout le royaume l'Immaculée conception de la Vierge Marie, et de plus nous décidons que tous les armes et les drapeaux dans notre dit royaume, soient empreints de l'image de l'Immaculée Conception, que la veille et le jour de sa fête soient célébrés dans tout le royaume avec la plus parfaite dévotion et les démonstrations les plus grandes, les salves de mousquetons et canons, qui seront ordonnées par le Conseil suprême du royaume." </a:t>
            </a:r>
          </a:p>
        </p:txBody>
      </p:sp>
      <p:pic>
        <p:nvPicPr>
          <p:cNvPr id="7" name="Image 6"/>
          <p:cNvPicPr>
            <a:picLocks noChangeAspect="1"/>
          </p:cNvPicPr>
          <p:nvPr/>
        </p:nvPicPr>
        <p:blipFill>
          <a:blip r:embed="rId2"/>
          <a:stretch>
            <a:fillRect/>
          </a:stretch>
        </p:blipFill>
        <p:spPr>
          <a:xfrm>
            <a:off x="0" y="0"/>
            <a:ext cx="2152075" cy="2121592"/>
          </a:xfrm>
          <a:prstGeom prst="rect">
            <a:avLst/>
          </a:prstGeom>
        </p:spPr>
      </p:pic>
      <p:pic>
        <p:nvPicPr>
          <p:cNvPr id="5" name="Image 4"/>
          <p:cNvPicPr>
            <a:picLocks noChangeAspect="1"/>
          </p:cNvPicPr>
          <p:nvPr/>
        </p:nvPicPr>
        <p:blipFill>
          <a:blip r:embed="rId3"/>
          <a:stretch>
            <a:fillRect/>
          </a:stretch>
        </p:blipFill>
        <p:spPr>
          <a:xfrm>
            <a:off x="10402184" y="0"/>
            <a:ext cx="1789816" cy="1168974"/>
          </a:xfrm>
          <a:prstGeom prst="rect">
            <a:avLst/>
          </a:prstGeom>
        </p:spPr>
      </p:pic>
    </p:spTree>
    <p:extLst>
      <p:ext uri="{BB962C8B-B14F-4D97-AF65-F5344CB8AC3E}">
        <p14:creationId xmlns:p14="http://schemas.microsoft.com/office/powerpoint/2010/main" val="30723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Seguita</a:t>
            </a:r>
            <a:r>
              <a:rPr lang="fr-FR" dirty="0" smtClean="0"/>
              <a:t>…</a:t>
            </a:r>
            <a:endParaRPr lang="fr-FR" dirty="0"/>
          </a:p>
        </p:txBody>
      </p:sp>
      <p:sp>
        <p:nvSpPr>
          <p:cNvPr id="3" name="Espace réservé du contenu 2"/>
          <p:cNvSpPr>
            <a:spLocks noGrp="1"/>
          </p:cNvSpPr>
          <p:nvPr>
            <p:ph idx="1"/>
          </p:nvPr>
        </p:nvSpPr>
        <p:spPr/>
        <p:txBody>
          <a:bodyPr/>
          <a:lstStyle/>
          <a:p>
            <a:pPr marL="0" lvl="0" indent="0">
              <a:buClr>
                <a:srgbClr val="353535"/>
              </a:buClr>
              <a:buNone/>
            </a:pPr>
            <a:r>
              <a:rPr lang="fr-FR" sz="2200" dirty="0">
                <a:solidFill>
                  <a:prstClr val="black">
                    <a:lumMod val="75000"/>
                    <a:lumOff val="25000"/>
                  </a:prstClr>
                </a:solidFill>
              </a:rPr>
              <a:t>U </a:t>
            </a:r>
            <a:r>
              <a:rPr lang="fr-FR" sz="2200" dirty="0" err="1">
                <a:solidFill>
                  <a:prstClr val="black">
                    <a:lumMod val="75000"/>
                    <a:lumOff val="25000"/>
                  </a:prstClr>
                </a:solidFill>
              </a:rPr>
              <a:t>prublema</a:t>
            </a:r>
            <a:r>
              <a:rPr lang="fr-FR" sz="2200" dirty="0">
                <a:solidFill>
                  <a:prstClr val="black">
                    <a:lumMod val="75000"/>
                    <a:lumOff val="25000"/>
                  </a:prstClr>
                </a:solidFill>
              </a:rPr>
              <a:t> </a:t>
            </a:r>
            <a:r>
              <a:rPr lang="fr-FR" sz="2200" dirty="0" err="1">
                <a:solidFill>
                  <a:prstClr val="black">
                    <a:lumMod val="75000"/>
                    <a:lumOff val="25000"/>
                  </a:prstClr>
                </a:solidFill>
              </a:rPr>
              <a:t>hè</a:t>
            </a:r>
            <a:r>
              <a:rPr lang="fr-FR" sz="2200" dirty="0">
                <a:solidFill>
                  <a:prstClr val="black">
                    <a:lumMod val="75000"/>
                    <a:lumOff val="25000"/>
                  </a:prstClr>
                </a:solidFill>
              </a:rPr>
              <a:t> </a:t>
            </a:r>
            <a:r>
              <a:rPr lang="fr-FR" sz="2200" dirty="0" err="1">
                <a:solidFill>
                  <a:prstClr val="black">
                    <a:lumMod val="75000"/>
                    <a:lumOff val="25000"/>
                  </a:prstClr>
                </a:solidFill>
              </a:rPr>
              <a:t>ch'ella</a:t>
            </a:r>
            <a:r>
              <a:rPr lang="fr-FR" sz="2200" dirty="0">
                <a:solidFill>
                  <a:prstClr val="black">
                    <a:lumMod val="75000"/>
                    <a:lumOff val="25000"/>
                  </a:prstClr>
                </a:solidFill>
              </a:rPr>
              <a:t> </a:t>
            </a:r>
            <a:r>
              <a:rPr lang="fr-FR" sz="2200" dirty="0" err="1">
                <a:solidFill>
                  <a:prstClr val="black">
                    <a:lumMod val="75000"/>
                    <a:lumOff val="25000"/>
                  </a:prstClr>
                </a:solidFill>
              </a:rPr>
              <a:t>ùn</a:t>
            </a:r>
            <a:r>
              <a:rPr lang="fr-FR" sz="2200" dirty="0">
                <a:solidFill>
                  <a:prstClr val="black">
                    <a:lumMod val="75000"/>
                    <a:lumOff val="25000"/>
                  </a:prstClr>
                </a:solidFill>
              </a:rPr>
              <a:t> s'</a:t>
            </a:r>
            <a:r>
              <a:rPr lang="fr-FR" sz="2200" dirty="0" err="1">
                <a:solidFill>
                  <a:prstClr val="black">
                    <a:lumMod val="75000"/>
                    <a:lumOff val="25000"/>
                  </a:prstClr>
                </a:solidFill>
              </a:rPr>
              <a:t>hè</a:t>
            </a:r>
            <a:r>
              <a:rPr lang="fr-FR" sz="2200" dirty="0">
                <a:solidFill>
                  <a:prstClr val="black">
                    <a:lumMod val="75000"/>
                    <a:lumOff val="25000"/>
                  </a:prstClr>
                </a:solidFill>
              </a:rPr>
              <a:t> mai </a:t>
            </a:r>
            <a:r>
              <a:rPr lang="fr-FR" sz="2200" dirty="0" err="1">
                <a:solidFill>
                  <a:prstClr val="black">
                    <a:lumMod val="75000"/>
                    <a:lumOff val="25000"/>
                  </a:prstClr>
                </a:solidFill>
              </a:rPr>
              <a:t>passata</a:t>
            </a:r>
            <a:r>
              <a:rPr lang="fr-FR" sz="2200" dirty="0">
                <a:solidFill>
                  <a:prstClr val="black">
                    <a:lumMod val="75000"/>
                    <a:lumOff val="25000"/>
                  </a:prstClr>
                </a:solidFill>
              </a:rPr>
              <a:t> </a:t>
            </a:r>
            <a:r>
              <a:rPr lang="fr-FR" sz="2200" dirty="0" err="1">
                <a:solidFill>
                  <a:prstClr val="black">
                    <a:lumMod val="75000"/>
                    <a:lumOff val="25000"/>
                  </a:prstClr>
                </a:solidFill>
              </a:rPr>
              <a:t>cusì</a:t>
            </a:r>
            <a:r>
              <a:rPr lang="fr-FR" sz="2200" dirty="0">
                <a:solidFill>
                  <a:prstClr val="black">
                    <a:lumMod val="75000"/>
                    <a:lumOff val="25000"/>
                  </a:prstClr>
                </a:solidFill>
              </a:rPr>
              <a:t>. </a:t>
            </a:r>
            <a:r>
              <a:rPr lang="fr-FR" sz="2200" dirty="0" err="1">
                <a:solidFill>
                  <a:prstClr val="black">
                    <a:lumMod val="75000"/>
                    <a:lumOff val="25000"/>
                  </a:prstClr>
                </a:solidFill>
              </a:rPr>
              <a:t>Ùn</a:t>
            </a:r>
            <a:r>
              <a:rPr lang="fr-FR" sz="2200" dirty="0">
                <a:solidFill>
                  <a:prstClr val="black">
                    <a:lumMod val="75000"/>
                    <a:lumOff val="25000"/>
                  </a:prstClr>
                </a:solidFill>
              </a:rPr>
              <a:t> </a:t>
            </a:r>
            <a:r>
              <a:rPr lang="fr-FR" sz="2200" dirty="0" err="1">
                <a:solidFill>
                  <a:prstClr val="black">
                    <a:lumMod val="75000"/>
                    <a:lumOff val="25000"/>
                  </a:prstClr>
                </a:solidFill>
              </a:rPr>
              <a:t>avemu</a:t>
            </a:r>
            <a:r>
              <a:rPr lang="fr-FR" sz="2200" dirty="0">
                <a:solidFill>
                  <a:prstClr val="black">
                    <a:lumMod val="75000"/>
                    <a:lumOff val="25000"/>
                  </a:prstClr>
                </a:solidFill>
              </a:rPr>
              <a:t> </a:t>
            </a:r>
            <a:r>
              <a:rPr lang="fr-FR" sz="2200" dirty="0" err="1">
                <a:solidFill>
                  <a:prstClr val="black">
                    <a:lumMod val="75000"/>
                    <a:lumOff val="25000"/>
                  </a:prstClr>
                </a:solidFill>
              </a:rPr>
              <a:t>nisuna</a:t>
            </a:r>
            <a:r>
              <a:rPr lang="fr-FR" sz="2200" dirty="0">
                <a:solidFill>
                  <a:prstClr val="black">
                    <a:lumMod val="75000"/>
                    <a:lumOff val="25000"/>
                  </a:prstClr>
                </a:solidFill>
              </a:rPr>
              <a:t> </a:t>
            </a:r>
            <a:r>
              <a:rPr lang="fr-FR" sz="2200" dirty="0" err="1">
                <a:solidFill>
                  <a:prstClr val="black">
                    <a:lumMod val="75000"/>
                    <a:lumOff val="25000"/>
                  </a:prstClr>
                </a:solidFill>
              </a:rPr>
              <a:t>prova</a:t>
            </a:r>
            <a:r>
              <a:rPr lang="fr-FR" sz="2200" dirty="0">
                <a:solidFill>
                  <a:prstClr val="black">
                    <a:lumMod val="75000"/>
                    <a:lumOff val="25000"/>
                  </a:prstClr>
                </a:solidFill>
              </a:rPr>
              <a:t> </a:t>
            </a:r>
            <a:r>
              <a:rPr lang="fr-FR" sz="2200" dirty="0" err="1">
                <a:solidFill>
                  <a:prstClr val="black">
                    <a:lumMod val="75000"/>
                    <a:lumOff val="25000"/>
                  </a:prstClr>
                </a:solidFill>
              </a:rPr>
              <a:t>chì</a:t>
            </a:r>
            <a:r>
              <a:rPr lang="fr-FR" sz="2200" dirty="0">
                <a:solidFill>
                  <a:prstClr val="black">
                    <a:lumMod val="75000"/>
                    <a:lumOff val="25000"/>
                  </a:prstClr>
                </a:solidFill>
              </a:rPr>
              <a:t> l'</a:t>
            </a:r>
            <a:r>
              <a:rPr lang="fr-FR" sz="2200" dirty="0" err="1">
                <a:solidFill>
                  <a:prstClr val="black">
                    <a:lumMod val="75000"/>
                    <a:lumOff val="25000"/>
                  </a:prstClr>
                </a:solidFill>
              </a:rPr>
              <a:t>ottu</a:t>
            </a:r>
            <a:r>
              <a:rPr lang="fr-FR" sz="2200" dirty="0">
                <a:solidFill>
                  <a:prstClr val="black">
                    <a:lumMod val="75000"/>
                    <a:lumOff val="25000"/>
                  </a:prstClr>
                </a:solidFill>
              </a:rPr>
              <a:t> </a:t>
            </a:r>
            <a:r>
              <a:rPr lang="fr-FR" sz="2200" dirty="0" err="1">
                <a:solidFill>
                  <a:prstClr val="black">
                    <a:lumMod val="75000"/>
                    <a:lumOff val="25000"/>
                  </a:prstClr>
                </a:solidFill>
              </a:rPr>
              <a:t>dicembre</a:t>
            </a:r>
            <a:r>
              <a:rPr lang="fr-FR" sz="2200" dirty="0">
                <a:solidFill>
                  <a:prstClr val="black">
                    <a:lumMod val="75000"/>
                    <a:lumOff val="25000"/>
                  </a:prstClr>
                </a:solidFill>
              </a:rPr>
              <a:t> </a:t>
            </a:r>
            <a:r>
              <a:rPr lang="fr-FR" sz="2200" dirty="0" err="1">
                <a:solidFill>
                  <a:prstClr val="black">
                    <a:lumMod val="75000"/>
                    <a:lumOff val="25000"/>
                  </a:prstClr>
                </a:solidFill>
              </a:rPr>
              <a:t>era</a:t>
            </a:r>
            <a:r>
              <a:rPr lang="fr-FR" sz="2200" dirty="0">
                <a:solidFill>
                  <a:prstClr val="black">
                    <a:lumMod val="75000"/>
                    <a:lumOff val="25000"/>
                  </a:prstClr>
                </a:solidFill>
              </a:rPr>
              <a:t> </a:t>
            </a:r>
            <a:r>
              <a:rPr lang="fr-FR" sz="2200" dirty="0" err="1">
                <a:solidFill>
                  <a:prstClr val="black">
                    <a:lumMod val="75000"/>
                    <a:lumOff val="25000"/>
                  </a:prstClr>
                </a:solidFill>
              </a:rPr>
              <a:t>festighjatu</a:t>
            </a:r>
            <a:r>
              <a:rPr lang="fr-FR" sz="2200" dirty="0">
                <a:solidFill>
                  <a:prstClr val="black">
                    <a:lumMod val="75000"/>
                    <a:lumOff val="25000"/>
                  </a:prstClr>
                </a:solidFill>
              </a:rPr>
              <a:t> </a:t>
            </a:r>
            <a:r>
              <a:rPr lang="fr-FR" sz="2200" dirty="0" err="1">
                <a:solidFill>
                  <a:prstClr val="black">
                    <a:lumMod val="75000"/>
                    <a:lumOff val="25000"/>
                  </a:prstClr>
                </a:solidFill>
              </a:rPr>
              <a:t>tandu</a:t>
            </a:r>
            <a:r>
              <a:rPr lang="fr-FR" sz="2200" dirty="0">
                <a:solidFill>
                  <a:prstClr val="black">
                    <a:lumMod val="75000"/>
                    <a:lumOff val="25000"/>
                  </a:prstClr>
                </a:solidFill>
              </a:rPr>
              <a:t>. </a:t>
            </a:r>
          </a:p>
          <a:p>
            <a:pPr marL="0" lvl="0" indent="0">
              <a:buClr>
                <a:srgbClr val="353535"/>
              </a:buClr>
              <a:buNone/>
            </a:pPr>
            <a:r>
              <a:rPr lang="fr-FR" sz="2200" dirty="0" err="1">
                <a:solidFill>
                  <a:prstClr val="black">
                    <a:lumMod val="75000"/>
                    <a:lumOff val="25000"/>
                  </a:prstClr>
                </a:solidFill>
              </a:rPr>
              <a:t>Averete</a:t>
            </a:r>
            <a:r>
              <a:rPr lang="fr-FR" sz="2200" dirty="0">
                <a:solidFill>
                  <a:prstClr val="black">
                    <a:lumMod val="75000"/>
                    <a:lumOff val="25000"/>
                  </a:prstClr>
                </a:solidFill>
              </a:rPr>
              <a:t> </a:t>
            </a:r>
            <a:r>
              <a:rPr lang="fr-FR" sz="2200" dirty="0" err="1">
                <a:solidFill>
                  <a:prstClr val="black">
                    <a:lumMod val="75000"/>
                    <a:lumOff val="25000"/>
                  </a:prstClr>
                </a:solidFill>
              </a:rPr>
              <a:t>rimarcatu</a:t>
            </a:r>
            <a:r>
              <a:rPr lang="fr-FR" sz="2200" dirty="0">
                <a:solidFill>
                  <a:prstClr val="black">
                    <a:lumMod val="75000"/>
                    <a:lumOff val="25000"/>
                  </a:prstClr>
                </a:solidFill>
              </a:rPr>
              <a:t> </a:t>
            </a:r>
            <a:r>
              <a:rPr lang="fr-FR" sz="2200" dirty="0" err="1">
                <a:solidFill>
                  <a:prstClr val="black">
                    <a:lumMod val="75000"/>
                    <a:lumOff val="25000"/>
                  </a:prstClr>
                </a:solidFill>
              </a:rPr>
              <a:t>chì</a:t>
            </a:r>
            <a:r>
              <a:rPr lang="fr-FR" sz="2200" dirty="0">
                <a:solidFill>
                  <a:prstClr val="black">
                    <a:lumMod val="75000"/>
                    <a:lumOff val="25000"/>
                  </a:prstClr>
                </a:solidFill>
              </a:rPr>
              <a:t> a bandera </a:t>
            </a:r>
            <a:r>
              <a:rPr lang="fr-FR" sz="2200" dirty="0" err="1">
                <a:solidFill>
                  <a:prstClr val="black">
                    <a:lumMod val="75000"/>
                    <a:lumOff val="25000"/>
                  </a:prstClr>
                </a:solidFill>
              </a:rPr>
              <a:t>aduprata</a:t>
            </a:r>
            <a:r>
              <a:rPr lang="fr-FR" sz="2200" dirty="0">
                <a:solidFill>
                  <a:prstClr val="black">
                    <a:lumMod val="75000"/>
                    <a:lumOff val="25000"/>
                  </a:prstClr>
                </a:solidFill>
              </a:rPr>
              <a:t> </a:t>
            </a:r>
            <a:r>
              <a:rPr lang="fr-FR" sz="2200" dirty="0" err="1">
                <a:solidFill>
                  <a:prstClr val="black">
                    <a:lumMod val="75000"/>
                    <a:lumOff val="25000"/>
                  </a:prstClr>
                </a:solidFill>
              </a:rPr>
              <a:t>ùn</a:t>
            </a:r>
            <a:r>
              <a:rPr lang="fr-FR" sz="2200" dirty="0">
                <a:solidFill>
                  <a:prstClr val="black">
                    <a:lumMod val="75000"/>
                    <a:lumOff val="25000"/>
                  </a:prstClr>
                </a:solidFill>
              </a:rPr>
              <a:t> </a:t>
            </a:r>
            <a:r>
              <a:rPr lang="fr-FR" sz="2200" dirty="0" err="1">
                <a:solidFill>
                  <a:prstClr val="black">
                    <a:lumMod val="75000"/>
                    <a:lumOff val="25000"/>
                  </a:prstClr>
                </a:solidFill>
              </a:rPr>
              <a:t>hè</a:t>
            </a:r>
            <a:r>
              <a:rPr lang="fr-FR" sz="2200" dirty="0">
                <a:solidFill>
                  <a:prstClr val="black">
                    <a:lumMod val="75000"/>
                    <a:lumOff val="25000"/>
                  </a:prstClr>
                </a:solidFill>
              </a:rPr>
              <a:t> </a:t>
            </a:r>
            <a:r>
              <a:rPr lang="fr-FR" sz="2200" dirty="0" err="1">
                <a:solidFill>
                  <a:prstClr val="black">
                    <a:lumMod val="75000"/>
                    <a:lumOff val="25000"/>
                  </a:prstClr>
                </a:solidFill>
              </a:rPr>
              <a:t>micca</a:t>
            </a:r>
            <a:r>
              <a:rPr lang="fr-FR" sz="2200" dirty="0">
                <a:solidFill>
                  <a:prstClr val="black">
                    <a:lumMod val="75000"/>
                    <a:lumOff val="25000"/>
                  </a:prstClr>
                </a:solidFill>
              </a:rPr>
              <a:t> a testa </a:t>
            </a:r>
            <a:r>
              <a:rPr lang="fr-FR" sz="2200" dirty="0" err="1">
                <a:solidFill>
                  <a:prstClr val="black">
                    <a:lumMod val="75000"/>
                    <a:lumOff val="25000"/>
                  </a:prstClr>
                </a:solidFill>
              </a:rPr>
              <a:t>mora</a:t>
            </a:r>
            <a:r>
              <a:rPr lang="fr-FR" sz="2200" dirty="0">
                <a:solidFill>
                  <a:prstClr val="black">
                    <a:lumMod val="75000"/>
                    <a:lumOff val="25000"/>
                  </a:prstClr>
                </a:solidFill>
              </a:rPr>
              <a:t> (i Corsi </a:t>
            </a:r>
            <a:r>
              <a:rPr lang="fr-FR" sz="2200" dirty="0" err="1">
                <a:solidFill>
                  <a:prstClr val="black">
                    <a:lumMod val="75000"/>
                    <a:lumOff val="25000"/>
                  </a:prstClr>
                </a:solidFill>
              </a:rPr>
              <a:t>ùn</a:t>
            </a:r>
            <a:r>
              <a:rPr lang="fr-FR" sz="2200" dirty="0">
                <a:solidFill>
                  <a:prstClr val="black">
                    <a:lumMod val="75000"/>
                    <a:lumOff val="25000"/>
                  </a:prstClr>
                </a:solidFill>
              </a:rPr>
              <a:t> </a:t>
            </a:r>
            <a:r>
              <a:rPr lang="fr-FR" sz="2200" dirty="0" err="1">
                <a:solidFill>
                  <a:prstClr val="black">
                    <a:lumMod val="75000"/>
                    <a:lumOff val="25000"/>
                  </a:prstClr>
                </a:solidFill>
              </a:rPr>
              <a:t>cunnoscenu</a:t>
            </a:r>
            <a:r>
              <a:rPr lang="fr-FR" sz="2200" dirty="0">
                <a:solidFill>
                  <a:prstClr val="black">
                    <a:lumMod val="75000"/>
                    <a:lumOff val="25000"/>
                  </a:prstClr>
                </a:solidFill>
              </a:rPr>
              <a:t> </a:t>
            </a:r>
            <a:r>
              <a:rPr lang="fr-FR" sz="2200" dirty="0" err="1">
                <a:solidFill>
                  <a:prstClr val="black">
                    <a:lumMod val="75000"/>
                    <a:lumOff val="25000"/>
                  </a:prstClr>
                </a:solidFill>
              </a:rPr>
              <a:t>micca</a:t>
            </a:r>
            <a:r>
              <a:rPr lang="fr-FR" sz="2200" dirty="0">
                <a:solidFill>
                  <a:prstClr val="black">
                    <a:lumMod val="75000"/>
                    <a:lumOff val="25000"/>
                  </a:prstClr>
                </a:solidFill>
              </a:rPr>
              <a:t> </a:t>
            </a:r>
            <a:r>
              <a:rPr lang="fr-FR" sz="2200" dirty="0" err="1">
                <a:solidFill>
                  <a:prstClr val="black">
                    <a:lumMod val="75000"/>
                    <a:lumOff val="25000"/>
                  </a:prstClr>
                </a:solidFill>
              </a:rPr>
              <a:t>sta</a:t>
            </a:r>
            <a:r>
              <a:rPr lang="fr-FR" sz="2200" dirty="0">
                <a:solidFill>
                  <a:prstClr val="black">
                    <a:lumMod val="75000"/>
                    <a:lumOff val="25000"/>
                  </a:prstClr>
                </a:solidFill>
              </a:rPr>
              <a:t> bandera </a:t>
            </a:r>
            <a:r>
              <a:rPr lang="fr-FR" sz="2200" dirty="0" err="1">
                <a:solidFill>
                  <a:prstClr val="black">
                    <a:lumMod val="75000"/>
                    <a:lumOff val="25000"/>
                  </a:prstClr>
                </a:solidFill>
              </a:rPr>
              <a:t>tandu</a:t>
            </a:r>
            <a:r>
              <a:rPr lang="fr-FR" sz="2200" dirty="0">
                <a:solidFill>
                  <a:prstClr val="black">
                    <a:lumMod val="75000"/>
                    <a:lumOff val="25000"/>
                  </a:prstClr>
                </a:solidFill>
              </a:rPr>
              <a:t>...), ma </a:t>
            </a:r>
            <a:r>
              <a:rPr lang="fr-FR" sz="2200" dirty="0" err="1">
                <a:solidFill>
                  <a:prstClr val="black">
                    <a:lumMod val="75000"/>
                    <a:lumOff val="25000"/>
                  </a:prstClr>
                </a:solidFill>
              </a:rPr>
              <a:t>una</a:t>
            </a:r>
            <a:r>
              <a:rPr lang="fr-FR" sz="2200" dirty="0">
                <a:solidFill>
                  <a:prstClr val="black">
                    <a:lumMod val="75000"/>
                    <a:lumOff val="25000"/>
                  </a:prstClr>
                </a:solidFill>
              </a:rPr>
              <a:t> bandera </a:t>
            </a:r>
            <a:r>
              <a:rPr lang="fr-FR" sz="2200" dirty="0" err="1">
                <a:solidFill>
                  <a:prstClr val="black">
                    <a:lumMod val="75000"/>
                    <a:lumOff val="25000"/>
                  </a:prstClr>
                </a:solidFill>
              </a:rPr>
              <a:t>cù</a:t>
            </a:r>
            <a:r>
              <a:rPr lang="fr-FR" sz="2200" dirty="0">
                <a:solidFill>
                  <a:prstClr val="black">
                    <a:lumMod val="75000"/>
                    <a:lumOff val="25000"/>
                  </a:prstClr>
                </a:solidFill>
              </a:rPr>
              <a:t> a </a:t>
            </a:r>
            <a:r>
              <a:rPr lang="fr-FR" sz="2200" dirty="0" err="1">
                <a:solidFill>
                  <a:prstClr val="black">
                    <a:lumMod val="75000"/>
                    <a:lumOff val="25000"/>
                  </a:prstClr>
                </a:solidFill>
              </a:rPr>
              <a:t>fiura</a:t>
            </a:r>
            <a:r>
              <a:rPr lang="fr-FR" sz="2200" dirty="0">
                <a:solidFill>
                  <a:prstClr val="black">
                    <a:lumMod val="75000"/>
                    <a:lumOff val="25000"/>
                  </a:prstClr>
                </a:solidFill>
              </a:rPr>
              <a:t> di a Madonna. Ma </a:t>
            </a:r>
            <a:r>
              <a:rPr lang="fr-FR" sz="2200" dirty="0" err="1">
                <a:solidFill>
                  <a:prstClr val="black">
                    <a:lumMod val="75000"/>
                    <a:lumOff val="25000"/>
                  </a:prstClr>
                </a:solidFill>
              </a:rPr>
              <a:t>ùn</a:t>
            </a:r>
            <a:r>
              <a:rPr lang="fr-FR" sz="2200" dirty="0">
                <a:solidFill>
                  <a:prstClr val="black">
                    <a:lumMod val="75000"/>
                    <a:lumOff val="25000"/>
                  </a:prstClr>
                </a:solidFill>
              </a:rPr>
              <a:t> </a:t>
            </a:r>
            <a:r>
              <a:rPr lang="fr-FR" sz="2200" dirty="0" err="1">
                <a:solidFill>
                  <a:prstClr val="black">
                    <a:lumMod val="75000"/>
                    <a:lumOff val="25000"/>
                  </a:prstClr>
                </a:solidFill>
              </a:rPr>
              <a:t>avemu</a:t>
            </a:r>
            <a:r>
              <a:rPr lang="fr-FR" sz="2200" dirty="0">
                <a:solidFill>
                  <a:prstClr val="black">
                    <a:lumMod val="75000"/>
                    <a:lumOff val="25000"/>
                  </a:prstClr>
                </a:solidFill>
              </a:rPr>
              <a:t> mai </a:t>
            </a:r>
            <a:r>
              <a:rPr lang="fr-FR" sz="2200" dirty="0" err="1">
                <a:solidFill>
                  <a:prstClr val="black">
                    <a:lumMod val="75000"/>
                    <a:lumOff val="25000"/>
                  </a:prstClr>
                </a:solidFill>
              </a:rPr>
              <a:t>trovu</a:t>
            </a:r>
            <a:r>
              <a:rPr lang="fr-FR" sz="2200" dirty="0">
                <a:solidFill>
                  <a:prstClr val="black">
                    <a:lumMod val="75000"/>
                    <a:lumOff val="25000"/>
                  </a:prstClr>
                </a:solidFill>
              </a:rPr>
              <a:t> a </a:t>
            </a:r>
            <a:r>
              <a:rPr lang="fr-FR" sz="2200" dirty="0" err="1">
                <a:solidFill>
                  <a:prstClr val="black">
                    <a:lumMod val="75000"/>
                    <a:lumOff val="25000"/>
                  </a:prstClr>
                </a:solidFill>
              </a:rPr>
              <a:t>so</a:t>
            </a:r>
            <a:r>
              <a:rPr lang="fr-FR" sz="2200" dirty="0">
                <a:solidFill>
                  <a:prstClr val="black">
                    <a:lumMod val="75000"/>
                    <a:lumOff val="25000"/>
                  </a:prstClr>
                </a:solidFill>
              </a:rPr>
              <a:t> </a:t>
            </a:r>
            <a:r>
              <a:rPr lang="fr-FR" sz="2200" dirty="0" err="1">
                <a:solidFill>
                  <a:prstClr val="black">
                    <a:lumMod val="75000"/>
                    <a:lumOff val="25000"/>
                  </a:prstClr>
                </a:solidFill>
              </a:rPr>
              <a:t>traccia</a:t>
            </a:r>
            <a:r>
              <a:rPr lang="fr-FR" sz="2200" dirty="0">
                <a:solidFill>
                  <a:prstClr val="black">
                    <a:lumMod val="75000"/>
                    <a:lumOff val="25000"/>
                  </a:prstClr>
                </a:solidFill>
              </a:rPr>
              <a:t>... </a:t>
            </a:r>
          </a:p>
          <a:p>
            <a:pPr marL="0" lvl="0" indent="0">
              <a:buClr>
                <a:srgbClr val="353535"/>
              </a:buClr>
              <a:buNone/>
            </a:pPr>
            <a:endParaRPr lang="fr-FR" sz="2200" dirty="0">
              <a:solidFill>
                <a:prstClr val="black">
                  <a:lumMod val="75000"/>
                  <a:lumOff val="25000"/>
                </a:prstClr>
              </a:solidFill>
            </a:endParaRPr>
          </a:p>
          <a:p>
            <a:pPr marL="0" lvl="0" indent="0">
              <a:buClr>
                <a:srgbClr val="353535"/>
              </a:buClr>
              <a:buNone/>
            </a:pPr>
            <a:r>
              <a:rPr lang="fr-FR" sz="2200" dirty="0">
                <a:solidFill>
                  <a:prstClr val="black">
                    <a:lumMod val="75000"/>
                    <a:lumOff val="25000"/>
                  </a:prstClr>
                </a:solidFill>
              </a:rPr>
              <a:t> </a:t>
            </a:r>
            <a:r>
              <a:rPr lang="fr-FR" sz="2200" dirty="0" err="1">
                <a:solidFill>
                  <a:prstClr val="black">
                    <a:lumMod val="75000"/>
                    <a:lumOff val="25000"/>
                  </a:prstClr>
                </a:solidFill>
              </a:rPr>
              <a:t>Stu</a:t>
            </a:r>
            <a:r>
              <a:rPr lang="fr-FR" sz="2200" dirty="0">
                <a:solidFill>
                  <a:prstClr val="black">
                    <a:lumMod val="75000"/>
                    <a:lumOff val="25000"/>
                  </a:prstClr>
                </a:solidFill>
              </a:rPr>
              <a:t> </a:t>
            </a:r>
            <a:r>
              <a:rPr lang="fr-FR" sz="2200" dirty="0" err="1">
                <a:solidFill>
                  <a:prstClr val="black">
                    <a:lumMod val="75000"/>
                    <a:lumOff val="25000"/>
                  </a:prstClr>
                </a:solidFill>
              </a:rPr>
              <a:t>testu</a:t>
            </a:r>
            <a:r>
              <a:rPr lang="fr-FR" sz="2200" dirty="0">
                <a:solidFill>
                  <a:prstClr val="black">
                    <a:lumMod val="75000"/>
                    <a:lumOff val="25000"/>
                  </a:prstClr>
                </a:solidFill>
              </a:rPr>
              <a:t> di </a:t>
            </a:r>
            <a:r>
              <a:rPr lang="fr-FR" sz="2200" dirty="0" err="1">
                <a:solidFill>
                  <a:prstClr val="black">
                    <a:lumMod val="75000"/>
                    <a:lumOff val="25000"/>
                  </a:prstClr>
                </a:solidFill>
              </a:rPr>
              <a:t>custituzione</a:t>
            </a:r>
            <a:r>
              <a:rPr lang="fr-FR" sz="2200" dirty="0">
                <a:solidFill>
                  <a:prstClr val="black">
                    <a:lumMod val="75000"/>
                    <a:lumOff val="25000"/>
                  </a:prstClr>
                </a:solidFill>
              </a:rPr>
              <a:t> </a:t>
            </a:r>
            <a:r>
              <a:rPr lang="fr-FR" sz="2200" dirty="0" err="1">
                <a:solidFill>
                  <a:prstClr val="black">
                    <a:lumMod val="75000"/>
                    <a:lumOff val="25000"/>
                  </a:prstClr>
                </a:solidFill>
              </a:rPr>
              <a:t>ùn</a:t>
            </a:r>
            <a:r>
              <a:rPr lang="fr-FR" sz="2200" dirty="0">
                <a:solidFill>
                  <a:prstClr val="black">
                    <a:lumMod val="75000"/>
                    <a:lumOff val="25000"/>
                  </a:prstClr>
                </a:solidFill>
              </a:rPr>
              <a:t> </a:t>
            </a:r>
            <a:r>
              <a:rPr lang="fr-FR" sz="2200" dirty="0" err="1">
                <a:solidFill>
                  <a:prstClr val="black">
                    <a:lumMod val="75000"/>
                    <a:lumOff val="25000"/>
                  </a:prstClr>
                </a:solidFill>
              </a:rPr>
              <a:t>saria</a:t>
            </a:r>
            <a:r>
              <a:rPr lang="fr-FR" sz="2200" dirty="0">
                <a:solidFill>
                  <a:prstClr val="black">
                    <a:lumMod val="75000"/>
                    <a:lumOff val="25000"/>
                  </a:prstClr>
                </a:solidFill>
              </a:rPr>
              <a:t> </a:t>
            </a:r>
            <a:r>
              <a:rPr lang="fr-FR" sz="2200" dirty="0" err="1">
                <a:solidFill>
                  <a:prstClr val="black">
                    <a:lumMod val="75000"/>
                    <a:lumOff val="25000"/>
                  </a:prstClr>
                </a:solidFill>
              </a:rPr>
              <a:t>micca</a:t>
            </a:r>
            <a:r>
              <a:rPr lang="fr-FR" sz="2200" dirty="0">
                <a:solidFill>
                  <a:prstClr val="black">
                    <a:lumMod val="75000"/>
                    <a:lumOff val="25000"/>
                  </a:prstClr>
                </a:solidFill>
              </a:rPr>
              <a:t> </a:t>
            </a:r>
            <a:r>
              <a:rPr lang="fr-FR" sz="2200" dirty="0" err="1">
                <a:solidFill>
                  <a:prstClr val="black">
                    <a:lumMod val="75000"/>
                    <a:lumOff val="25000"/>
                  </a:prstClr>
                </a:solidFill>
              </a:rPr>
              <a:t>veru</a:t>
            </a:r>
            <a:r>
              <a:rPr lang="fr-FR" sz="2200" dirty="0">
                <a:solidFill>
                  <a:prstClr val="black">
                    <a:lumMod val="75000"/>
                    <a:lumOff val="25000"/>
                  </a:prstClr>
                </a:solidFill>
              </a:rPr>
              <a:t>. </a:t>
            </a:r>
            <a:r>
              <a:rPr lang="fr-FR" sz="2200" dirty="0" err="1">
                <a:solidFill>
                  <a:prstClr val="black">
                    <a:lumMod val="75000"/>
                    <a:lumOff val="25000"/>
                  </a:prstClr>
                </a:solidFill>
              </a:rPr>
              <a:t>Peghju</a:t>
            </a:r>
            <a:r>
              <a:rPr lang="fr-FR" sz="2200" dirty="0">
                <a:solidFill>
                  <a:prstClr val="black">
                    <a:lumMod val="75000"/>
                    <a:lumOff val="25000"/>
                  </a:prstClr>
                </a:solidFill>
              </a:rPr>
              <a:t>, a </a:t>
            </a:r>
            <a:r>
              <a:rPr lang="fr-FR" sz="2200" dirty="0" err="1">
                <a:solidFill>
                  <a:prstClr val="black">
                    <a:lumMod val="75000"/>
                    <a:lumOff val="25000"/>
                  </a:prstClr>
                </a:solidFill>
              </a:rPr>
              <a:t>cunsulta</a:t>
            </a:r>
            <a:r>
              <a:rPr lang="fr-FR" sz="2200" dirty="0">
                <a:solidFill>
                  <a:prstClr val="black">
                    <a:lumMod val="75000"/>
                    <a:lumOff val="25000"/>
                  </a:prstClr>
                </a:solidFill>
              </a:rPr>
              <a:t> di Corti </a:t>
            </a:r>
            <a:r>
              <a:rPr lang="fr-FR" sz="2200" dirty="0" err="1">
                <a:solidFill>
                  <a:prstClr val="black">
                    <a:lumMod val="75000"/>
                    <a:lumOff val="25000"/>
                  </a:prstClr>
                </a:solidFill>
              </a:rPr>
              <a:t>ùn</a:t>
            </a:r>
            <a:r>
              <a:rPr lang="fr-FR" sz="2200" dirty="0">
                <a:solidFill>
                  <a:prstClr val="black">
                    <a:lumMod val="75000"/>
                    <a:lumOff val="25000"/>
                  </a:prstClr>
                </a:solidFill>
              </a:rPr>
              <a:t> </a:t>
            </a:r>
            <a:r>
              <a:rPr lang="fr-FR" sz="2200" dirty="0" err="1">
                <a:solidFill>
                  <a:prstClr val="black">
                    <a:lumMod val="75000"/>
                    <a:lumOff val="25000"/>
                  </a:prstClr>
                </a:solidFill>
              </a:rPr>
              <a:t>averia</a:t>
            </a:r>
            <a:r>
              <a:rPr lang="fr-FR" sz="2200" dirty="0">
                <a:solidFill>
                  <a:prstClr val="black">
                    <a:lumMod val="75000"/>
                    <a:lumOff val="25000"/>
                  </a:prstClr>
                </a:solidFill>
              </a:rPr>
              <a:t> mai </a:t>
            </a:r>
            <a:r>
              <a:rPr lang="fr-FR" sz="2200" dirty="0" err="1">
                <a:solidFill>
                  <a:prstClr val="black">
                    <a:lumMod val="75000"/>
                    <a:lumOff val="25000"/>
                  </a:prstClr>
                </a:solidFill>
              </a:rPr>
              <a:t>esistitu</a:t>
            </a:r>
            <a:r>
              <a:rPr lang="fr-FR" sz="2200" dirty="0">
                <a:solidFill>
                  <a:prstClr val="black">
                    <a:lumMod val="75000"/>
                    <a:lumOff val="25000"/>
                  </a:prstClr>
                </a:solidFill>
              </a:rPr>
              <a:t>... </a:t>
            </a:r>
          </a:p>
          <a:p>
            <a:endParaRPr lang="fr-FR" dirty="0"/>
          </a:p>
        </p:txBody>
      </p:sp>
      <p:pic>
        <p:nvPicPr>
          <p:cNvPr id="4" name="Image 3"/>
          <p:cNvPicPr>
            <a:picLocks noChangeAspect="1"/>
          </p:cNvPicPr>
          <p:nvPr/>
        </p:nvPicPr>
        <p:blipFill>
          <a:blip r:embed="rId2"/>
          <a:stretch>
            <a:fillRect/>
          </a:stretch>
        </p:blipFill>
        <p:spPr>
          <a:xfrm>
            <a:off x="8977952" y="0"/>
            <a:ext cx="3214048" cy="2098970"/>
          </a:xfrm>
          <a:prstGeom prst="rect">
            <a:avLst/>
          </a:prstGeom>
        </p:spPr>
      </p:pic>
      <p:pic>
        <p:nvPicPr>
          <p:cNvPr id="5" name="Image 4"/>
          <p:cNvPicPr>
            <a:picLocks noChangeAspect="1"/>
          </p:cNvPicPr>
          <p:nvPr/>
        </p:nvPicPr>
        <p:blipFill>
          <a:blip r:embed="rId3"/>
          <a:stretch>
            <a:fillRect/>
          </a:stretch>
        </p:blipFill>
        <p:spPr>
          <a:xfrm>
            <a:off x="0" y="0"/>
            <a:ext cx="1694835" cy="1670449"/>
          </a:xfrm>
          <a:prstGeom prst="rect">
            <a:avLst/>
          </a:prstGeom>
        </p:spPr>
      </p:pic>
    </p:spTree>
    <p:extLst>
      <p:ext uri="{BB962C8B-B14F-4D97-AF65-F5344CB8AC3E}">
        <p14:creationId xmlns:p14="http://schemas.microsoft.com/office/powerpoint/2010/main" val="367894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2455" y="624110"/>
            <a:ext cx="9272158" cy="1328258"/>
          </a:xfrm>
        </p:spPr>
        <p:txBody>
          <a:bodyPr>
            <a:normAutofit/>
          </a:bodyPr>
          <a:lstStyle/>
          <a:p>
            <a:r>
              <a:rPr lang="it-IT" dirty="0"/>
              <a:t/>
            </a:r>
            <a:br>
              <a:rPr lang="it-IT" dirty="0"/>
            </a:br>
            <a:r>
              <a:rPr lang="it-IT" dirty="0"/>
              <a:t>Una cunsulta chì ùn hà mai esistitu ?</a:t>
            </a:r>
            <a:endParaRPr lang="fr-FR" dirty="0"/>
          </a:p>
        </p:txBody>
      </p:sp>
      <p:sp>
        <p:nvSpPr>
          <p:cNvPr id="3" name="Espace réservé du contenu 2"/>
          <p:cNvSpPr>
            <a:spLocks noGrp="1"/>
          </p:cNvSpPr>
          <p:nvPr>
            <p:ph idx="1"/>
          </p:nvPr>
        </p:nvSpPr>
        <p:spPr>
          <a:xfrm>
            <a:off x="1227439" y="1952368"/>
            <a:ext cx="10277174" cy="3958854"/>
          </a:xfrm>
        </p:spPr>
        <p:txBody>
          <a:bodyPr>
            <a:normAutofit fontScale="85000" lnSpcReduction="20000"/>
          </a:bodyPr>
          <a:lstStyle/>
          <a:p>
            <a:r>
              <a:rPr lang="fr-FR" dirty="0"/>
              <a:t>I </a:t>
            </a:r>
            <a:r>
              <a:rPr lang="fr-FR" dirty="0" err="1"/>
              <a:t>libri</a:t>
            </a:r>
            <a:r>
              <a:rPr lang="fr-FR" dirty="0"/>
              <a:t> di </a:t>
            </a:r>
            <a:r>
              <a:rPr lang="fr-FR" dirty="0" err="1"/>
              <a:t>storia</a:t>
            </a:r>
            <a:r>
              <a:rPr lang="fr-FR" dirty="0"/>
              <a:t> </a:t>
            </a:r>
            <a:r>
              <a:rPr lang="fr-FR" dirty="0" err="1"/>
              <a:t>parlanu</a:t>
            </a:r>
            <a:r>
              <a:rPr lang="fr-FR" dirty="0"/>
              <a:t> di </a:t>
            </a:r>
            <a:r>
              <a:rPr lang="fr-FR" dirty="0" err="1"/>
              <a:t>duie</a:t>
            </a:r>
            <a:r>
              <a:rPr lang="fr-FR" dirty="0"/>
              <a:t> </a:t>
            </a:r>
            <a:r>
              <a:rPr lang="fr-FR" dirty="0" err="1"/>
              <a:t>cunsulte</a:t>
            </a:r>
            <a:r>
              <a:rPr lang="fr-FR" dirty="0"/>
              <a:t> in u 1735 : </a:t>
            </a:r>
            <a:br>
              <a:rPr lang="fr-FR" dirty="0"/>
            </a:br>
            <a:r>
              <a:rPr lang="fr-FR" dirty="0"/>
              <a:t/>
            </a:r>
            <a:br>
              <a:rPr lang="fr-FR" dirty="0"/>
            </a:br>
            <a:r>
              <a:rPr lang="fr-FR" dirty="0"/>
              <a:t>- Una si </a:t>
            </a:r>
            <a:r>
              <a:rPr lang="fr-FR" dirty="0" err="1"/>
              <a:t>saria</a:t>
            </a:r>
            <a:r>
              <a:rPr lang="fr-FR" dirty="0"/>
              <a:t> </a:t>
            </a:r>
            <a:r>
              <a:rPr lang="fr-FR" dirty="0" err="1"/>
              <a:t>passata</a:t>
            </a:r>
            <a:r>
              <a:rPr lang="fr-FR" dirty="0"/>
              <a:t> in Orezza, da u </a:t>
            </a:r>
            <a:r>
              <a:rPr lang="fr-FR" dirty="0" err="1"/>
              <a:t>sei</a:t>
            </a:r>
            <a:r>
              <a:rPr lang="fr-FR" dirty="0"/>
              <a:t> à l'</a:t>
            </a:r>
            <a:r>
              <a:rPr lang="fr-FR" dirty="0" err="1"/>
              <a:t>ottu</a:t>
            </a:r>
            <a:r>
              <a:rPr lang="fr-FR" dirty="0"/>
              <a:t> </a:t>
            </a:r>
            <a:r>
              <a:rPr lang="fr-FR" dirty="0" err="1"/>
              <a:t>ghjennaghju</a:t>
            </a:r>
            <a:r>
              <a:rPr lang="fr-FR" dirty="0"/>
              <a:t> 1735. </a:t>
            </a:r>
            <a:r>
              <a:rPr lang="fr-FR" dirty="0" err="1"/>
              <a:t>Tandu</a:t>
            </a:r>
            <a:r>
              <a:rPr lang="fr-FR" dirty="0"/>
              <a:t>, </a:t>
            </a:r>
            <a:r>
              <a:rPr lang="fr-FR" dirty="0" err="1"/>
              <a:t>una</a:t>
            </a:r>
            <a:r>
              <a:rPr lang="fr-FR" dirty="0"/>
              <a:t> prima </a:t>
            </a:r>
            <a:r>
              <a:rPr lang="fr-FR" dirty="0" err="1"/>
              <a:t>custituzione</a:t>
            </a:r>
            <a:r>
              <a:rPr lang="fr-FR" dirty="0"/>
              <a:t> </a:t>
            </a:r>
            <a:r>
              <a:rPr lang="fr-FR" dirty="0" err="1"/>
              <a:t>hè</a:t>
            </a:r>
            <a:r>
              <a:rPr lang="fr-FR" dirty="0"/>
              <a:t> </a:t>
            </a:r>
            <a:r>
              <a:rPr lang="fr-FR" dirty="0" err="1"/>
              <a:t>vutata</a:t>
            </a:r>
            <a:r>
              <a:rPr lang="fr-FR" dirty="0"/>
              <a:t>, </a:t>
            </a:r>
            <a:r>
              <a:rPr lang="fr-FR" dirty="0" err="1"/>
              <a:t>cun</a:t>
            </a:r>
            <a:r>
              <a:rPr lang="fr-FR" dirty="0"/>
              <a:t> </a:t>
            </a:r>
            <a:r>
              <a:rPr lang="fr-FR" dirty="0" err="1"/>
              <a:t>quindeci</a:t>
            </a:r>
            <a:r>
              <a:rPr lang="fr-FR" dirty="0"/>
              <a:t> </a:t>
            </a:r>
            <a:r>
              <a:rPr lang="fr-FR" dirty="0" err="1"/>
              <a:t>capituli</a:t>
            </a:r>
            <a:r>
              <a:rPr lang="fr-FR" dirty="0"/>
              <a:t>. </a:t>
            </a:r>
            <a:br>
              <a:rPr lang="fr-FR" dirty="0"/>
            </a:br>
            <a:r>
              <a:rPr lang="fr-FR" dirty="0"/>
              <a:t>- </a:t>
            </a:r>
            <a:r>
              <a:rPr lang="fr-FR" dirty="0" err="1"/>
              <a:t>Un'altra</a:t>
            </a:r>
            <a:r>
              <a:rPr lang="fr-FR" dirty="0"/>
              <a:t> si </a:t>
            </a:r>
            <a:r>
              <a:rPr lang="fr-FR" dirty="0" err="1"/>
              <a:t>saria</a:t>
            </a:r>
            <a:r>
              <a:rPr lang="fr-FR" dirty="0"/>
              <a:t> </a:t>
            </a:r>
            <a:r>
              <a:rPr lang="fr-FR" dirty="0" err="1"/>
              <a:t>tenuta</a:t>
            </a:r>
            <a:r>
              <a:rPr lang="fr-FR" dirty="0"/>
              <a:t> </a:t>
            </a:r>
            <a:r>
              <a:rPr lang="fr-FR" dirty="0" err="1"/>
              <a:t>pocu</a:t>
            </a:r>
            <a:r>
              <a:rPr lang="fr-FR" dirty="0"/>
              <a:t> </a:t>
            </a:r>
            <a:r>
              <a:rPr lang="fr-FR" dirty="0" err="1"/>
              <a:t>tempu</a:t>
            </a:r>
            <a:r>
              <a:rPr lang="fr-FR" dirty="0"/>
              <a:t> </a:t>
            </a:r>
            <a:r>
              <a:rPr lang="fr-FR" dirty="0" err="1"/>
              <a:t>dopu</a:t>
            </a:r>
            <a:r>
              <a:rPr lang="fr-FR" dirty="0"/>
              <a:t>, u 30 </a:t>
            </a:r>
            <a:r>
              <a:rPr lang="fr-FR" dirty="0" err="1"/>
              <a:t>ghjennaghju</a:t>
            </a:r>
            <a:r>
              <a:rPr lang="fr-FR" dirty="0"/>
              <a:t>, </a:t>
            </a:r>
            <a:r>
              <a:rPr lang="fr-FR" dirty="0" err="1"/>
              <a:t>sta</a:t>
            </a:r>
            <a:r>
              <a:rPr lang="fr-FR" dirty="0"/>
              <a:t> volta in Corti. </a:t>
            </a:r>
            <a:r>
              <a:rPr lang="fr-FR" dirty="0" err="1"/>
              <a:t>Tandu</a:t>
            </a:r>
            <a:r>
              <a:rPr lang="fr-FR" dirty="0"/>
              <a:t> </a:t>
            </a:r>
            <a:r>
              <a:rPr lang="fr-FR" dirty="0" err="1"/>
              <a:t>sò</a:t>
            </a:r>
            <a:r>
              <a:rPr lang="fr-FR" dirty="0"/>
              <a:t> </a:t>
            </a:r>
            <a:r>
              <a:rPr lang="fr-FR" dirty="0" err="1"/>
              <a:t>vinti</a:t>
            </a:r>
            <a:r>
              <a:rPr lang="fr-FR" dirty="0"/>
              <a:t> </a:t>
            </a:r>
            <a:r>
              <a:rPr lang="fr-FR" dirty="0" err="1"/>
              <a:t>dui</a:t>
            </a:r>
            <a:r>
              <a:rPr lang="fr-FR" dirty="0"/>
              <a:t> </a:t>
            </a:r>
            <a:r>
              <a:rPr lang="fr-FR" dirty="0" err="1"/>
              <a:t>capituli</a:t>
            </a:r>
            <a:r>
              <a:rPr lang="fr-FR" dirty="0"/>
              <a:t> </a:t>
            </a:r>
            <a:r>
              <a:rPr lang="fr-FR" dirty="0" err="1"/>
              <a:t>chì</a:t>
            </a:r>
            <a:r>
              <a:rPr lang="fr-FR" dirty="0"/>
              <a:t> </a:t>
            </a:r>
            <a:r>
              <a:rPr lang="fr-FR" dirty="0" err="1"/>
              <a:t>sò</a:t>
            </a:r>
            <a:r>
              <a:rPr lang="fr-FR" dirty="0"/>
              <a:t> </a:t>
            </a:r>
            <a:r>
              <a:rPr lang="fr-FR" dirty="0" err="1"/>
              <a:t>aduttati</a:t>
            </a:r>
            <a:r>
              <a:rPr lang="fr-FR" dirty="0"/>
              <a:t>. </a:t>
            </a:r>
            <a:br>
              <a:rPr lang="fr-FR" dirty="0"/>
            </a:br>
            <a:r>
              <a:rPr lang="fr-FR" dirty="0"/>
              <a:t/>
            </a:r>
            <a:br>
              <a:rPr lang="fr-FR" dirty="0"/>
            </a:br>
            <a:r>
              <a:rPr lang="fr-FR" dirty="0" err="1"/>
              <a:t>Hè</a:t>
            </a:r>
            <a:r>
              <a:rPr lang="fr-FR" dirty="0"/>
              <a:t> </a:t>
            </a:r>
            <a:r>
              <a:rPr lang="fr-FR" dirty="0" err="1"/>
              <a:t>stu</a:t>
            </a:r>
            <a:r>
              <a:rPr lang="fr-FR" dirty="0"/>
              <a:t> </a:t>
            </a:r>
            <a:r>
              <a:rPr lang="fr-FR" dirty="0" err="1"/>
              <a:t>testu</a:t>
            </a:r>
            <a:r>
              <a:rPr lang="fr-FR" dirty="0"/>
              <a:t> </a:t>
            </a:r>
            <a:r>
              <a:rPr lang="fr-FR" dirty="0" err="1"/>
              <a:t>chì</a:t>
            </a:r>
            <a:r>
              <a:rPr lang="fr-FR" dirty="0"/>
              <a:t> parla di l'</a:t>
            </a:r>
            <a:r>
              <a:rPr lang="fr-FR" dirty="0" err="1"/>
              <a:t>ottu</a:t>
            </a:r>
            <a:r>
              <a:rPr lang="fr-FR" dirty="0"/>
              <a:t> </a:t>
            </a:r>
            <a:r>
              <a:rPr lang="fr-FR" dirty="0" err="1"/>
              <a:t>dicembre</a:t>
            </a:r>
            <a:r>
              <a:rPr lang="fr-FR" dirty="0"/>
              <a:t>. Ma l'</a:t>
            </a:r>
            <a:r>
              <a:rPr lang="fr-FR" dirty="0" err="1"/>
              <a:t>orìginale</a:t>
            </a:r>
            <a:r>
              <a:rPr lang="fr-FR" dirty="0"/>
              <a:t> s'</a:t>
            </a:r>
            <a:r>
              <a:rPr lang="fr-FR" dirty="0" err="1"/>
              <a:t>hè</a:t>
            </a:r>
            <a:r>
              <a:rPr lang="fr-FR" dirty="0"/>
              <a:t> </a:t>
            </a:r>
            <a:r>
              <a:rPr lang="fr-FR" dirty="0" err="1"/>
              <a:t>persu</a:t>
            </a:r>
            <a:r>
              <a:rPr lang="fr-FR" dirty="0"/>
              <a:t>. </a:t>
            </a:r>
            <a:r>
              <a:rPr lang="fr-FR" dirty="0" err="1"/>
              <a:t>Scrive</a:t>
            </a:r>
            <a:r>
              <a:rPr lang="fr-FR" dirty="0"/>
              <a:t> Jean-Yves </a:t>
            </a:r>
            <a:r>
              <a:rPr lang="fr-FR" dirty="0" err="1"/>
              <a:t>Coppolani</a:t>
            </a:r>
            <a:r>
              <a:rPr lang="fr-FR" dirty="0"/>
              <a:t> : </a:t>
            </a:r>
            <a:br>
              <a:rPr lang="fr-FR" dirty="0"/>
            </a:br>
            <a:r>
              <a:rPr lang="fr-FR" dirty="0"/>
              <a:t/>
            </a:r>
            <a:br>
              <a:rPr lang="fr-FR" dirty="0"/>
            </a:br>
            <a:r>
              <a:rPr lang="fr-FR" i="1" dirty="0"/>
              <a:t>"Pour certains auteurs, il n'est pas envisageable qu'il y ait eu une consulte à Corte trois semaines après celle d'Orezza, et le texte du 30 janvier serait donc apocryphe ou du moins n'aurait aucun caractère officiel."</a:t>
            </a:r>
            <a:r>
              <a:rPr lang="fr-FR" dirty="0"/>
              <a:t> </a:t>
            </a:r>
            <a:br>
              <a:rPr lang="fr-FR" dirty="0"/>
            </a:br>
            <a:r>
              <a:rPr lang="fr-FR" dirty="0"/>
              <a:t/>
            </a:r>
            <a:br>
              <a:rPr lang="fr-FR" dirty="0"/>
            </a:br>
            <a:r>
              <a:rPr lang="fr-FR" dirty="0" err="1"/>
              <a:t>Sebastianu</a:t>
            </a:r>
            <a:r>
              <a:rPr lang="fr-FR" dirty="0"/>
              <a:t> Costa (</a:t>
            </a:r>
            <a:r>
              <a:rPr lang="fr-FR" dirty="0" err="1"/>
              <a:t>secretariu</a:t>
            </a:r>
            <a:r>
              <a:rPr lang="fr-FR" dirty="0"/>
              <a:t> di u statu è </a:t>
            </a:r>
            <a:r>
              <a:rPr lang="fr-FR" dirty="0" err="1"/>
              <a:t>cunsigliere</a:t>
            </a:r>
            <a:r>
              <a:rPr lang="fr-FR" dirty="0"/>
              <a:t> di i </a:t>
            </a:r>
            <a:r>
              <a:rPr lang="fr-FR" dirty="0" err="1"/>
              <a:t>capimachja</a:t>
            </a:r>
            <a:r>
              <a:rPr lang="fr-FR" dirty="0"/>
              <a:t>), in e </a:t>
            </a:r>
            <a:r>
              <a:rPr lang="fr-FR" dirty="0" err="1"/>
              <a:t>so</a:t>
            </a:r>
            <a:r>
              <a:rPr lang="fr-FR" dirty="0"/>
              <a:t> </a:t>
            </a:r>
            <a:r>
              <a:rPr lang="fr-FR" dirty="0" err="1"/>
              <a:t>memorie</a:t>
            </a:r>
            <a:r>
              <a:rPr lang="fr-FR" dirty="0"/>
              <a:t>, </a:t>
            </a:r>
            <a:r>
              <a:rPr lang="fr-FR" dirty="0" err="1"/>
              <a:t>ùn</a:t>
            </a:r>
            <a:r>
              <a:rPr lang="fr-FR" dirty="0"/>
              <a:t> ne parla. </a:t>
            </a:r>
            <a:r>
              <a:rPr lang="fr-FR" dirty="0" err="1"/>
              <a:t>Scrive</a:t>
            </a:r>
            <a:r>
              <a:rPr lang="fr-FR" dirty="0"/>
              <a:t> </a:t>
            </a:r>
            <a:r>
              <a:rPr lang="fr-FR" dirty="0" err="1"/>
              <a:t>Farrandu</a:t>
            </a:r>
            <a:r>
              <a:rPr lang="fr-FR" dirty="0"/>
              <a:t> </a:t>
            </a:r>
            <a:r>
              <a:rPr lang="fr-FR" dirty="0" err="1"/>
              <a:t>Ettori</a:t>
            </a:r>
            <a:r>
              <a:rPr lang="fr-FR" dirty="0"/>
              <a:t> : </a:t>
            </a:r>
            <a:br>
              <a:rPr lang="fr-FR" dirty="0"/>
            </a:br>
            <a:r>
              <a:rPr lang="fr-FR" dirty="0"/>
              <a:t/>
            </a:r>
            <a:br>
              <a:rPr lang="fr-FR" dirty="0"/>
            </a:br>
            <a:r>
              <a:rPr lang="fr-FR" i="1" dirty="0"/>
              <a:t>"La publication des Mémoires de </a:t>
            </a:r>
            <a:r>
              <a:rPr lang="fr-FR" i="1" dirty="0" err="1"/>
              <a:t>Sebastianu</a:t>
            </a:r>
            <a:r>
              <a:rPr lang="fr-FR" i="1" dirty="0"/>
              <a:t> </a:t>
            </a:r>
            <a:r>
              <a:rPr lang="fr-FR" i="1" dirty="0" smtClean="0"/>
              <a:t>Costa </a:t>
            </a:r>
            <a:r>
              <a:rPr lang="fr-FR" i="1" dirty="0"/>
              <a:t>en 1972 remet en question l'existence même de la consulte de Corte, puisque Costa, témoin et acteur des événements, ne connait que la consulte d'Orezza du 8 janvier 1735. Elle remet également en question le texte traditionnel, réduit à 15 articles que le mémorialiste connait bien pour les avoir rédigés et fait approuver en Orezza. Dans cette version disparaissent l'Immaculée Conception..."</a:t>
            </a:r>
            <a:r>
              <a:rPr lang="fr-FR" dirty="0"/>
              <a:t> è </a:t>
            </a:r>
            <a:r>
              <a:rPr lang="fr-FR" dirty="0" err="1"/>
              <a:t>parechje</a:t>
            </a:r>
            <a:r>
              <a:rPr lang="fr-FR" dirty="0"/>
              <a:t> </a:t>
            </a:r>
            <a:r>
              <a:rPr lang="fr-FR" dirty="0" err="1"/>
              <a:t>altre</a:t>
            </a:r>
            <a:r>
              <a:rPr lang="fr-FR" dirty="0"/>
              <a:t> </a:t>
            </a:r>
            <a:r>
              <a:rPr lang="fr-FR" dirty="0" err="1"/>
              <a:t>cose</a:t>
            </a:r>
            <a:r>
              <a:rPr lang="fr-FR" dirty="0"/>
              <a:t>. </a:t>
            </a:r>
          </a:p>
        </p:txBody>
      </p:sp>
    </p:spTree>
    <p:extLst>
      <p:ext uri="{BB962C8B-B14F-4D97-AF65-F5344CB8AC3E}">
        <p14:creationId xmlns:p14="http://schemas.microsoft.com/office/powerpoint/2010/main" val="195192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Seguita</a:t>
            </a:r>
            <a:endParaRPr lang="fr-FR" dirty="0"/>
          </a:p>
        </p:txBody>
      </p:sp>
      <p:sp>
        <p:nvSpPr>
          <p:cNvPr id="3" name="Espace réservé du contenu 2"/>
          <p:cNvSpPr>
            <a:spLocks noGrp="1"/>
          </p:cNvSpPr>
          <p:nvPr>
            <p:ph idx="1"/>
          </p:nvPr>
        </p:nvSpPr>
        <p:spPr>
          <a:xfrm>
            <a:off x="1235677" y="1565189"/>
            <a:ext cx="10268936" cy="4959179"/>
          </a:xfrm>
        </p:spPr>
        <p:txBody>
          <a:bodyPr>
            <a:normAutofit/>
          </a:bodyPr>
          <a:lstStyle/>
          <a:p>
            <a:r>
              <a:rPr lang="fr-FR" dirty="0" err="1"/>
              <a:t>Hè</a:t>
            </a:r>
            <a:r>
              <a:rPr lang="fr-FR" dirty="0"/>
              <a:t> </a:t>
            </a:r>
            <a:r>
              <a:rPr lang="fr-FR" dirty="0" err="1"/>
              <a:t>chjara</a:t>
            </a:r>
            <a:r>
              <a:rPr lang="fr-FR" dirty="0"/>
              <a:t> </a:t>
            </a:r>
            <a:r>
              <a:rPr lang="fr-FR" dirty="0" err="1"/>
              <a:t>ancu</a:t>
            </a:r>
            <a:r>
              <a:rPr lang="fr-FR" dirty="0"/>
              <a:t> </a:t>
            </a:r>
            <a:r>
              <a:rPr lang="fr-FR" dirty="0" err="1"/>
              <a:t>pè</a:t>
            </a:r>
            <a:r>
              <a:rPr lang="fr-FR" dirty="0"/>
              <a:t> </a:t>
            </a:r>
            <a:r>
              <a:rPr lang="fr-FR" dirty="0" err="1"/>
              <a:t>Ghjanmaria</a:t>
            </a:r>
            <a:r>
              <a:rPr lang="fr-FR" dirty="0"/>
              <a:t> Arrighi : </a:t>
            </a:r>
          </a:p>
          <a:p>
            <a:endParaRPr lang="fr-FR" dirty="0"/>
          </a:p>
          <a:p>
            <a:r>
              <a:rPr lang="fr-FR" dirty="0"/>
              <a:t>"C'est bien en 1735, à Orezza et non à Corte comme on l'a longtemps cru, que s'est tenue cette consulta. Le texte adopté, connu par les Mémoires de Costa, est plus sobre qu'un autre souvent diffusé, et ne parle ni de l'Immaculée Conception patronne du Royaume, ni d'innombrables titres </a:t>
            </a:r>
            <a:r>
              <a:rPr lang="fr-FR" dirty="0" smtClean="0"/>
              <a:t>d'illustrations</a:t>
            </a:r>
          </a:p>
          <a:p>
            <a:pPr marL="0" indent="0">
              <a:buNone/>
            </a:pPr>
            <a:r>
              <a:rPr lang="fr-FR" dirty="0" err="1" smtClean="0"/>
              <a:t>Perchè</a:t>
            </a:r>
            <a:r>
              <a:rPr lang="fr-FR" dirty="0" smtClean="0"/>
              <a:t> </a:t>
            </a:r>
            <a:r>
              <a:rPr lang="fr-FR" dirty="0" err="1"/>
              <a:t>tandu</a:t>
            </a:r>
            <a:r>
              <a:rPr lang="fr-FR" dirty="0"/>
              <a:t> </a:t>
            </a:r>
            <a:r>
              <a:rPr lang="fr-FR" dirty="0" err="1"/>
              <a:t>una</a:t>
            </a:r>
            <a:r>
              <a:rPr lang="fr-FR" dirty="0"/>
              <a:t> </a:t>
            </a:r>
            <a:r>
              <a:rPr lang="fr-FR" dirty="0" err="1"/>
              <a:t>falsa</a:t>
            </a:r>
            <a:r>
              <a:rPr lang="fr-FR" dirty="0"/>
              <a:t> </a:t>
            </a:r>
            <a:r>
              <a:rPr lang="fr-FR" dirty="0" err="1"/>
              <a:t>custituzione</a:t>
            </a:r>
            <a:r>
              <a:rPr lang="fr-FR" dirty="0"/>
              <a:t> </a:t>
            </a:r>
            <a:r>
              <a:rPr lang="fr-FR" dirty="0" smtClean="0"/>
              <a:t>?</a:t>
            </a:r>
          </a:p>
          <a:p>
            <a:r>
              <a:rPr lang="fr-FR" dirty="0" smtClean="0"/>
              <a:t> </a:t>
            </a:r>
            <a:r>
              <a:rPr lang="fr-FR" dirty="0" err="1"/>
              <a:t>Cuntinuveghja</a:t>
            </a:r>
            <a:r>
              <a:rPr lang="fr-FR" dirty="0"/>
              <a:t> </a:t>
            </a:r>
            <a:r>
              <a:rPr lang="fr-FR" dirty="0" err="1"/>
              <a:t>Ettori</a:t>
            </a:r>
            <a:r>
              <a:rPr lang="fr-FR" dirty="0"/>
              <a:t> : </a:t>
            </a:r>
            <a:br>
              <a:rPr lang="fr-FR" dirty="0"/>
            </a:br>
            <a:r>
              <a:rPr lang="fr-FR" dirty="0"/>
              <a:t/>
            </a:r>
            <a:br>
              <a:rPr lang="fr-FR" dirty="0"/>
            </a:br>
            <a:r>
              <a:rPr lang="fr-FR" i="1" dirty="0"/>
              <a:t>"Toutes les délibérations des consultes donnaient lieu à des nombreuses copies ou prétendues telles qui couraient ça et là entre les mains d'informateurs, d'espions, de propagandistes, dont l'information s'abreuvait à toutes les sources, même les plus douteuses, et dont l'exactitude n'était pas le principal souci</a:t>
            </a:r>
            <a:r>
              <a:rPr lang="fr-FR" i="1" dirty="0" smtClean="0"/>
              <a:t>."</a:t>
            </a:r>
            <a:endParaRPr lang="fr-FR" dirty="0"/>
          </a:p>
        </p:txBody>
      </p:sp>
    </p:spTree>
    <p:extLst>
      <p:ext uri="{BB962C8B-B14F-4D97-AF65-F5344CB8AC3E}">
        <p14:creationId xmlns:p14="http://schemas.microsoft.com/office/powerpoint/2010/main" val="100454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Tuttu</a:t>
            </a:r>
            <a:r>
              <a:rPr lang="fr-FR" dirty="0" smtClean="0"/>
              <a:t> </a:t>
            </a:r>
            <a:r>
              <a:rPr lang="fr-FR" dirty="0" err="1" smtClean="0"/>
              <a:t>saria</a:t>
            </a:r>
            <a:r>
              <a:rPr lang="fr-FR" dirty="0" smtClean="0"/>
              <a:t> </a:t>
            </a:r>
            <a:r>
              <a:rPr lang="fr-FR" dirty="0" err="1" smtClean="0"/>
              <a:t>falzu</a:t>
            </a:r>
            <a:r>
              <a:rPr lang="fr-FR" dirty="0" smtClean="0"/>
              <a:t> ???</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err="1"/>
              <a:t>Innò</a:t>
            </a:r>
            <a:r>
              <a:rPr lang="fr-FR" dirty="0"/>
              <a:t>, </a:t>
            </a:r>
            <a:r>
              <a:rPr lang="fr-FR" dirty="0" err="1"/>
              <a:t>ùn</a:t>
            </a:r>
            <a:r>
              <a:rPr lang="fr-FR" dirty="0"/>
              <a:t> </a:t>
            </a:r>
            <a:r>
              <a:rPr lang="fr-FR" dirty="0" err="1"/>
              <a:t>hè</a:t>
            </a:r>
            <a:r>
              <a:rPr lang="fr-FR" dirty="0"/>
              <a:t> </a:t>
            </a:r>
            <a:r>
              <a:rPr lang="fr-FR" dirty="0" err="1"/>
              <a:t>quantunque</a:t>
            </a:r>
            <a:r>
              <a:rPr lang="fr-FR" dirty="0"/>
              <a:t> </a:t>
            </a:r>
            <a:r>
              <a:rPr lang="fr-FR" dirty="0" err="1"/>
              <a:t>micca</a:t>
            </a:r>
            <a:r>
              <a:rPr lang="fr-FR" dirty="0"/>
              <a:t> </a:t>
            </a:r>
            <a:r>
              <a:rPr lang="fr-FR" dirty="0" err="1"/>
              <a:t>tuttu</a:t>
            </a:r>
            <a:r>
              <a:rPr lang="fr-FR" dirty="0"/>
              <a:t> </a:t>
            </a:r>
            <a:r>
              <a:rPr lang="fr-FR" dirty="0" err="1"/>
              <a:t>falsu</a:t>
            </a:r>
            <a:r>
              <a:rPr lang="fr-FR" dirty="0"/>
              <a:t>...</a:t>
            </a:r>
          </a:p>
          <a:p>
            <a:r>
              <a:rPr lang="fr-FR" dirty="0" err="1"/>
              <a:t>Allora</a:t>
            </a:r>
            <a:r>
              <a:rPr lang="fr-FR" dirty="0"/>
              <a:t>, </a:t>
            </a:r>
            <a:r>
              <a:rPr lang="fr-FR" dirty="0" err="1"/>
              <a:t>tuttu</a:t>
            </a:r>
            <a:r>
              <a:rPr lang="fr-FR" dirty="0"/>
              <a:t> </a:t>
            </a:r>
            <a:r>
              <a:rPr lang="fr-FR" dirty="0" err="1"/>
              <a:t>saria</a:t>
            </a:r>
            <a:r>
              <a:rPr lang="fr-FR" dirty="0"/>
              <a:t> </a:t>
            </a:r>
            <a:r>
              <a:rPr lang="fr-FR" dirty="0" err="1"/>
              <a:t>falsu</a:t>
            </a:r>
            <a:r>
              <a:rPr lang="fr-FR" dirty="0"/>
              <a:t> in </a:t>
            </a:r>
            <a:r>
              <a:rPr lang="fr-FR" dirty="0" err="1"/>
              <a:t>sta</a:t>
            </a:r>
            <a:r>
              <a:rPr lang="fr-FR" dirty="0"/>
              <a:t> </a:t>
            </a:r>
            <a:r>
              <a:rPr lang="fr-FR" dirty="0" err="1"/>
              <a:t>falsa</a:t>
            </a:r>
            <a:r>
              <a:rPr lang="fr-FR" dirty="0"/>
              <a:t> </a:t>
            </a:r>
            <a:r>
              <a:rPr lang="fr-FR" dirty="0" err="1"/>
              <a:t>custituzione</a:t>
            </a:r>
            <a:r>
              <a:rPr lang="fr-FR" dirty="0"/>
              <a:t> di </a:t>
            </a:r>
            <a:r>
              <a:rPr lang="fr-FR" dirty="0" err="1"/>
              <a:t>vinti</a:t>
            </a:r>
            <a:r>
              <a:rPr lang="fr-FR" dirty="0"/>
              <a:t> </a:t>
            </a:r>
            <a:r>
              <a:rPr lang="fr-FR" dirty="0" err="1"/>
              <a:t>dui</a:t>
            </a:r>
            <a:r>
              <a:rPr lang="fr-FR" dirty="0"/>
              <a:t> </a:t>
            </a:r>
            <a:r>
              <a:rPr lang="fr-FR" dirty="0" err="1"/>
              <a:t>articuli</a:t>
            </a:r>
            <a:r>
              <a:rPr lang="fr-FR" dirty="0"/>
              <a:t> </a:t>
            </a:r>
            <a:r>
              <a:rPr lang="fr-FR" dirty="0" err="1"/>
              <a:t>falsi</a:t>
            </a:r>
            <a:r>
              <a:rPr lang="fr-FR" dirty="0"/>
              <a:t> </a:t>
            </a:r>
            <a:r>
              <a:rPr lang="fr-FR" dirty="0" err="1"/>
              <a:t>vutati</a:t>
            </a:r>
            <a:r>
              <a:rPr lang="fr-FR" dirty="0"/>
              <a:t> in </a:t>
            </a:r>
            <a:r>
              <a:rPr lang="fr-FR" dirty="0" err="1"/>
              <a:t>sta</a:t>
            </a:r>
            <a:r>
              <a:rPr lang="fr-FR" dirty="0"/>
              <a:t> </a:t>
            </a:r>
            <a:r>
              <a:rPr lang="fr-FR" dirty="0" err="1"/>
              <a:t>falsa</a:t>
            </a:r>
            <a:r>
              <a:rPr lang="fr-FR" dirty="0"/>
              <a:t> </a:t>
            </a:r>
            <a:r>
              <a:rPr lang="fr-FR" dirty="0" err="1"/>
              <a:t>cunsulta</a:t>
            </a:r>
            <a:r>
              <a:rPr lang="fr-FR" dirty="0"/>
              <a:t> di Corti ? </a:t>
            </a:r>
            <a:br>
              <a:rPr lang="fr-FR" dirty="0"/>
            </a:br>
            <a:r>
              <a:rPr lang="fr-FR" dirty="0"/>
              <a:t/>
            </a:r>
            <a:br>
              <a:rPr lang="fr-FR" dirty="0"/>
            </a:br>
            <a:r>
              <a:rPr lang="fr-FR" dirty="0" err="1"/>
              <a:t>Hè</a:t>
            </a:r>
            <a:r>
              <a:rPr lang="fr-FR" dirty="0"/>
              <a:t> di più </a:t>
            </a:r>
            <a:r>
              <a:rPr lang="fr-FR" dirty="0" err="1"/>
              <a:t>cumplicatu</a:t>
            </a:r>
            <a:r>
              <a:rPr lang="fr-FR" dirty="0"/>
              <a:t>. </a:t>
            </a:r>
            <a:r>
              <a:rPr lang="fr-FR" dirty="0" err="1"/>
              <a:t>Scrive</a:t>
            </a:r>
            <a:r>
              <a:rPr lang="fr-FR" dirty="0"/>
              <a:t> </a:t>
            </a:r>
            <a:r>
              <a:rPr lang="fr-FR" dirty="0" err="1"/>
              <a:t>Coppolani</a:t>
            </a:r>
            <a:r>
              <a:rPr lang="fr-FR" dirty="0"/>
              <a:t> : </a:t>
            </a:r>
            <a:br>
              <a:rPr lang="fr-FR" dirty="0"/>
            </a:br>
            <a:r>
              <a:rPr lang="fr-FR" dirty="0"/>
              <a:t/>
            </a:r>
            <a:br>
              <a:rPr lang="fr-FR" dirty="0"/>
            </a:br>
            <a:r>
              <a:rPr lang="fr-FR" i="1" dirty="0"/>
              <a:t>"Les deux textes ne sont cependant pas incompatibles et l'on peut admettre, comme le fait entre autres Marie-Thérèse Avon-</a:t>
            </a:r>
            <a:r>
              <a:rPr lang="fr-FR" i="1" dirty="0" err="1"/>
              <a:t>Soletti</a:t>
            </a:r>
            <a:r>
              <a:rPr lang="fr-FR" i="1" dirty="0"/>
              <a:t>, que le texte donné par </a:t>
            </a:r>
            <a:r>
              <a:rPr lang="fr-FR" i="1" dirty="0" err="1"/>
              <a:t>Sebastianu</a:t>
            </a:r>
            <a:r>
              <a:rPr lang="fr-FR" i="1" dirty="0"/>
              <a:t> Costa dans ses mémoires est le projet à l'état brut tandis que l'autre est le reflet de la version définitive".</a:t>
            </a:r>
            <a:r>
              <a:rPr lang="fr-FR" dirty="0"/>
              <a:t> </a:t>
            </a:r>
            <a:br>
              <a:rPr lang="fr-FR" dirty="0"/>
            </a:br>
            <a:r>
              <a:rPr lang="fr-FR" dirty="0"/>
              <a:t/>
            </a:r>
            <a:br>
              <a:rPr lang="fr-FR" dirty="0"/>
            </a:br>
            <a:r>
              <a:rPr lang="fr-FR" dirty="0" err="1"/>
              <a:t>Pè</a:t>
            </a:r>
            <a:r>
              <a:rPr lang="fr-FR" dirty="0"/>
              <a:t> Arrighi </a:t>
            </a:r>
            <a:r>
              <a:rPr lang="fr-FR" dirty="0" err="1"/>
              <a:t>dinù</a:t>
            </a:r>
            <a:r>
              <a:rPr lang="fr-FR" dirty="0"/>
              <a:t> </a:t>
            </a:r>
            <a:r>
              <a:rPr lang="fr-FR" dirty="0" err="1"/>
              <a:t>ùn</a:t>
            </a:r>
            <a:r>
              <a:rPr lang="fr-FR" dirty="0"/>
              <a:t> </a:t>
            </a:r>
            <a:r>
              <a:rPr lang="fr-FR" dirty="0" err="1"/>
              <a:t>hè</a:t>
            </a:r>
            <a:r>
              <a:rPr lang="fr-FR" dirty="0"/>
              <a:t> </a:t>
            </a:r>
            <a:r>
              <a:rPr lang="fr-FR" dirty="0" err="1"/>
              <a:t>micca</a:t>
            </a:r>
            <a:r>
              <a:rPr lang="fr-FR" dirty="0"/>
              <a:t> </a:t>
            </a:r>
            <a:r>
              <a:rPr lang="fr-FR" dirty="0" err="1"/>
              <a:t>tuttu</a:t>
            </a:r>
            <a:r>
              <a:rPr lang="fr-FR" dirty="0"/>
              <a:t> </a:t>
            </a:r>
            <a:r>
              <a:rPr lang="fr-FR" dirty="0" err="1"/>
              <a:t>falsu</a:t>
            </a:r>
            <a:r>
              <a:rPr lang="fr-FR" dirty="0"/>
              <a:t>. L'</a:t>
            </a:r>
            <a:r>
              <a:rPr lang="fr-FR" dirty="0" err="1"/>
              <a:t>allusione</a:t>
            </a:r>
            <a:r>
              <a:rPr lang="fr-FR" dirty="0"/>
              <a:t> à a </a:t>
            </a:r>
            <a:r>
              <a:rPr lang="fr-FR" dirty="0" err="1"/>
              <a:t>Cuncezzione</a:t>
            </a:r>
            <a:r>
              <a:rPr lang="fr-FR" dirty="0"/>
              <a:t> ? </a:t>
            </a:r>
            <a:r>
              <a:rPr lang="fr-FR" dirty="0" err="1"/>
              <a:t>Pò</a:t>
            </a:r>
            <a:r>
              <a:rPr lang="fr-FR" dirty="0"/>
              <a:t> esse : </a:t>
            </a:r>
            <a:br>
              <a:rPr lang="fr-FR" dirty="0"/>
            </a:br>
            <a:r>
              <a:rPr lang="fr-FR" dirty="0"/>
              <a:t/>
            </a:r>
            <a:br>
              <a:rPr lang="fr-FR" dirty="0"/>
            </a:br>
            <a:r>
              <a:rPr lang="fr-FR" i="1" dirty="0"/>
              <a:t>"Cela ne signifie pas cependant que ces éléments n'aient pu être votés à côté du texte principal".</a:t>
            </a:r>
            <a:r>
              <a:rPr lang="fr-FR" dirty="0"/>
              <a:t> </a:t>
            </a:r>
            <a:br>
              <a:rPr lang="fr-FR" dirty="0"/>
            </a:br>
            <a:r>
              <a:rPr lang="fr-FR" dirty="0"/>
              <a:t/>
            </a:r>
            <a:br>
              <a:rPr lang="fr-FR" dirty="0"/>
            </a:br>
            <a:r>
              <a:rPr lang="fr-FR" dirty="0"/>
              <a:t>Di tutte e </a:t>
            </a:r>
            <a:r>
              <a:rPr lang="fr-FR" dirty="0" err="1"/>
              <a:t>manere</a:t>
            </a:r>
            <a:r>
              <a:rPr lang="fr-FR" dirty="0"/>
              <a:t>, l'</a:t>
            </a:r>
            <a:r>
              <a:rPr lang="fr-FR" dirty="0" err="1"/>
              <a:t>altri</a:t>
            </a:r>
            <a:r>
              <a:rPr lang="fr-FR" dirty="0"/>
              <a:t> </a:t>
            </a:r>
            <a:r>
              <a:rPr lang="fr-FR" dirty="0" err="1"/>
              <a:t>testi</a:t>
            </a:r>
            <a:r>
              <a:rPr lang="fr-FR" dirty="0"/>
              <a:t> </a:t>
            </a:r>
            <a:r>
              <a:rPr lang="fr-FR" dirty="0" err="1"/>
              <a:t>mintuveranu</a:t>
            </a:r>
            <a:r>
              <a:rPr lang="fr-FR" dirty="0"/>
              <a:t> l'</a:t>
            </a:r>
            <a:r>
              <a:rPr lang="fr-FR" dirty="0" err="1"/>
              <a:t>Immaculata</a:t>
            </a:r>
            <a:r>
              <a:rPr lang="fr-FR" dirty="0"/>
              <a:t> </a:t>
            </a:r>
            <a:r>
              <a:rPr lang="fr-FR" dirty="0" err="1"/>
              <a:t>Cuncezzione</a:t>
            </a:r>
            <a:r>
              <a:rPr lang="fr-FR" i="1" dirty="0"/>
              <a:t> "que l'on retrouve comme préambule des consultes suivantes"</a:t>
            </a:r>
            <a:r>
              <a:rPr lang="fr-FR" dirty="0"/>
              <a:t> </a:t>
            </a:r>
            <a:r>
              <a:rPr lang="fr-FR" dirty="0" err="1"/>
              <a:t>scrive</a:t>
            </a:r>
            <a:r>
              <a:rPr lang="fr-FR" dirty="0"/>
              <a:t> </a:t>
            </a:r>
            <a:r>
              <a:rPr lang="fr-FR" dirty="0" err="1"/>
              <a:t>Coppolani</a:t>
            </a:r>
            <a:r>
              <a:rPr lang="fr-FR" dirty="0"/>
              <a:t>. </a:t>
            </a:r>
          </a:p>
          <a:p>
            <a:endParaRPr lang="fr-FR" dirty="0"/>
          </a:p>
        </p:txBody>
      </p:sp>
    </p:spTree>
    <p:extLst>
      <p:ext uri="{BB962C8B-B14F-4D97-AF65-F5344CB8AC3E}">
        <p14:creationId xmlns:p14="http://schemas.microsoft.com/office/powerpoint/2010/main" val="414814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a:t>
            </a:r>
            <a:r>
              <a:rPr lang="fr-FR" dirty="0" err="1" smtClean="0"/>
              <a:t>scelta</a:t>
            </a:r>
            <a:r>
              <a:rPr lang="fr-FR" dirty="0" smtClean="0"/>
              <a:t> di a Madonna ?</a:t>
            </a:r>
            <a:endParaRPr lang="fr-FR" dirty="0"/>
          </a:p>
        </p:txBody>
      </p:sp>
      <p:sp>
        <p:nvSpPr>
          <p:cNvPr id="3" name="Espace réservé du contenu 2"/>
          <p:cNvSpPr>
            <a:spLocks noGrp="1"/>
          </p:cNvSpPr>
          <p:nvPr>
            <p:ph idx="1"/>
          </p:nvPr>
        </p:nvSpPr>
        <p:spPr/>
        <p:txBody>
          <a:bodyPr>
            <a:normAutofit/>
          </a:bodyPr>
          <a:lstStyle/>
          <a:p>
            <a:r>
              <a:rPr lang="fr-FR" dirty="0" smtClean="0"/>
              <a:t>U </a:t>
            </a:r>
            <a:r>
              <a:rPr lang="fr-FR" dirty="0" err="1"/>
              <a:t>fattu</a:t>
            </a:r>
            <a:r>
              <a:rPr lang="fr-FR" dirty="0"/>
              <a:t> di </a:t>
            </a:r>
            <a:r>
              <a:rPr lang="fr-FR" dirty="0" err="1"/>
              <a:t>dichjarà</a:t>
            </a:r>
            <a:r>
              <a:rPr lang="fr-FR" dirty="0"/>
              <a:t> a Madonna </a:t>
            </a:r>
            <a:r>
              <a:rPr lang="fr-FR" dirty="0" err="1"/>
              <a:t>patrona</a:t>
            </a:r>
            <a:r>
              <a:rPr lang="fr-FR" dirty="0"/>
              <a:t> di l'</a:t>
            </a:r>
            <a:r>
              <a:rPr lang="fr-FR" dirty="0" err="1"/>
              <a:t>isula</a:t>
            </a:r>
            <a:r>
              <a:rPr lang="fr-FR" dirty="0"/>
              <a:t> </a:t>
            </a:r>
            <a:r>
              <a:rPr lang="fr-FR" dirty="0" err="1"/>
              <a:t>era</a:t>
            </a:r>
            <a:r>
              <a:rPr lang="fr-FR" dirty="0"/>
              <a:t> </a:t>
            </a:r>
            <a:r>
              <a:rPr lang="fr-FR" dirty="0" err="1"/>
              <a:t>una</a:t>
            </a:r>
            <a:r>
              <a:rPr lang="fr-FR" dirty="0"/>
              <a:t> </a:t>
            </a:r>
            <a:r>
              <a:rPr lang="fr-FR" dirty="0" err="1"/>
              <a:t>manera</a:t>
            </a:r>
            <a:r>
              <a:rPr lang="fr-FR" dirty="0"/>
              <a:t> di </a:t>
            </a:r>
            <a:r>
              <a:rPr lang="fr-FR" dirty="0" err="1"/>
              <a:t>sbandisce</a:t>
            </a:r>
            <a:r>
              <a:rPr lang="fr-FR" dirty="0"/>
              <a:t> i </a:t>
            </a:r>
            <a:r>
              <a:rPr lang="fr-FR" dirty="0" err="1"/>
              <a:t>Genuvesi</a:t>
            </a:r>
            <a:r>
              <a:rPr lang="fr-FR" dirty="0"/>
              <a:t> è di </a:t>
            </a:r>
            <a:r>
              <a:rPr lang="fr-FR" dirty="0" err="1"/>
              <a:t>dì</a:t>
            </a:r>
            <a:r>
              <a:rPr lang="fr-FR" dirty="0"/>
              <a:t> à u </a:t>
            </a:r>
            <a:r>
              <a:rPr lang="fr-FR" dirty="0" err="1"/>
              <a:t>guvernatore</a:t>
            </a:r>
            <a:r>
              <a:rPr lang="fr-FR" dirty="0"/>
              <a:t> </a:t>
            </a:r>
            <a:r>
              <a:rPr lang="fr-FR" dirty="0" err="1"/>
              <a:t>ch'ellu</a:t>
            </a:r>
            <a:r>
              <a:rPr lang="fr-FR" dirty="0"/>
              <a:t> </a:t>
            </a:r>
            <a:r>
              <a:rPr lang="fr-FR" dirty="0" err="1"/>
              <a:t>ùn</a:t>
            </a:r>
            <a:r>
              <a:rPr lang="fr-FR" dirty="0"/>
              <a:t> </a:t>
            </a:r>
            <a:r>
              <a:rPr lang="fr-FR" dirty="0" err="1"/>
              <a:t>era</a:t>
            </a:r>
            <a:r>
              <a:rPr lang="fr-FR" dirty="0"/>
              <a:t> più </a:t>
            </a:r>
            <a:r>
              <a:rPr lang="fr-FR" dirty="0" err="1"/>
              <a:t>ellu</a:t>
            </a:r>
            <a:r>
              <a:rPr lang="fr-FR" dirty="0"/>
              <a:t> u </a:t>
            </a:r>
            <a:r>
              <a:rPr lang="fr-FR" dirty="0" err="1"/>
              <a:t>patrone</a:t>
            </a:r>
            <a:r>
              <a:rPr lang="fr-FR" dirty="0"/>
              <a:t>. </a:t>
            </a:r>
            <a:br>
              <a:rPr lang="fr-FR" dirty="0"/>
            </a:br>
            <a:r>
              <a:rPr lang="fr-FR" dirty="0"/>
              <a:t/>
            </a:r>
            <a:br>
              <a:rPr lang="fr-FR" dirty="0"/>
            </a:br>
            <a:r>
              <a:rPr lang="fr-FR" dirty="0" err="1"/>
              <a:t>Spiega</a:t>
            </a:r>
            <a:r>
              <a:rPr lang="fr-FR" dirty="0"/>
              <a:t> Antoine-Marie Graziani </a:t>
            </a:r>
            <a:r>
              <a:rPr lang="fr-FR" dirty="0">
                <a:hlinkClick r:id="rId2"/>
              </a:rPr>
              <a:t>in Corse-Matin</a:t>
            </a:r>
            <a:r>
              <a:rPr lang="fr-FR" dirty="0"/>
              <a:t> : </a:t>
            </a:r>
            <a:br>
              <a:rPr lang="fr-FR" dirty="0"/>
            </a:br>
            <a:r>
              <a:rPr lang="fr-FR" dirty="0"/>
              <a:t/>
            </a:r>
            <a:br>
              <a:rPr lang="fr-FR" dirty="0"/>
            </a:br>
            <a:r>
              <a:rPr lang="fr-FR" dirty="0"/>
              <a:t>"</a:t>
            </a:r>
            <a:r>
              <a:rPr lang="fr-FR" i="1" dirty="0"/>
              <a:t>La Vierge avait une importance particulière à Gênes. Au 17e siècle, chaque Doge génois apparaissait lors de son couronnement avec une représentation de la Vierge d'un côté et de la Corse de l'autre. Les nationaux corses se sont sans doute approprié ce symbole génois. </a:t>
            </a:r>
            <a:r>
              <a:rPr lang="fr-FR" dirty="0"/>
              <a:t>" </a:t>
            </a:r>
            <a:br>
              <a:rPr lang="fr-FR" dirty="0"/>
            </a:br>
            <a:r>
              <a:rPr lang="fr-FR" dirty="0"/>
              <a:t/>
            </a:r>
            <a:br>
              <a:rPr lang="fr-FR" dirty="0"/>
            </a:br>
            <a:r>
              <a:rPr lang="fr-FR" dirty="0" err="1"/>
              <a:t>Quand'è</a:t>
            </a:r>
            <a:r>
              <a:rPr lang="fr-FR" dirty="0"/>
              <a:t> no vi </a:t>
            </a:r>
            <a:r>
              <a:rPr lang="fr-FR" dirty="0" err="1"/>
              <a:t>diciamu</a:t>
            </a:r>
            <a:r>
              <a:rPr lang="fr-FR" dirty="0"/>
              <a:t> </a:t>
            </a:r>
            <a:r>
              <a:rPr lang="fr-FR" dirty="0" err="1"/>
              <a:t>ch'ella</a:t>
            </a:r>
            <a:r>
              <a:rPr lang="fr-FR" dirty="0"/>
              <a:t> </a:t>
            </a:r>
            <a:r>
              <a:rPr lang="fr-FR" dirty="0" err="1"/>
              <a:t>ùn</a:t>
            </a:r>
            <a:r>
              <a:rPr lang="fr-FR" dirty="0"/>
              <a:t> </a:t>
            </a:r>
            <a:r>
              <a:rPr lang="fr-FR" dirty="0" err="1"/>
              <a:t>hè</a:t>
            </a:r>
            <a:r>
              <a:rPr lang="fr-FR" dirty="0"/>
              <a:t> </a:t>
            </a:r>
            <a:r>
              <a:rPr lang="fr-FR" dirty="0" err="1"/>
              <a:t>micca</a:t>
            </a:r>
            <a:r>
              <a:rPr lang="fr-FR" dirty="0"/>
              <a:t> </a:t>
            </a:r>
            <a:r>
              <a:rPr lang="fr-FR" dirty="0" err="1"/>
              <a:t>semplice</a:t>
            </a:r>
            <a:r>
              <a:rPr lang="fr-FR" dirty="0"/>
              <a:t> </a:t>
            </a:r>
            <a:r>
              <a:rPr lang="fr-FR" dirty="0" err="1"/>
              <a:t>sta</a:t>
            </a:r>
            <a:r>
              <a:rPr lang="fr-FR" dirty="0"/>
              <a:t> </a:t>
            </a:r>
            <a:r>
              <a:rPr lang="fr-FR" dirty="0" err="1"/>
              <a:t>storia</a:t>
            </a:r>
            <a:r>
              <a:rPr lang="fr-FR" dirty="0"/>
              <a:t>... </a:t>
            </a:r>
          </a:p>
          <a:p>
            <a:endParaRPr lang="fr-FR" dirty="0"/>
          </a:p>
        </p:txBody>
      </p:sp>
    </p:spTree>
    <p:extLst>
      <p:ext uri="{BB962C8B-B14F-4D97-AF65-F5344CB8AC3E}">
        <p14:creationId xmlns:p14="http://schemas.microsoft.com/office/powerpoint/2010/main" val="3040621330"/>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4158</TotalTime>
  <Words>933</Words>
  <Application>Microsoft Office PowerPoint</Application>
  <PresentationFormat>Grand écran</PresentationFormat>
  <Paragraphs>57</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Century Gothic</vt:lpstr>
      <vt:lpstr>Wingdings 3</vt:lpstr>
      <vt:lpstr>Brin</vt:lpstr>
      <vt:lpstr>Festa di a Nazione Corsa</vt:lpstr>
      <vt:lpstr>A Vèrgine Maria è l’Immaculata</vt:lpstr>
      <vt:lpstr>Chì vole dì l’Immaculata ?</vt:lpstr>
      <vt:lpstr>A scelta di i Naziunali corsi</vt:lpstr>
      <vt:lpstr>Seguita…</vt:lpstr>
      <vt:lpstr> Una cunsulta chì ùn hà mai esistitu ?</vt:lpstr>
      <vt:lpstr>Seguita</vt:lpstr>
      <vt:lpstr>Tuttu saria falzu ???</vt:lpstr>
      <vt:lpstr>A scelta di a Madonna ?</vt:lpstr>
      <vt:lpstr>Una festa chì ùn hà mai esistitu ? </vt:lpstr>
      <vt:lpstr>In fine di contu, perchè micca ? </vt:lpstr>
      <vt:lpstr>È a laicità ? </vt:lpstr>
      <vt:lpstr>In Bastia</vt:lpstr>
      <vt:lpstr>L’Oratoriu di a Cuncezziò in Bastia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Pianu d’assestu è di sviluppu linguisticu per a cità di Bastia</dc:title>
  <dc:creator>Romain Giorgi</dc:creator>
  <cp:lastModifiedBy>Romain Giorgi</cp:lastModifiedBy>
  <cp:revision>134</cp:revision>
  <dcterms:created xsi:type="dcterms:W3CDTF">2015-03-13T06:52:39Z</dcterms:created>
  <dcterms:modified xsi:type="dcterms:W3CDTF">2017-12-06T16:12:01Z</dcterms:modified>
</cp:coreProperties>
</file>