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5" r:id="rId2"/>
    <p:sldId id="318" r:id="rId3"/>
    <p:sldId id="320" r:id="rId4"/>
    <p:sldId id="297" r:id="rId5"/>
    <p:sldId id="322" r:id="rId6"/>
    <p:sldId id="323" r:id="rId7"/>
    <p:sldId id="324" r:id="rId8"/>
    <p:sldId id="325" r:id="rId9"/>
    <p:sldId id="32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 </a:t>
            </a:r>
            <a:r>
              <a:rPr lang="fr-FR" dirty="0" err="1" smtClean="0"/>
              <a:t>capu</a:t>
            </a:r>
            <a:r>
              <a:rPr lang="fr-FR" dirty="0" smtClean="0"/>
              <a:t> d’</a:t>
            </a:r>
            <a:r>
              <a:rPr lang="fr-FR" dirty="0" err="1" smtClean="0"/>
              <a:t>annu</a:t>
            </a:r>
            <a:r>
              <a:rPr lang="fr-FR" dirty="0" smtClean="0"/>
              <a:t> à </a:t>
            </a:r>
            <a:r>
              <a:rPr lang="fr-FR" dirty="0" err="1" smtClean="0"/>
              <a:t>Pasquetta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081" y="2133600"/>
            <a:ext cx="11051531" cy="3777622"/>
          </a:xfrm>
        </p:spPr>
        <p:txBody>
          <a:bodyPr/>
          <a:lstStyle/>
          <a:p>
            <a:endParaRPr lang="fr-FR" sz="2400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52075" cy="2121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8411" y="2529110"/>
            <a:ext cx="827078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 err="1" smtClean="0"/>
              <a:t>Pè</a:t>
            </a:r>
            <a:r>
              <a:rPr lang="fr-FR" sz="2100" dirty="0" smtClean="0"/>
              <a:t> </a:t>
            </a:r>
            <a:r>
              <a:rPr lang="fr-FR" sz="2100" dirty="0" err="1" smtClean="0"/>
              <a:t>sta</a:t>
            </a:r>
            <a:r>
              <a:rPr lang="fr-FR" sz="2100" dirty="0" smtClean="0"/>
              <a:t> </a:t>
            </a:r>
            <a:r>
              <a:rPr lang="fr-FR" sz="2100" dirty="0" err="1" smtClean="0"/>
              <a:t>rientrata</a:t>
            </a:r>
            <a:r>
              <a:rPr lang="fr-FR" sz="2100" dirty="0" smtClean="0"/>
              <a:t> di u 2018, </a:t>
            </a:r>
            <a:r>
              <a:rPr lang="fr-FR" sz="2100" dirty="0" err="1" smtClean="0"/>
              <a:t>daremu</a:t>
            </a:r>
            <a:r>
              <a:rPr lang="fr-FR" sz="2100" dirty="0" smtClean="0"/>
              <a:t> </a:t>
            </a:r>
            <a:r>
              <a:rPr lang="fr-FR" sz="2100" dirty="0" err="1" smtClean="0"/>
              <a:t>capu</a:t>
            </a:r>
            <a:r>
              <a:rPr lang="fr-FR" sz="2100" dirty="0" smtClean="0"/>
              <a:t> à e </a:t>
            </a:r>
            <a:r>
              <a:rPr lang="fr-FR" sz="2100" dirty="0" err="1" smtClean="0"/>
              <a:t>feste</a:t>
            </a:r>
            <a:r>
              <a:rPr lang="fr-FR" sz="2100" dirty="0" smtClean="0"/>
              <a:t> è </a:t>
            </a:r>
            <a:r>
              <a:rPr lang="fr-FR" sz="2100" dirty="0" err="1" smtClean="0"/>
              <a:t>credenze</a:t>
            </a:r>
            <a:r>
              <a:rPr lang="fr-FR" sz="2100" dirty="0" smtClean="0"/>
              <a:t> </a:t>
            </a:r>
            <a:r>
              <a:rPr lang="fr-FR" sz="2100" dirty="0" err="1" smtClean="0"/>
              <a:t>chì</a:t>
            </a:r>
            <a:r>
              <a:rPr lang="fr-FR" sz="2100" dirty="0" smtClean="0"/>
              <a:t> si </a:t>
            </a:r>
            <a:r>
              <a:rPr lang="fr-FR" sz="2100" dirty="0" err="1" smtClean="0"/>
              <a:t>stendenu</a:t>
            </a:r>
            <a:r>
              <a:rPr lang="fr-FR" sz="2100" dirty="0" smtClean="0"/>
              <a:t> da </a:t>
            </a:r>
            <a:r>
              <a:rPr lang="fr-FR" sz="2100" dirty="0" err="1" smtClean="0"/>
              <a:t>capu</a:t>
            </a:r>
            <a:r>
              <a:rPr lang="fr-FR" sz="2100" dirty="0" smtClean="0"/>
              <a:t> d’</a:t>
            </a:r>
            <a:r>
              <a:rPr lang="fr-FR" sz="2100" dirty="0" err="1" smtClean="0"/>
              <a:t>annu</a:t>
            </a:r>
            <a:r>
              <a:rPr lang="fr-FR" sz="2100" dirty="0" smtClean="0"/>
              <a:t> à </a:t>
            </a:r>
            <a:r>
              <a:rPr lang="fr-FR" sz="2100" dirty="0" err="1" smtClean="0"/>
              <a:t>Pasquetta</a:t>
            </a:r>
            <a:r>
              <a:rPr lang="fr-FR" sz="2100" dirty="0" smtClean="0"/>
              <a:t>, </a:t>
            </a:r>
            <a:r>
              <a:rPr lang="fr-FR" sz="2100" dirty="0" err="1" smtClean="0"/>
              <a:t>duie</a:t>
            </a:r>
            <a:r>
              <a:rPr lang="fr-FR" sz="2100" dirty="0" smtClean="0"/>
              <a:t> date </a:t>
            </a:r>
            <a:r>
              <a:rPr lang="fr-FR" sz="2100" dirty="0" err="1" smtClean="0"/>
              <a:t>chì</a:t>
            </a:r>
            <a:r>
              <a:rPr lang="fr-FR" sz="2100" dirty="0" smtClean="0"/>
              <a:t> </a:t>
            </a:r>
            <a:r>
              <a:rPr lang="fr-FR" sz="2100" dirty="0" err="1" smtClean="0"/>
              <a:t>vene</a:t>
            </a:r>
            <a:r>
              <a:rPr lang="fr-FR" sz="2100" dirty="0" err="1" smtClean="0"/>
              <a:t>nu</a:t>
            </a:r>
            <a:r>
              <a:rPr lang="fr-FR" sz="2100" dirty="0" smtClean="0"/>
              <a:t> </a:t>
            </a:r>
            <a:r>
              <a:rPr lang="fr-FR" sz="2100" dirty="0" err="1" smtClean="0"/>
              <a:t>ligate</a:t>
            </a:r>
            <a:r>
              <a:rPr lang="fr-FR" sz="2100" dirty="0" smtClean="0"/>
              <a:t> </a:t>
            </a:r>
            <a:r>
              <a:rPr lang="fr-FR" sz="2100" dirty="0" err="1" smtClean="0"/>
              <a:t>pè</a:t>
            </a:r>
            <a:r>
              <a:rPr lang="fr-FR" sz="2100" dirty="0" smtClean="0"/>
              <a:t> tante </a:t>
            </a:r>
            <a:r>
              <a:rPr lang="fr-FR" sz="2100" dirty="0" err="1" smtClean="0"/>
              <a:t>ragiò</a:t>
            </a:r>
            <a:r>
              <a:rPr lang="fr-FR" sz="2100" dirty="0" smtClean="0"/>
              <a:t>.</a:t>
            </a:r>
          </a:p>
          <a:p>
            <a:r>
              <a:rPr lang="fr-FR" sz="2100" dirty="0" err="1" smtClean="0"/>
              <a:t>Cum’è</a:t>
            </a:r>
            <a:r>
              <a:rPr lang="fr-FR" sz="2100" dirty="0" smtClean="0"/>
              <a:t> à u </a:t>
            </a:r>
            <a:r>
              <a:rPr lang="fr-FR" sz="2100" dirty="0" err="1" smtClean="0"/>
              <a:t>sòlitu</a:t>
            </a:r>
            <a:r>
              <a:rPr lang="fr-FR" sz="2100" dirty="0" smtClean="0"/>
              <a:t> </a:t>
            </a:r>
            <a:r>
              <a:rPr lang="fr-FR" sz="2100" dirty="0" err="1" smtClean="0"/>
              <a:t>venerà</a:t>
            </a:r>
            <a:r>
              <a:rPr lang="fr-FR" sz="2100" dirty="0" smtClean="0"/>
              <a:t> </a:t>
            </a:r>
            <a:r>
              <a:rPr lang="fr-FR" sz="2100" dirty="0" err="1" smtClean="0"/>
              <a:t>fattu</a:t>
            </a:r>
            <a:r>
              <a:rPr lang="fr-FR" sz="2100" dirty="0" smtClean="0"/>
              <a:t> u </a:t>
            </a:r>
            <a:r>
              <a:rPr lang="fr-FR" sz="2100" dirty="0" err="1" smtClean="0"/>
              <a:t>parangone</a:t>
            </a:r>
            <a:r>
              <a:rPr lang="fr-FR" sz="2100" dirty="0" smtClean="0"/>
              <a:t> </a:t>
            </a:r>
            <a:r>
              <a:rPr lang="fr-FR" sz="2100" dirty="0" err="1" smtClean="0"/>
              <a:t>trà</a:t>
            </a:r>
            <a:r>
              <a:rPr lang="fr-FR" sz="2100" dirty="0" smtClean="0"/>
              <a:t> </a:t>
            </a:r>
            <a:r>
              <a:rPr lang="fr-FR" sz="2100" dirty="0" err="1" smtClean="0"/>
              <a:t>ciò</a:t>
            </a:r>
            <a:r>
              <a:rPr lang="fr-FR" sz="2100" dirty="0" smtClean="0"/>
              <a:t> </a:t>
            </a:r>
            <a:r>
              <a:rPr lang="fr-FR" sz="2100" dirty="0" err="1" smtClean="0"/>
              <a:t>chì</a:t>
            </a:r>
            <a:r>
              <a:rPr lang="fr-FR" sz="2100" dirty="0" smtClean="0"/>
              <a:t> </a:t>
            </a:r>
            <a:r>
              <a:rPr lang="fr-FR" sz="2100" dirty="0" err="1" smtClean="0"/>
              <a:t>hè</a:t>
            </a:r>
            <a:r>
              <a:rPr lang="fr-FR" sz="2100" dirty="0" smtClean="0"/>
              <a:t> è </a:t>
            </a:r>
            <a:r>
              <a:rPr lang="fr-FR" sz="2100" dirty="0" err="1" smtClean="0"/>
              <a:t>ciò</a:t>
            </a:r>
            <a:r>
              <a:rPr lang="fr-FR" sz="2100" dirty="0" smtClean="0"/>
              <a:t> </a:t>
            </a:r>
            <a:r>
              <a:rPr lang="fr-FR" sz="2100" dirty="0" err="1" smtClean="0"/>
              <a:t>chì</a:t>
            </a:r>
            <a:r>
              <a:rPr lang="fr-FR" sz="2100" dirty="0" smtClean="0"/>
              <a:t> </a:t>
            </a:r>
            <a:r>
              <a:rPr lang="fr-FR" sz="2100" dirty="0" err="1" smtClean="0"/>
              <a:t>fù</a:t>
            </a:r>
            <a:r>
              <a:rPr lang="fr-FR" sz="2100" dirty="0" smtClean="0"/>
              <a:t>, </a:t>
            </a:r>
            <a:r>
              <a:rPr lang="fr-FR" sz="2100" dirty="0" err="1" smtClean="0"/>
              <a:t>serà</a:t>
            </a:r>
            <a:r>
              <a:rPr lang="fr-FR" sz="2100" dirty="0" smtClean="0"/>
              <a:t> </a:t>
            </a:r>
            <a:r>
              <a:rPr lang="fr-FR" sz="2100" dirty="0" err="1" smtClean="0"/>
              <a:t>dinù</a:t>
            </a:r>
            <a:r>
              <a:rPr lang="fr-FR" sz="2100" dirty="0" smtClean="0"/>
              <a:t> </a:t>
            </a:r>
            <a:r>
              <a:rPr lang="fr-FR" sz="2100" dirty="0" err="1" smtClean="0"/>
              <a:t>studiatu</a:t>
            </a:r>
            <a:r>
              <a:rPr lang="fr-FR" sz="2100" dirty="0" smtClean="0"/>
              <a:t> l’</a:t>
            </a:r>
            <a:r>
              <a:rPr lang="fr-FR" sz="2100" dirty="0" err="1" smtClean="0"/>
              <a:t>intrecciu</a:t>
            </a:r>
            <a:r>
              <a:rPr lang="fr-FR" sz="2100" dirty="0" smtClean="0"/>
              <a:t> </a:t>
            </a:r>
            <a:r>
              <a:rPr lang="fr-FR" sz="2100" dirty="0" err="1" smtClean="0"/>
              <a:t>trà</a:t>
            </a:r>
            <a:r>
              <a:rPr lang="fr-FR" sz="2100" dirty="0" smtClean="0"/>
              <a:t> </a:t>
            </a:r>
            <a:r>
              <a:rPr lang="fr-FR" sz="2100" dirty="0" err="1" smtClean="0"/>
              <a:t>sacru</a:t>
            </a:r>
            <a:r>
              <a:rPr lang="fr-FR" sz="2100" dirty="0" smtClean="0"/>
              <a:t> è </a:t>
            </a:r>
            <a:r>
              <a:rPr lang="fr-FR" sz="2100" dirty="0" err="1" smtClean="0"/>
              <a:t>prufanu</a:t>
            </a:r>
            <a:r>
              <a:rPr lang="fr-FR" sz="2100" dirty="0" smtClean="0"/>
              <a:t>.</a:t>
            </a:r>
            <a:endParaRPr lang="fr-FR" sz="21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15" y="4271698"/>
            <a:ext cx="381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 </a:t>
            </a:r>
            <a:r>
              <a:rPr lang="fr-FR" dirty="0" err="1" smtClean="0"/>
              <a:t>Ringraziamentu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973" y="1837038"/>
            <a:ext cx="1063964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 fine di l'annu hè puntellata da una ceremunia religiosa : u Ringraziamentu.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Cusì</a:t>
            </a:r>
            <a:r>
              <a:rPr lang="it-IT" dirty="0"/>
              <a:t>, i paisani volenu ringrazià u Signore di ogni favore ricevutu durante l'annu. Si cantava u " Miserere " è u " Te Deum", dopu ci era un salutu à u </a:t>
            </a:r>
            <a:r>
              <a:rPr lang="it-IT" dirty="0" smtClean="0"/>
              <a:t>Santissimu. </a:t>
            </a:r>
            <a:r>
              <a:rPr lang="it-IT" dirty="0"/>
              <a:t>Ghjè un usu sempre assai vivu in e chjese di Corsica, ci hè assai più ghjente chè per a messa di u Capu d'annu. Cum'ellu ùn ci hè u prete, e donne chì s'occupanu di l'animazione di u " mese di Maria ", e nuvene, cantavanu u " Te Deum Laudamus ".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Sè </a:t>
            </a:r>
            <a:r>
              <a:rPr lang="it-IT" dirty="0"/>
              <a:t>u Ringraziamentu ùn pudia esse celebratu a vigilia, si facia a mane di u Capu d'annu.</a:t>
            </a:r>
          </a:p>
          <a:p>
            <a:pPr marL="0" indent="0">
              <a:buNone/>
            </a:pPr>
            <a:r>
              <a:rPr lang="it-IT" dirty="0"/>
              <a:t>Ste pratiche religiose ùn anu fattu smarì certe credenze più anziane. À l'iniziu di u seculu, in Pioghjula, a sera, certi facianu una piccula veghja. E donne, à mezanotte, andavanu à lampà appena di risu per e fate, in a funtana.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96308" cy="16722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450" y="0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9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Quèstule</a:t>
            </a:r>
            <a:r>
              <a:rPr lang="fr-FR" dirty="0" smtClean="0"/>
              <a:t> di u </a:t>
            </a:r>
            <a:r>
              <a:rPr lang="fr-FR" dirty="0" err="1" smtClean="0"/>
              <a:t>capu</a:t>
            </a:r>
            <a:r>
              <a:rPr lang="fr-FR" dirty="0" smtClean="0"/>
              <a:t> d’</a:t>
            </a:r>
            <a:r>
              <a:rPr lang="fr-FR" dirty="0" err="1" smtClean="0"/>
              <a:t>annu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70448"/>
            <a:ext cx="11504612" cy="50664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>
                <a:latin typeface="verdana,geneva,arial,helvetica"/>
              </a:rPr>
              <a:t>Durante a prima parte di u </a:t>
            </a:r>
            <a:r>
              <a:rPr lang="fr-FR" dirty="0" err="1">
                <a:latin typeface="verdana,geneva,arial,helvetica"/>
              </a:rPr>
              <a:t>seculu</a:t>
            </a:r>
            <a:r>
              <a:rPr lang="fr-FR" dirty="0">
                <a:latin typeface="verdana,geneva,arial,helvetica"/>
              </a:rPr>
              <a:t>, u </a:t>
            </a:r>
            <a:r>
              <a:rPr lang="fr-FR" dirty="0" err="1">
                <a:latin typeface="verdana,geneva,arial,helvetica"/>
              </a:rPr>
              <a:t>Capu</a:t>
            </a:r>
            <a:r>
              <a:rPr lang="fr-FR" dirty="0">
                <a:latin typeface="verdana,geneva,arial,helvetica"/>
              </a:rPr>
              <a:t> d'</a:t>
            </a:r>
            <a:r>
              <a:rPr lang="fr-FR" dirty="0" err="1">
                <a:latin typeface="verdana,geneva,arial,helvetica"/>
              </a:rPr>
              <a:t>annu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era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ghjornu</a:t>
            </a:r>
            <a:r>
              <a:rPr lang="fr-FR" dirty="0">
                <a:latin typeface="verdana,geneva,arial,helvetica"/>
              </a:rPr>
              <a:t> di </a:t>
            </a:r>
            <a:r>
              <a:rPr lang="fr-FR" dirty="0" err="1">
                <a:latin typeface="verdana,geneva,arial,helvetica"/>
              </a:rPr>
              <a:t>festa</a:t>
            </a:r>
            <a:r>
              <a:rPr lang="fr-FR" dirty="0">
                <a:latin typeface="verdana,geneva,arial,helvetica"/>
              </a:rPr>
              <a:t> per tutti i </a:t>
            </a:r>
            <a:r>
              <a:rPr lang="fr-FR" dirty="0" err="1">
                <a:latin typeface="verdana,geneva,arial,helvetica"/>
              </a:rPr>
              <a:t>zitelli</a:t>
            </a:r>
            <a:r>
              <a:rPr lang="fr-FR" dirty="0">
                <a:latin typeface="verdana,geneva,arial,helvetica"/>
              </a:rPr>
              <a:t>.</a:t>
            </a:r>
          </a:p>
          <a:p>
            <a:pPr marL="0" indent="0" algn="just">
              <a:buNone/>
            </a:pPr>
            <a:r>
              <a:rPr lang="fr-FR" dirty="0">
                <a:latin typeface="verdana,geneva,arial,helvetica"/>
              </a:rPr>
              <a:t>Tutta a </a:t>
            </a:r>
            <a:r>
              <a:rPr lang="fr-FR" dirty="0" err="1">
                <a:latin typeface="verdana,geneva,arial,helvetica"/>
              </a:rPr>
              <a:t>ghjurnata</a:t>
            </a:r>
            <a:r>
              <a:rPr lang="fr-FR" dirty="0">
                <a:latin typeface="verdana,geneva,arial,helvetica"/>
              </a:rPr>
              <a:t> di u </a:t>
            </a:r>
            <a:r>
              <a:rPr lang="fr-FR" dirty="0" err="1">
                <a:latin typeface="verdana,geneva,arial,helvetica"/>
              </a:rPr>
              <a:t>primu</a:t>
            </a:r>
            <a:r>
              <a:rPr lang="fr-FR" dirty="0">
                <a:latin typeface="verdana,geneva,arial,helvetica"/>
              </a:rPr>
              <a:t> di </a:t>
            </a:r>
            <a:r>
              <a:rPr lang="fr-FR" dirty="0" err="1">
                <a:latin typeface="verdana,geneva,arial,helvetica"/>
              </a:rPr>
              <a:t>ghjennaghju</a:t>
            </a:r>
            <a:r>
              <a:rPr lang="fr-FR" dirty="0">
                <a:latin typeface="verdana,geneva,arial,helvetica"/>
              </a:rPr>
              <a:t>, u </a:t>
            </a:r>
            <a:r>
              <a:rPr lang="fr-FR" dirty="0" err="1">
                <a:latin typeface="verdana,geneva,arial,helvetica"/>
              </a:rPr>
              <a:t>paese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era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occupatu</a:t>
            </a:r>
            <a:r>
              <a:rPr lang="fr-FR" dirty="0">
                <a:latin typeface="verdana,geneva,arial,helvetica"/>
              </a:rPr>
              <a:t> da bande di </a:t>
            </a:r>
            <a:r>
              <a:rPr lang="fr-FR" dirty="0" err="1">
                <a:latin typeface="verdana,geneva,arial,helvetica"/>
              </a:rPr>
              <a:t>zitelli</a:t>
            </a:r>
            <a:r>
              <a:rPr lang="fr-FR" dirty="0">
                <a:latin typeface="verdana,geneva,arial,helvetica"/>
              </a:rPr>
              <a:t>. </a:t>
            </a:r>
            <a:r>
              <a:rPr lang="fr-FR" dirty="0" err="1">
                <a:latin typeface="verdana,geneva,arial,helvetica"/>
              </a:rPr>
              <a:t>Partianu</a:t>
            </a:r>
            <a:r>
              <a:rPr lang="fr-FR" dirty="0">
                <a:latin typeface="verdana,geneva,arial,helvetica"/>
              </a:rPr>
              <a:t> à </a:t>
            </a:r>
            <a:r>
              <a:rPr lang="fr-FR" dirty="0" err="1">
                <a:latin typeface="verdana,geneva,arial,helvetica"/>
              </a:rPr>
              <a:t>l'alba</a:t>
            </a:r>
            <a:r>
              <a:rPr lang="fr-FR" dirty="0">
                <a:latin typeface="verdana,geneva,arial,helvetica"/>
              </a:rPr>
              <a:t>, </a:t>
            </a:r>
            <a:r>
              <a:rPr lang="fr-FR" dirty="0" err="1">
                <a:latin typeface="verdana,geneva,arial,helvetica"/>
              </a:rPr>
              <a:t>cù</a:t>
            </a:r>
            <a:r>
              <a:rPr lang="fr-FR" dirty="0">
                <a:latin typeface="verdana,geneva,arial,helvetica"/>
              </a:rPr>
              <a:t> un </a:t>
            </a:r>
            <a:r>
              <a:rPr lang="fr-FR" dirty="0" err="1">
                <a:latin typeface="verdana,geneva,arial,helvetica"/>
              </a:rPr>
              <a:t>saccu</a:t>
            </a:r>
            <a:r>
              <a:rPr lang="fr-FR" dirty="0">
                <a:latin typeface="verdana,geneva,arial,helvetica"/>
              </a:rPr>
              <a:t> di </a:t>
            </a:r>
            <a:r>
              <a:rPr lang="fr-FR" dirty="0" err="1">
                <a:latin typeface="verdana,geneva,arial,helvetica"/>
              </a:rPr>
              <a:t>tela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fattu</a:t>
            </a:r>
            <a:r>
              <a:rPr lang="fr-FR" dirty="0">
                <a:latin typeface="verdana,geneva,arial,helvetica"/>
              </a:rPr>
              <a:t> da a </a:t>
            </a:r>
            <a:r>
              <a:rPr lang="fr-FR" dirty="0" err="1">
                <a:latin typeface="verdana,geneva,arial,helvetica"/>
              </a:rPr>
              <a:t>mamma</a:t>
            </a:r>
            <a:r>
              <a:rPr lang="fr-FR" dirty="0">
                <a:latin typeface="verdana,geneva,arial,helvetica"/>
              </a:rPr>
              <a:t>. </a:t>
            </a:r>
            <a:r>
              <a:rPr lang="fr-FR" dirty="0" err="1">
                <a:latin typeface="verdana,geneva,arial,helvetica"/>
              </a:rPr>
              <a:t>Purtavanu</a:t>
            </a:r>
            <a:r>
              <a:rPr lang="fr-FR" dirty="0">
                <a:latin typeface="verdana,geneva,arial,helvetica"/>
              </a:rPr>
              <a:t> un </a:t>
            </a:r>
            <a:r>
              <a:rPr lang="fr-FR" dirty="0" err="1">
                <a:latin typeface="verdana,geneva,arial,helvetica"/>
              </a:rPr>
              <a:t>ramu</a:t>
            </a:r>
            <a:r>
              <a:rPr lang="fr-FR" dirty="0">
                <a:latin typeface="verdana,geneva,arial,helvetica"/>
              </a:rPr>
              <a:t> d'</a:t>
            </a:r>
            <a:r>
              <a:rPr lang="fr-FR" dirty="0" err="1">
                <a:latin typeface="verdana,geneva,arial,helvetica"/>
              </a:rPr>
              <a:t>uliva</a:t>
            </a:r>
            <a:r>
              <a:rPr lang="fr-FR" dirty="0">
                <a:latin typeface="verdana,geneva,arial,helvetica"/>
              </a:rPr>
              <a:t> o d'</a:t>
            </a:r>
            <a:r>
              <a:rPr lang="fr-FR" dirty="0" err="1">
                <a:latin typeface="verdana,geneva,arial,helvetica"/>
              </a:rPr>
              <a:t>albitru</a:t>
            </a:r>
            <a:r>
              <a:rPr lang="fr-FR" dirty="0">
                <a:latin typeface="verdana,geneva,arial,helvetica"/>
              </a:rPr>
              <a:t> (</a:t>
            </a:r>
            <a:r>
              <a:rPr lang="fr-FR" dirty="0" err="1">
                <a:latin typeface="verdana,geneva,arial,helvetica"/>
              </a:rPr>
              <a:t>chjamatu</a:t>
            </a:r>
            <a:r>
              <a:rPr lang="fr-FR" dirty="0">
                <a:latin typeface="verdana,geneva,arial,helvetica"/>
              </a:rPr>
              <a:t> a </a:t>
            </a:r>
            <a:r>
              <a:rPr lang="fr-FR" dirty="0" err="1">
                <a:latin typeface="verdana,geneva,arial,helvetica"/>
              </a:rPr>
              <a:t>strenna</a:t>
            </a:r>
            <a:r>
              <a:rPr lang="fr-FR" dirty="0">
                <a:latin typeface="verdana,geneva,arial,helvetica"/>
              </a:rPr>
              <a:t> in </a:t>
            </a:r>
            <a:r>
              <a:rPr lang="fr-FR" dirty="0" err="1">
                <a:latin typeface="verdana,geneva,arial,helvetica"/>
              </a:rPr>
              <a:t>Felce</a:t>
            </a:r>
            <a:r>
              <a:rPr lang="fr-FR" dirty="0">
                <a:latin typeface="verdana,geneva,arial,helvetica"/>
              </a:rPr>
              <a:t> d'</a:t>
            </a:r>
            <a:r>
              <a:rPr lang="fr-FR" dirty="0" err="1">
                <a:latin typeface="verdana,geneva,arial,helvetica"/>
              </a:rPr>
              <a:t>Alisgiani</a:t>
            </a:r>
            <a:r>
              <a:rPr lang="fr-FR" dirty="0">
                <a:latin typeface="verdana,geneva,arial,helvetica"/>
              </a:rPr>
              <a:t>), un </a:t>
            </a:r>
            <a:r>
              <a:rPr lang="fr-FR" dirty="0" err="1">
                <a:latin typeface="verdana,geneva,arial,helvetica"/>
              </a:rPr>
              <a:t>ramu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chì</a:t>
            </a:r>
            <a:r>
              <a:rPr lang="fr-FR" dirty="0">
                <a:latin typeface="verdana,geneva,arial,helvetica"/>
              </a:rPr>
              <a:t>, in Alta Rocca, </a:t>
            </a:r>
            <a:r>
              <a:rPr lang="fr-FR" dirty="0" err="1">
                <a:latin typeface="verdana,geneva,arial,helvetica"/>
              </a:rPr>
              <a:t>ùn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devia</a:t>
            </a:r>
            <a:r>
              <a:rPr lang="fr-FR" dirty="0">
                <a:latin typeface="verdana,geneva,arial,helvetica"/>
              </a:rPr>
              <a:t> mai entre in casa.</a:t>
            </a:r>
          </a:p>
          <a:p>
            <a:pPr marL="0" indent="0" algn="just">
              <a:buNone/>
            </a:pPr>
            <a:r>
              <a:rPr lang="fr-FR" dirty="0">
                <a:latin typeface="verdana,geneva,arial,helvetica"/>
              </a:rPr>
              <a:t>A </a:t>
            </a:r>
            <a:r>
              <a:rPr lang="fr-FR" dirty="0" err="1">
                <a:latin typeface="verdana,geneva,arial,helvetica"/>
              </a:rPr>
              <a:t>ghjente</a:t>
            </a:r>
            <a:r>
              <a:rPr lang="fr-FR" dirty="0">
                <a:latin typeface="verdana,geneva,arial,helvetica"/>
              </a:rPr>
              <a:t>, </a:t>
            </a:r>
            <a:r>
              <a:rPr lang="fr-FR" dirty="0" err="1">
                <a:latin typeface="verdana,geneva,arial,helvetica"/>
              </a:rPr>
              <a:t>sapendu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chì</a:t>
            </a:r>
            <a:r>
              <a:rPr lang="fr-FR" dirty="0">
                <a:latin typeface="verdana,geneva,arial,helvetica"/>
              </a:rPr>
              <a:t> i </a:t>
            </a:r>
            <a:r>
              <a:rPr lang="fr-FR" dirty="0" err="1">
                <a:latin typeface="verdana,geneva,arial,helvetica"/>
              </a:rPr>
              <a:t>zitelli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devianu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passà</a:t>
            </a:r>
            <a:r>
              <a:rPr lang="fr-FR" dirty="0">
                <a:latin typeface="verdana,geneva,arial,helvetica"/>
              </a:rPr>
              <a:t>, </a:t>
            </a:r>
            <a:r>
              <a:rPr lang="fr-FR" dirty="0" err="1">
                <a:latin typeface="verdana,geneva,arial,helvetica"/>
              </a:rPr>
              <a:t>appronta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qualchì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fruttu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seccu</a:t>
            </a:r>
            <a:r>
              <a:rPr lang="fr-FR" dirty="0">
                <a:latin typeface="verdana,geneva,arial,helvetica"/>
              </a:rPr>
              <a:t>, </a:t>
            </a:r>
            <a:r>
              <a:rPr lang="fr-FR" dirty="0" err="1">
                <a:latin typeface="verdana,geneva,arial,helvetica"/>
              </a:rPr>
              <a:t>curcone</a:t>
            </a:r>
            <a:r>
              <a:rPr lang="fr-FR" dirty="0">
                <a:latin typeface="verdana,geneva,arial,helvetica"/>
              </a:rPr>
              <a:t>, </a:t>
            </a:r>
            <a:r>
              <a:rPr lang="fr-FR" dirty="0" err="1">
                <a:latin typeface="verdana,geneva,arial,helvetica"/>
              </a:rPr>
              <a:t>frittella</a:t>
            </a:r>
            <a:r>
              <a:rPr lang="fr-FR" dirty="0">
                <a:latin typeface="verdana,geneva,arial,helvetica"/>
              </a:rPr>
              <a:t>… </a:t>
            </a:r>
            <a:r>
              <a:rPr lang="fr-FR" dirty="0" err="1">
                <a:latin typeface="verdana,geneva,arial,helvetica"/>
              </a:rPr>
              <a:t>Dopu</a:t>
            </a:r>
            <a:r>
              <a:rPr lang="fr-FR" dirty="0">
                <a:latin typeface="verdana,geneva,arial,helvetica"/>
              </a:rPr>
              <a:t> à a prima </a:t>
            </a:r>
            <a:r>
              <a:rPr lang="fr-FR" dirty="0" err="1">
                <a:latin typeface="verdana,geneva,arial,helvetica"/>
              </a:rPr>
              <a:t>guerra</a:t>
            </a:r>
            <a:r>
              <a:rPr lang="fr-FR" dirty="0">
                <a:latin typeface="verdana,geneva,arial,helvetica"/>
              </a:rPr>
              <a:t>, </a:t>
            </a:r>
            <a:r>
              <a:rPr lang="fr-FR" dirty="0" err="1">
                <a:latin typeface="verdana,geneva,arial,helvetica"/>
              </a:rPr>
              <a:t>ghjera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sopr'à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tuttu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una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pezza</a:t>
            </a:r>
            <a:r>
              <a:rPr lang="fr-FR" dirty="0">
                <a:latin typeface="verdana,geneva,arial,helvetica"/>
              </a:rPr>
              <a:t> di </a:t>
            </a:r>
            <a:r>
              <a:rPr lang="fr-FR" dirty="0" err="1">
                <a:latin typeface="verdana,geneva,arial,helvetica"/>
              </a:rPr>
              <a:t>muneta</a:t>
            </a:r>
            <a:r>
              <a:rPr lang="fr-FR" dirty="0">
                <a:latin typeface="verdana,geneva,arial,helvetica"/>
              </a:rPr>
              <a:t>. </a:t>
            </a:r>
            <a:r>
              <a:rPr lang="fr-FR" dirty="0" err="1">
                <a:latin typeface="verdana,geneva,arial,helvetica"/>
              </a:rPr>
              <a:t>Certi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pudianu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dà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solu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qualchì</a:t>
            </a:r>
            <a:r>
              <a:rPr lang="fr-FR" dirty="0">
                <a:latin typeface="verdana,geneva,arial,helvetica"/>
              </a:rPr>
              <a:t> castagna </a:t>
            </a:r>
            <a:r>
              <a:rPr lang="fr-FR" dirty="0" err="1">
                <a:latin typeface="verdana,geneva,arial,helvetica"/>
              </a:rPr>
              <a:t>secca</a:t>
            </a:r>
            <a:r>
              <a:rPr lang="fr-FR" dirty="0">
                <a:latin typeface="verdana,geneva,arial,helvetica"/>
              </a:rPr>
              <a:t> o un </a:t>
            </a:r>
            <a:r>
              <a:rPr lang="fr-FR" dirty="0" err="1">
                <a:latin typeface="verdana,geneva,arial,helvetica"/>
              </a:rPr>
              <a:t>zuccherame</a:t>
            </a:r>
            <a:r>
              <a:rPr lang="fr-FR" dirty="0">
                <a:latin typeface="verdana,geneva,arial,helvetica"/>
              </a:rPr>
              <a:t>.</a:t>
            </a:r>
          </a:p>
          <a:p>
            <a:pPr marL="0" indent="0" algn="just">
              <a:buNone/>
            </a:pPr>
            <a:r>
              <a:rPr lang="fr-FR" dirty="0">
                <a:latin typeface="verdana,geneva,arial,helvetica"/>
              </a:rPr>
              <a:t>I </a:t>
            </a:r>
            <a:r>
              <a:rPr lang="fr-FR" dirty="0" err="1">
                <a:latin typeface="verdana,geneva,arial,helvetica"/>
              </a:rPr>
              <a:t>zitelli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pichjavanu</a:t>
            </a:r>
            <a:r>
              <a:rPr lang="fr-FR" dirty="0">
                <a:latin typeface="verdana,geneva,arial,helvetica"/>
              </a:rPr>
              <a:t> à a porta di e case, </a:t>
            </a:r>
            <a:r>
              <a:rPr lang="fr-FR" dirty="0" err="1">
                <a:latin typeface="verdana,geneva,arial,helvetica"/>
              </a:rPr>
              <a:t>davanu</a:t>
            </a:r>
            <a:r>
              <a:rPr lang="fr-FR" dirty="0">
                <a:latin typeface="verdana,geneva,arial,helvetica"/>
              </a:rPr>
              <a:t> un </a:t>
            </a:r>
            <a:r>
              <a:rPr lang="fr-FR" dirty="0" err="1">
                <a:latin typeface="verdana,geneva,arial,helvetica"/>
              </a:rPr>
              <a:t>ramu</a:t>
            </a:r>
            <a:r>
              <a:rPr lang="fr-FR" dirty="0">
                <a:latin typeface="verdana,geneva,arial,helvetica"/>
              </a:rPr>
              <a:t> s'</a:t>
            </a:r>
            <a:r>
              <a:rPr lang="fr-FR" dirty="0" err="1">
                <a:latin typeface="verdana,geneva,arial,helvetica"/>
              </a:rPr>
              <a:t>elli</a:t>
            </a:r>
            <a:r>
              <a:rPr lang="fr-FR" dirty="0">
                <a:latin typeface="verdana,geneva,arial,helvetica"/>
              </a:rPr>
              <a:t> ne </a:t>
            </a:r>
            <a:r>
              <a:rPr lang="fr-FR" dirty="0" err="1">
                <a:latin typeface="verdana,geneva,arial,helvetica"/>
              </a:rPr>
              <a:t>avìanu</a:t>
            </a:r>
            <a:r>
              <a:rPr lang="fr-FR" dirty="0">
                <a:latin typeface="verdana,geneva,arial,helvetica"/>
              </a:rPr>
              <a:t> </a:t>
            </a:r>
            <a:r>
              <a:rPr lang="fr-FR" dirty="0" err="1">
                <a:latin typeface="verdana,geneva,arial,helvetica"/>
              </a:rPr>
              <a:t>unu</a:t>
            </a:r>
            <a:r>
              <a:rPr lang="fr-FR" dirty="0">
                <a:latin typeface="verdana,geneva,arial,helvetica"/>
              </a:rPr>
              <a:t> è </a:t>
            </a:r>
            <a:r>
              <a:rPr lang="fr-FR" dirty="0" err="1">
                <a:latin typeface="verdana,geneva,arial,helvetica"/>
              </a:rPr>
              <a:t>dicianu</a:t>
            </a:r>
            <a:r>
              <a:rPr lang="fr-FR" dirty="0">
                <a:latin typeface="verdana,geneva,arial,helvetica"/>
              </a:rPr>
              <a:t> a formula </a:t>
            </a:r>
            <a:r>
              <a:rPr lang="fr-FR" dirty="0" err="1">
                <a:latin typeface="verdana,geneva,arial,helvetica"/>
              </a:rPr>
              <a:t>rituale</a:t>
            </a:r>
            <a:r>
              <a:rPr lang="fr-FR" dirty="0">
                <a:latin typeface="verdana,geneva,arial,helvetica"/>
              </a:rPr>
              <a:t> di u </a:t>
            </a:r>
            <a:r>
              <a:rPr lang="fr-FR" dirty="0" err="1">
                <a:latin typeface="verdana,geneva,arial,helvetica"/>
              </a:rPr>
              <a:t>locu</a:t>
            </a:r>
            <a:r>
              <a:rPr lang="fr-FR" dirty="0">
                <a:latin typeface="verdana,geneva,arial,helvetica"/>
              </a:rPr>
              <a:t> :</a:t>
            </a:r>
          </a:p>
          <a:p>
            <a:pPr marL="0" indent="0" algn="ctr">
              <a:buNone/>
            </a:pPr>
            <a:r>
              <a:rPr lang="fr-FR" i="1" dirty="0">
                <a:latin typeface="verdana,geneva,arial,helvetica"/>
              </a:rPr>
              <a:t>" bon </a:t>
            </a:r>
            <a:r>
              <a:rPr lang="fr-FR" i="1" dirty="0" err="1">
                <a:latin typeface="verdana,geneva,arial,helvetica"/>
              </a:rPr>
              <a:t>dì</a:t>
            </a:r>
            <a:r>
              <a:rPr lang="fr-FR" i="1" dirty="0">
                <a:latin typeface="verdana,geneva,arial,helvetica"/>
              </a:rPr>
              <a:t>,</a:t>
            </a:r>
            <a:br>
              <a:rPr lang="fr-FR" i="1" dirty="0">
                <a:latin typeface="verdana,geneva,arial,helvetica"/>
              </a:rPr>
            </a:br>
            <a:r>
              <a:rPr lang="fr-FR" i="1" dirty="0">
                <a:latin typeface="verdana,geneva,arial,helvetica"/>
              </a:rPr>
              <a:t>bon </a:t>
            </a:r>
            <a:r>
              <a:rPr lang="fr-FR" i="1" dirty="0" err="1">
                <a:latin typeface="verdana,geneva,arial,helvetica"/>
              </a:rPr>
              <a:t>annu</a:t>
            </a:r>
            <a:r>
              <a:rPr lang="fr-FR" i="1" dirty="0">
                <a:latin typeface="verdana,geneva,arial,helvetica"/>
              </a:rPr>
              <a:t>, </a:t>
            </a:r>
            <a:br>
              <a:rPr lang="fr-FR" i="1" dirty="0">
                <a:latin typeface="verdana,geneva,arial,helvetica"/>
              </a:rPr>
            </a:br>
            <a:r>
              <a:rPr lang="fr-FR" i="1" dirty="0">
                <a:latin typeface="verdana,geneva,arial,helvetica"/>
              </a:rPr>
              <a:t>bon </a:t>
            </a:r>
            <a:r>
              <a:rPr lang="fr-FR" i="1" dirty="0" err="1">
                <a:latin typeface="verdana,geneva,arial,helvetica"/>
              </a:rPr>
              <a:t>capu</a:t>
            </a:r>
            <a:r>
              <a:rPr lang="fr-FR" i="1" dirty="0">
                <a:latin typeface="verdana,geneva,arial,helvetica"/>
              </a:rPr>
              <a:t> d'</a:t>
            </a:r>
            <a:r>
              <a:rPr lang="fr-FR" i="1" dirty="0" err="1">
                <a:latin typeface="verdana,geneva,arial,helvetica"/>
              </a:rPr>
              <a:t>annu</a:t>
            </a:r>
            <a:r>
              <a:rPr lang="fr-FR" i="1" dirty="0">
                <a:latin typeface="verdana,geneva,arial,helvetica"/>
              </a:rPr>
              <a:t>, </a:t>
            </a:r>
            <a:br>
              <a:rPr lang="fr-FR" i="1" dirty="0">
                <a:latin typeface="verdana,geneva,arial,helvetica"/>
              </a:rPr>
            </a:br>
            <a:r>
              <a:rPr lang="fr-FR" i="1" dirty="0" err="1">
                <a:latin typeface="verdana,geneva,arial,helvetica"/>
              </a:rPr>
              <a:t>bonu</a:t>
            </a:r>
            <a:r>
              <a:rPr lang="fr-FR" i="1" dirty="0">
                <a:latin typeface="verdana,geneva,arial,helvetica"/>
              </a:rPr>
              <a:t> </a:t>
            </a:r>
            <a:r>
              <a:rPr lang="fr-FR" i="1" dirty="0" err="1">
                <a:latin typeface="verdana,geneva,arial,helvetica"/>
              </a:rPr>
              <a:t>quist'annu</a:t>
            </a:r>
            <a:r>
              <a:rPr lang="fr-FR" i="1" dirty="0">
                <a:latin typeface="verdana,geneva,arial,helvetica"/>
              </a:rPr>
              <a:t>,</a:t>
            </a:r>
            <a:br>
              <a:rPr lang="fr-FR" i="1" dirty="0">
                <a:latin typeface="verdana,geneva,arial,helvetica"/>
              </a:rPr>
            </a:br>
            <a:r>
              <a:rPr lang="fr-FR" i="1" dirty="0" err="1">
                <a:latin typeface="verdana,geneva,arial,helvetica"/>
              </a:rPr>
              <a:t>megliu</a:t>
            </a:r>
            <a:r>
              <a:rPr lang="fr-FR" i="1" dirty="0">
                <a:latin typeface="verdana,geneva,arial,helvetica"/>
              </a:rPr>
              <a:t> un </a:t>
            </a:r>
            <a:r>
              <a:rPr lang="fr-FR" i="1" dirty="0" err="1">
                <a:latin typeface="verdana,geneva,arial,helvetica"/>
              </a:rPr>
              <a:t>antru</a:t>
            </a:r>
            <a:r>
              <a:rPr lang="fr-FR" i="1" dirty="0">
                <a:latin typeface="verdana,geneva,arial,helvetica"/>
              </a:rPr>
              <a:t> </a:t>
            </a:r>
            <a:r>
              <a:rPr lang="fr-FR" i="1" dirty="0" err="1">
                <a:latin typeface="verdana,geneva,arial,helvetica"/>
              </a:rPr>
              <a:t>annu</a:t>
            </a:r>
            <a:r>
              <a:rPr lang="fr-FR" i="1" dirty="0">
                <a:latin typeface="verdana,geneva,arial,helvetica"/>
              </a:rPr>
              <a:t> "</a:t>
            </a:r>
            <a:r>
              <a:rPr lang="fr-FR" dirty="0">
                <a:latin typeface="verdana,geneva,arial,helvetica"/>
              </a:rPr>
              <a:t/>
            </a:r>
            <a:br>
              <a:rPr lang="fr-FR" dirty="0">
                <a:latin typeface="verdana,geneva,arial,helvetica"/>
              </a:rPr>
            </a:br>
            <a:r>
              <a:rPr lang="it-IT" dirty="0">
                <a:latin typeface="verdana,geneva,arial,helvetica"/>
              </a:rPr>
              <a:t>I zitelli pigliavanu i rigali lampati da a donna di casa. U rigalu favuritu era a pezzetta d'unu o dui soldi per pudè andà à cumprà qualchì liccatura in a buttega di u paese.</a:t>
            </a:r>
          </a:p>
          <a:p>
            <a:pPr algn="ctr"/>
            <a:r>
              <a:rPr lang="it-IT" dirty="0">
                <a:latin typeface="verdana,geneva,arial,helvetica"/>
              </a:rPr>
              <a:t>Ghjera l'attività di i zitelli u primu ghjornu di l'annu in i paesi.</a:t>
            </a:r>
            <a:r>
              <a:rPr lang="fr-FR" dirty="0" smtClean="0">
                <a:latin typeface="verdana,geneva,arial,helvetica"/>
              </a:rPr>
              <a:t>(</a:t>
            </a:r>
            <a:r>
              <a:rPr lang="fr-FR" dirty="0" err="1">
                <a:latin typeface="verdana,geneva,arial,helvetica"/>
              </a:rPr>
              <a:t>cantu</a:t>
            </a:r>
            <a:r>
              <a:rPr lang="fr-FR" dirty="0">
                <a:latin typeface="verdana,geneva,arial,helvetica"/>
              </a:rPr>
              <a:t> di i </a:t>
            </a:r>
            <a:r>
              <a:rPr lang="fr-FR" dirty="0" err="1">
                <a:latin typeface="verdana,geneva,arial,helvetica"/>
              </a:rPr>
              <a:t>Rimonduli</a:t>
            </a:r>
            <a:r>
              <a:rPr lang="fr-FR" dirty="0">
                <a:latin typeface="verdana,geneva,arial,helvetica"/>
              </a:rPr>
              <a:t>)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80" y="0"/>
            <a:ext cx="254502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1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Quèstule</a:t>
            </a:r>
            <a:r>
              <a:rPr lang="fr-FR" dirty="0" smtClean="0"/>
              <a:t> di </a:t>
            </a:r>
            <a:r>
              <a:rPr lang="fr-FR" dirty="0" err="1" smtClean="0"/>
              <a:t>capu</a:t>
            </a:r>
            <a:r>
              <a:rPr lang="fr-FR" dirty="0" smtClean="0"/>
              <a:t> d’</a:t>
            </a:r>
            <a:r>
              <a:rPr lang="fr-FR" dirty="0" err="1" smtClean="0"/>
              <a:t>annu</a:t>
            </a:r>
            <a:r>
              <a:rPr lang="fr-FR" dirty="0" smtClean="0"/>
              <a:t> (2)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9275" cy="1320305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422400"/>
            <a:ext cx="11504612" cy="531446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>
                <a:latin typeface="verdana,geneva,arial,helvetica"/>
              </a:rPr>
              <a:t>In Corscia (Niolu), stu rituale era fattu in duie </a:t>
            </a:r>
            <a:r>
              <a:rPr lang="it-IT" dirty="0" smtClean="0">
                <a:latin typeface="verdana,geneva,arial,helvetica"/>
              </a:rPr>
              <a:t>parte </a:t>
            </a:r>
            <a:r>
              <a:rPr lang="it-IT" dirty="0">
                <a:latin typeface="verdana,geneva,arial,helvetica"/>
              </a:rPr>
              <a:t>: </a:t>
            </a:r>
          </a:p>
          <a:p>
            <a:pPr algn="just"/>
            <a:r>
              <a:rPr lang="it-IT" dirty="0">
                <a:latin typeface="verdana,geneva,arial,helvetica"/>
              </a:rPr>
              <a:t>- a prima si chjamava i pichji. I zitelli, in picculi gruppi, andavanu, à l'attrachjata di u 31 di dicembre, à pichjà à e porte di u paese. A ghjente ùn apria a porta ma rispundia cù " i saluti ". Cuminciavanu cusì : " Sì tù sì </a:t>
            </a:r>
            <a:r>
              <a:rPr lang="it-IT" dirty="0" smtClean="0">
                <a:latin typeface="verdana,geneva,arial,helvetica"/>
              </a:rPr>
              <a:t>maschiu </a:t>
            </a:r>
            <a:r>
              <a:rPr lang="it-IT" dirty="0">
                <a:latin typeface="verdana,geneva,arial,helvetica"/>
              </a:rPr>
              <a:t>ch'è tu sìa … " o " Ch'è tù abbia… " è dopu " sì tù sì femina… ", ognunu lasciava andà l'imaginazione per augurà un bel'avvene à i zitelli.</a:t>
            </a:r>
          </a:p>
          <a:p>
            <a:pPr algn="just"/>
            <a:r>
              <a:rPr lang="it-IT" dirty="0">
                <a:latin typeface="verdana,geneva,arial,helvetica"/>
              </a:rPr>
              <a:t>- a seconda parte si facia dopu à u Capu d'annu : e razie o e grazie. I zitelli facianu u giru di e piazze, a ghjente lampava da e finestre qualchì noce, amandula o pezzetta.</a:t>
            </a:r>
          </a:p>
          <a:p>
            <a:pPr algn="just"/>
            <a:r>
              <a:rPr lang="it-IT" dirty="0">
                <a:latin typeface="verdana,geneva,arial,helvetica"/>
              </a:rPr>
              <a:t>U rituale di Felce d'Alisgiani in Castagniccia : u 31 di dicembre, i zitelli andavanu da una casa à l'altra per dà " e paci ". Pichjavanu in terra cù u talcu, è recitavanu un cumplimentu assai elaburatu :</a:t>
            </a:r>
          </a:p>
          <a:p>
            <a:pPr algn="ctr"/>
            <a:r>
              <a:rPr lang="it-IT" i="1" dirty="0">
                <a:latin typeface="verdana,geneva,arial,helvetica"/>
              </a:rPr>
              <a:t>" Chì vo aghjite tantu granu</a:t>
            </a:r>
            <a:br>
              <a:rPr lang="it-IT" i="1" dirty="0">
                <a:latin typeface="verdana,geneva,arial,helvetica"/>
              </a:rPr>
            </a:br>
            <a:r>
              <a:rPr lang="it-IT" i="1" dirty="0">
                <a:latin typeface="verdana,geneva,arial,helvetica"/>
              </a:rPr>
              <a:t>quantu petre in Sant'Appianu</a:t>
            </a:r>
            <a:br>
              <a:rPr lang="it-IT" i="1" dirty="0">
                <a:latin typeface="verdana,geneva,arial,helvetica"/>
              </a:rPr>
            </a:br>
            <a:r>
              <a:rPr lang="it-IT" i="1" dirty="0">
                <a:latin typeface="verdana,geneva,arial,helvetica"/>
              </a:rPr>
              <a:t>Chì vo aghjite tantu vinu</a:t>
            </a:r>
            <a:br>
              <a:rPr lang="it-IT" i="1" dirty="0">
                <a:latin typeface="verdana,geneva,arial,helvetica"/>
              </a:rPr>
            </a:br>
            <a:r>
              <a:rPr lang="it-IT" i="1" dirty="0">
                <a:latin typeface="verdana,geneva,arial,helvetica"/>
              </a:rPr>
              <a:t>quantu cotule in San Gavinu</a:t>
            </a:r>
            <a:br>
              <a:rPr lang="it-IT" i="1" dirty="0">
                <a:latin typeface="verdana,geneva,arial,helvetica"/>
              </a:rPr>
            </a:br>
            <a:r>
              <a:rPr lang="it-IT" i="1" dirty="0">
                <a:latin typeface="verdana,geneva,arial,helvetica"/>
              </a:rPr>
              <a:t>Chì vo aghjite tanti scudi</a:t>
            </a:r>
            <a:br>
              <a:rPr lang="it-IT" i="1" dirty="0">
                <a:latin typeface="verdana,geneva,arial,helvetica"/>
              </a:rPr>
            </a:br>
            <a:r>
              <a:rPr lang="it-IT" i="1" dirty="0">
                <a:latin typeface="verdana,geneva,arial,helvetica"/>
              </a:rPr>
              <a:t>quantu sassi ci hè in Muteri</a:t>
            </a:r>
            <a:br>
              <a:rPr lang="it-IT" i="1" dirty="0">
                <a:latin typeface="verdana,geneva,arial,helvetica"/>
              </a:rPr>
            </a:br>
            <a:r>
              <a:rPr lang="it-IT" i="1" dirty="0">
                <a:latin typeface="verdana,geneva,arial,helvetica"/>
              </a:rPr>
              <a:t>Chì vo aghjite boi lavuratori</a:t>
            </a:r>
            <a:br>
              <a:rPr lang="it-IT" i="1" dirty="0">
                <a:latin typeface="verdana,geneva,arial,helvetica"/>
              </a:rPr>
            </a:br>
            <a:r>
              <a:rPr lang="it-IT" i="1" dirty="0">
                <a:latin typeface="verdana,geneva,arial,helvetica"/>
              </a:rPr>
              <a:t>chì sianu i vostri onori "</a:t>
            </a:r>
            <a:r>
              <a:rPr lang="it-IT" dirty="0">
                <a:latin typeface="verdana,geneva,arial,helvetica"/>
              </a:rPr>
              <a:t/>
            </a:r>
            <a:br>
              <a:rPr lang="it-IT" dirty="0">
                <a:latin typeface="verdana,geneva,arial,helvetica"/>
              </a:rPr>
            </a:br>
            <a:r>
              <a:rPr lang="it-IT" dirty="0">
                <a:latin typeface="verdana,geneva,arial,helvetica"/>
              </a:rPr>
              <a:t>(Sant'Appianu, San Gavinu è Muteri sò muntagne di l'Alisgiani)</a:t>
            </a:r>
          </a:p>
          <a:p>
            <a:r>
              <a:rPr lang="it-IT" dirty="0">
                <a:latin typeface="verdana,geneva,arial,helvetica"/>
              </a:rPr>
              <a:t>È cosa racuglianu i zitelli ? In prima a scapula di u porcu chì si chjama " a pace ", ciò ch'averebbe datu u nome à sta pratica.</a:t>
            </a:r>
          </a:p>
          <a:p>
            <a:pPr algn="just"/>
            <a:r>
              <a:rPr lang="it-IT" dirty="0">
                <a:latin typeface="verdana,geneva,arial,helvetica"/>
              </a:rPr>
              <a:t>In Cervioni dinù, si pigliava e scapule. Dopu, eranu messe à coce in un paghjulone è manghjate i ghjorni di festa. U lindumane, i zitelli andavanu à dà a strenna, u ramu d'uliva. 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5" y="0"/>
            <a:ext cx="1763886" cy="13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auguri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359877" y="2133599"/>
            <a:ext cx="10144735" cy="45876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>
                <a:latin typeface="verdana,geneva,arial,helvetica"/>
              </a:rPr>
              <a:t/>
            </a:r>
            <a:br>
              <a:rPr lang="it-IT" sz="2400" b="1" dirty="0">
                <a:latin typeface="verdana,geneva,arial,helvetica"/>
              </a:rPr>
            </a:br>
            <a:r>
              <a:rPr lang="it-IT" sz="2400" dirty="0">
                <a:latin typeface="verdana,geneva,arial,helvetica"/>
              </a:rPr>
              <a:t>U ghjornu di u Capu d'annu, i zitelli si svegliavanu à bon'ora per andà à salutà i genitori :</a:t>
            </a:r>
            <a:br>
              <a:rPr lang="it-IT" sz="2400" dirty="0">
                <a:latin typeface="verdana,geneva,arial,helvetica"/>
              </a:rPr>
            </a:br>
            <a:r>
              <a:rPr lang="it-IT" sz="2400" i="1" dirty="0">
                <a:latin typeface="verdana,geneva,arial,helvetica"/>
              </a:rPr>
              <a:t>" Pace è salute ! Pace è salute ! "</a:t>
            </a:r>
            <a:r>
              <a:rPr lang="it-IT" sz="2400" dirty="0">
                <a:latin typeface="verdana,geneva,arial,helvetica"/>
              </a:rPr>
              <a:t> è i genitori rispundianu : </a:t>
            </a:r>
            <a:r>
              <a:rPr lang="it-IT" sz="2400" i="1" dirty="0">
                <a:latin typeface="verdana,geneva,arial,helvetica"/>
              </a:rPr>
              <a:t>" È ch'è vo siate sempre bravi zitelli "</a:t>
            </a:r>
            <a:r>
              <a:rPr lang="it-IT" sz="2400" dirty="0">
                <a:latin typeface="verdana,geneva,arial,helvetica"/>
              </a:rPr>
              <a:t>. </a:t>
            </a:r>
          </a:p>
          <a:p>
            <a:pPr marL="0" indent="0" algn="just">
              <a:buNone/>
            </a:pPr>
            <a:r>
              <a:rPr lang="it-IT" sz="2400" dirty="0">
                <a:latin typeface="verdana,geneva,arial,helvetica"/>
              </a:rPr>
              <a:t>I zitelli andavanu dinù à salutà a famiglia : i caccari, zii, zie… senza scurdassi di i vicini.</a:t>
            </a:r>
          </a:p>
          <a:p>
            <a:pPr marL="0" indent="0" algn="just">
              <a:buNone/>
            </a:pPr>
            <a:r>
              <a:rPr lang="it-IT" sz="2400" dirty="0">
                <a:latin typeface="verdana,geneva,arial,helvetica"/>
              </a:rPr>
              <a:t>L'auguri eranu presentati à a famiglia alluntanata, ghjera l'occasione di dà o riceve nutizie di u ziu di Marsiglia, u cumpare di Parigi, a cummare di e culunie … Ci era in ritornu un picculu rigalu.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541" y="120195"/>
            <a:ext cx="4435282" cy="22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4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2455" y="624110"/>
            <a:ext cx="9272158" cy="1328258"/>
          </a:xfrm>
        </p:spPr>
        <p:txBody>
          <a:bodyPr>
            <a:normAutofit/>
          </a:bodyPr>
          <a:lstStyle/>
          <a:p>
            <a:r>
              <a:rPr lang="it-IT" dirty="0" smtClean="0"/>
              <a:t>Gioia è alegrezza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8523" y="1788245"/>
            <a:ext cx="10512059" cy="4323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À meziornu, si facia un pranzu di festa : caprettu, porcu, salvaghjina o stuffatu cù a pasta… Dopu si manghjava un curcone fattu cù u brocciu : a strenna. U deliziu era dinù a pappula, cù a pasta levitata, fritta è zuccherata. I pezzi di pasta per fà u pane, messi accantu, eranu sciacciati, tagliati in galette tondule, durate, zuccherate è manghjate calde.</a:t>
            </a:r>
          </a:p>
          <a:p>
            <a:r>
              <a:rPr lang="it-IT" sz="2400" dirty="0"/>
              <a:t>A frugalità era u fattu di u ghjornu, è ste galette eranu assai apprezzate.</a:t>
            </a:r>
          </a:p>
          <a:p>
            <a:r>
              <a:rPr lang="it-IT" sz="2400" dirty="0"/>
              <a:t>Pè u Capu d'annu è i seguenti, era data à i vicini, visitanti, fattore è à tutti quelli chì passanu, appena di vinu, uva, chjarasge è bombucconi à l'acquavita. </a:t>
            </a:r>
          </a:p>
          <a:p>
            <a:r>
              <a:rPr lang="it-IT" sz="2400" dirty="0"/>
              <a:t>Ci eranu bell'umore è amabilità durante a ghjurnata sana.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862" y="24888"/>
            <a:ext cx="2602521" cy="17934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383" y="27126"/>
            <a:ext cx="1328617" cy="17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2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Pasquetta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5677" y="1565189"/>
            <a:ext cx="10268936" cy="49591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Pasquetta, Pasqua Pifania, Pasqua di Natale … trè nomi per a stessa festa.</a:t>
            </a:r>
          </a:p>
          <a:p>
            <a:r>
              <a:rPr lang="it-IT" dirty="0"/>
              <a:t>Ghjera sopr'à tuttu una festa religiosa, </a:t>
            </a:r>
            <a:r>
              <a:rPr lang="it-IT" dirty="0" smtClean="0"/>
              <a:t>simbulizeghja </a:t>
            </a:r>
            <a:r>
              <a:rPr lang="it-IT" dirty="0"/>
              <a:t>a chjusura di e feste di Natale, Pasquetta aprìa u calendariu litùrgicu di l'annu. Dopu a lettura di u dettu : " Pasqua Epifania tutte e feste manda via ", u prete annunzia tutt'e date di e principale feste di l'annu.</a:t>
            </a:r>
          </a:p>
          <a:p>
            <a:r>
              <a:rPr lang="it-IT" dirty="0"/>
              <a:t>L'ultima adorazione di u Bambinu.</a:t>
            </a:r>
          </a:p>
          <a:p>
            <a:r>
              <a:rPr lang="it-IT" dirty="0"/>
              <a:t>Si a messa cumminsciava cù "Magi videntes stellam", u fiurame populare di i rè maghi </a:t>
            </a:r>
            <a:r>
              <a:rPr lang="it-IT" dirty="0" smtClean="0"/>
              <a:t>cù </a:t>
            </a:r>
            <a:r>
              <a:rPr lang="it-IT" dirty="0"/>
              <a:t>l'oru, a mirra è l'incensu ùn esistava micca. Ghjera l'adorazione di u Bambinu chi marcava a fine di Natale.</a:t>
            </a:r>
          </a:p>
          <a:p>
            <a:r>
              <a:rPr lang="it-IT" dirty="0"/>
              <a:t>In Bucugnà si passava cusì :</a:t>
            </a:r>
          </a:p>
          <a:p>
            <a:r>
              <a:rPr lang="it-IT" dirty="0"/>
              <a:t>u Bambinu era presentatu sopr'à l'altare. Dopu meziornu à i Vèsperi, a prucessione facìa u giru di a chjesa daretu à u Bambinu, portatu annant'à un cuscinu. È à a fine di a ceremunìa, u Bambinu era basgiatu cume s'hè fattu a notte di Natale. A stàtua era rimessa in una scancerìa di a sacrestìa, cù a manghjatoghju quandu ci n'era una.</a:t>
            </a:r>
          </a:p>
          <a:p>
            <a:r>
              <a:rPr lang="it-IT" dirty="0"/>
              <a:t>Ghjera dopu meziornu dinù chi a ghjente andava in a chjesa Santa Maria in Bastia per l'adurazione di u Bambinu. Per a messa bassa di u primu vennari di u mese, a frequentazione era assai impurtanta : quelli ch'ùn venenu micca à sta messa ùn anderebbenu mancu in u purgatoriu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4835" cy="1670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5" y="0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4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È a </a:t>
            </a:r>
            <a:r>
              <a:rPr lang="fr-FR" dirty="0" err="1" smtClean="0"/>
              <a:t>fava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354" y="2133599"/>
            <a:ext cx="11223258" cy="4611077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In Bastia, ùn ci era merenda senza u tradiziunale piattu di lasagne :</a:t>
            </a:r>
          </a:p>
          <a:p>
            <a:r>
              <a:rPr lang="it-IT" dirty="0"/>
              <a:t>" A ch'ùn manghja lasagne u ghjornu di Pasqua Pifania si lagna tuttu l'annu. "</a:t>
            </a:r>
          </a:p>
          <a:p>
            <a:r>
              <a:rPr lang="it-IT" dirty="0"/>
              <a:t>E paste fatte cù a farina bianca eranu u simbolu di a prusperità. Si manghjava dinù a panetta per Pasquetta.</a:t>
            </a:r>
          </a:p>
          <a:p>
            <a:r>
              <a:rPr lang="it-IT" dirty="0"/>
              <a:t>È a fava ? Hè ghjunta sicuramente cù u manghjatoghju, i santunelli riprisentavanu i rè maghi.</a:t>
            </a:r>
          </a:p>
          <a:p>
            <a:r>
              <a:rPr lang="it-IT" dirty="0"/>
              <a:t>Ci era dinù un curcone chjamatu a strenna o e strenne, ma a ricetta cambia secondu i lochi. In stu curcone, si mettìa un pezza di muneta, versu l'anni 1930, micca nanzu. </a:t>
            </a:r>
          </a:p>
          <a:p>
            <a:r>
              <a:rPr lang="it-IT" dirty="0"/>
              <a:t>In Bastelica, era fattu un pane di mele cù una pezzetta nentru. Ùn ci era veramente una tradizione : a fava era rimpiazzata da un fasgiolu o una pezzetta.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449" y="0"/>
            <a:ext cx="3053552" cy="203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384" y="-8260"/>
            <a:ext cx="2534449" cy="20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4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· </a:t>
            </a:r>
            <a:r>
              <a:rPr lang="fr-FR" dirty="0" err="1"/>
              <a:t>Usi</a:t>
            </a:r>
            <a:r>
              <a:rPr lang="fr-FR" dirty="0"/>
              <a:t> </a:t>
            </a:r>
            <a:r>
              <a:rPr lang="fr-FR" dirty="0" err="1"/>
              <a:t>immemurèvuli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385" y="1414585"/>
            <a:ext cx="11309227" cy="5443415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Una pratica magica, in Soriu di Tenda, a vigilia di Pasquetta :</a:t>
            </a:r>
          </a:p>
          <a:p>
            <a:r>
              <a:rPr lang="it-IT" dirty="0"/>
              <a:t>Un ramu d'uliva, </a:t>
            </a:r>
            <a:r>
              <a:rPr lang="it-IT" dirty="0" smtClean="0"/>
              <a:t>coltu </a:t>
            </a:r>
            <a:r>
              <a:rPr lang="it-IT" dirty="0"/>
              <a:t>a vigilia, era sfugliatu. Ogni foglia era croscia è lampatu in e brùstule rosse. Si facìa un votu. Quandu a foglia si riturnava parechje volte, u votu era esauditu. Ma s'ella brusgiava supitu supitu, ùn era micca esauditu. Si dicìa :</a:t>
            </a:r>
          </a:p>
          <a:p>
            <a:r>
              <a:rPr lang="it-IT" dirty="0"/>
              <a:t>" Pasqualella Pifania dì lu veru è no bugie. "</a:t>
            </a:r>
          </a:p>
          <a:p>
            <a:r>
              <a:rPr lang="it-IT" dirty="0"/>
              <a:t>Si parla dinù di tradizione vicine di e " saturnale latine " : a birba. I giovani entrenu cù una simulazione di viulenza è s'imponenu ind'è a ghjente per esse nutriti. Ghje una cuntribuzione furzata. Era preparatu vinu caldu, fritelle, pane accumpagnatu, dulciumi… Ma l'attitudine ùn era ne aggressiva ne inghjuriosa. Ghje l'affirmazione d'un crèditu, picculu o grande versu a sucetà. A birba ùn hè cunnusciuta o ùn l'hè piu in Corsica suttana. Hè sicuramente una vistica di a sulidarità cummunitaria.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621330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4199</TotalTime>
  <Words>1304</Words>
  <Application>Microsoft Office PowerPoint</Application>
  <PresentationFormat>Grand écran</PresentationFormat>
  <Paragraphs>56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verdana,geneva,arial,helvetica</vt:lpstr>
      <vt:lpstr>Wingdings 3</vt:lpstr>
      <vt:lpstr>Brin</vt:lpstr>
      <vt:lpstr>Da capu d’annu à Pasquetta</vt:lpstr>
      <vt:lpstr>U Ringraziamentu </vt:lpstr>
      <vt:lpstr>Quèstule di u capu d’annu (1)</vt:lpstr>
      <vt:lpstr>Quèstule di capu d’annu (2)</vt:lpstr>
      <vt:lpstr>L’auguri</vt:lpstr>
      <vt:lpstr>Gioia è alegrezza</vt:lpstr>
      <vt:lpstr>Pasquetta</vt:lpstr>
      <vt:lpstr>È a fava ?</vt:lpstr>
      <vt:lpstr>· Usi immemurèvuli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Pianu d’assestu è di sviluppu linguisticu per a cità di Bastia</dc:title>
  <dc:creator>Romain Giorgi</dc:creator>
  <cp:lastModifiedBy>Romain Giorgi</cp:lastModifiedBy>
  <cp:revision>139</cp:revision>
  <dcterms:created xsi:type="dcterms:W3CDTF">2015-03-13T06:52:39Z</dcterms:created>
  <dcterms:modified xsi:type="dcterms:W3CDTF">2018-01-10T07:36:59Z</dcterms:modified>
</cp:coreProperties>
</file>