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99" r:id="rId3"/>
    <p:sldId id="31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20" r:id="rId13"/>
    <p:sldId id="370" r:id="rId14"/>
    <p:sldId id="372" r:id="rId15"/>
    <p:sldId id="371" r:id="rId16"/>
    <p:sldId id="368" r:id="rId17"/>
    <p:sldId id="369" r:id="rId18"/>
    <p:sldId id="373" r:id="rId19"/>
    <p:sldId id="349" r:id="rId20"/>
    <p:sldId id="374" r:id="rId21"/>
    <p:sldId id="375" r:id="rId22"/>
    <p:sldId id="377" r:id="rId23"/>
    <p:sldId id="291" r:id="rId24"/>
  </p:sldIdLst>
  <p:sldSz cx="9144000" cy="5143500" type="screen16x9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D1A"/>
    <a:srgbClr val="092E6F"/>
    <a:srgbClr val="FF6600"/>
    <a:srgbClr val="042C71"/>
    <a:srgbClr val="004084"/>
    <a:srgbClr val="4F81BD"/>
    <a:srgbClr val="F8F8F8"/>
    <a:srgbClr val="FFFFFF"/>
    <a:srgbClr val="FDB5F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92628" autoAdjust="0"/>
  </p:normalViewPr>
  <p:slideViewPr>
    <p:cSldViewPr snapToGrid="0" snapToObjects="1" showGuides="1">
      <p:cViewPr varScale="1">
        <p:scale>
          <a:sx n="93" d="100"/>
          <a:sy n="93" d="100"/>
        </p:scale>
        <p:origin x="736" y="64"/>
      </p:cViewPr>
      <p:guideLst>
        <p:guide orient="horz" pos="2187"/>
        <p:guide pos="2880"/>
        <p:guide orient="horz" pos="15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52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70909\Documents\AFPAC\Commission%20R&#233;sid%20indiv\GT%20R&#233;novation\Coup%20de%20pouce\Actions%20AFPAC\2021-03-10\CP%20EnR%20reconstitution%20mensuel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70909\Documents\AFPAC\Commission%20R&#233;sid%20indiv\GT%20R&#233;novation\Coup%20de%20pouce\Actions%20AFPAC\2021-03-10\CP%20EnR%20reconstitution%20mensuel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de_calcul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Feuille_de_calcul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Feuille_de_calcul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Feuille_de_calcul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Feuille_de_calcul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59603989069878"/>
          <c:y val="8.5289069034523796E-2"/>
          <c:w val="0.85660550825189208"/>
          <c:h val="0.77754766620168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Jan-Avril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cat>
            <c:strRef>
              <c:f>Feuil1!$B$1:$J$1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Feuil1!$B$2:$J$2</c:f>
              <c:numCache>
                <c:formatCode>General</c:formatCode>
                <c:ptCount val="9"/>
                <c:pt idx="0">
                  <c:v>15241</c:v>
                </c:pt>
                <c:pt idx="1">
                  <c:v>15491</c:v>
                </c:pt>
                <c:pt idx="2">
                  <c:v>19489</c:v>
                </c:pt>
                <c:pt idx="3">
                  <c:v>23784</c:v>
                </c:pt>
                <c:pt idx="4">
                  <c:v>25031</c:v>
                </c:pt>
                <c:pt idx="5">
                  <c:v>25432</c:v>
                </c:pt>
                <c:pt idx="6">
                  <c:v>29420</c:v>
                </c:pt>
                <c:pt idx="7">
                  <c:v>43346</c:v>
                </c:pt>
                <c:pt idx="8">
                  <c:v>49532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2A-4CDF-83B0-E4E37009C15B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Jan-Août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Feuil1!$B$1:$J$1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Feuil1!$B$3:$J$3</c:f>
              <c:numCache>
                <c:formatCode>General</c:formatCode>
                <c:ptCount val="9"/>
                <c:pt idx="0">
                  <c:v>29418</c:v>
                </c:pt>
                <c:pt idx="1">
                  <c:v>29865</c:v>
                </c:pt>
                <c:pt idx="2">
                  <c:v>39559</c:v>
                </c:pt>
                <c:pt idx="3">
                  <c:v>44945</c:v>
                </c:pt>
                <c:pt idx="4">
                  <c:v>46228</c:v>
                </c:pt>
                <c:pt idx="5">
                  <c:v>48657</c:v>
                </c:pt>
                <c:pt idx="6">
                  <c:v>56206</c:v>
                </c:pt>
                <c:pt idx="7">
                  <c:v>95290</c:v>
                </c:pt>
                <c:pt idx="8">
                  <c:v>97932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2A-4CDF-83B0-E4E37009C15B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Jan-Déc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Feuil1!$B$4:$J$4</c:f>
              <c:numCache>
                <c:formatCode>General</c:formatCode>
                <c:ptCount val="9"/>
                <c:pt idx="0">
                  <c:v>52779</c:v>
                </c:pt>
                <c:pt idx="1">
                  <c:v>53925</c:v>
                </c:pt>
                <c:pt idx="2">
                  <c:v>69671</c:v>
                </c:pt>
                <c:pt idx="3">
                  <c:v>75273</c:v>
                </c:pt>
                <c:pt idx="4">
                  <c:v>74595</c:v>
                </c:pt>
                <c:pt idx="5">
                  <c:v>83364</c:v>
                </c:pt>
                <c:pt idx="6">
                  <c:v>96024</c:v>
                </c:pt>
                <c:pt idx="7">
                  <c:v>176220</c:v>
                </c:pt>
                <c:pt idx="8">
                  <c:v>175222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2A-4CDF-83B0-E4E37009C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864992"/>
        <c:axId val="179860680"/>
        <c:axId val="0"/>
      </c:bar3DChart>
      <c:catAx>
        <c:axId val="17986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  <a:cs typeface="Arial" pitchFamily="34" charset="0"/>
              </a:defRPr>
            </a:pPr>
            <a:endParaRPr lang="fr-FR"/>
          </a:p>
        </c:txPr>
        <c:crossAx val="179860680"/>
        <c:crosses val="autoZero"/>
        <c:auto val="1"/>
        <c:lblAlgn val="ctr"/>
        <c:lblOffset val="100"/>
        <c:noMultiLvlLbl val="0"/>
      </c:catAx>
      <c:valAx>
        <c:axId val="179860680"/>
        <c:scaling>
          <c:orientation val="minMax"/>
          <c:max val="20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libri" panose="020F0502020204030204" pitchFamily="34" charset="0"/>
                <a:cs typeface="Arial" pitchFamily="34" charset="0"/>
              </a:defRPr>
            </a:pPr>
            <a:endParaRPr lang="fr-FR"/>
          </a:p>
        </c:txPr>
        <c:crossAx val="1798649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>
              <a:latin typeface="Calibri" panose="020F0502020204030204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Feuil1!$B$32</c:f>
              <c:strCache>
                <c:ptCount val="1"/>
                <c:pt idx="0">
                  <c:v>CP engagés mensuel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Feuil1!$A$33:$A$56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 formatCode="[$-40C]mmmm\-yy;@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Feuil1!$B$33:$B$56</c:f>
              <c:numCache>
                <c:formatCode>General</c:formatCode>
                <c:ptCount val="24"/>
                <c:pt idx="0">
                  <c:v>866</c:v>
                </c:pt>
                <c:pt idx="1">
                  <c:v>3200</c:v>
                </c:pt>
                <c:pt idx="2">
                  <c:v>6200</c:v>
                </c:pt>
                <c:pt idx="3">
                  <c:v>7900</c:v>
                </c:pt>
                <c:pt idx="4">
                  <c:v>11541</c:v>
                </c:pt>
                <c:pt idx="5">
                  <c:v>9600</c:v>
                </c:pt>
                <c:pt idx="6">
                  <c:v>11100</c:v>
                </c:pt>
                <c:pt idx="7">
                  <c:v>6200</c:v>
                </c:pt>
                <c:pt idx="8">
                  <c:v>12214</c:v>
                </c:pt>
                <c:pt idx="9">
                  <c:v>13000</c:v>
                </c:pt>
                <c:pt idx="10">
                  <c:v>10880</c:v>
                </c:pt>
                <c:pt idx="11">
                  <c:v>20753</c:v>
                </c:pt>
                <c:pt idx="12">
                  <c:v>10000</c:v>
                </c:pt>
                <c:pt idx="13">
                  <c:v>9550</c:v>
                </c:pt>
                <c:pt idx="14">
                  <c:v>11047</c:v>
                </c:pt>
                <c:pt idx="15">
                  <c:v>8396</c:v>
                </c:pt>
                <c:pt idx="16">
                  <c:v>1236</c:v>
                </c:pt>
                <c:pt idx="17">
                  <c:v>10848</c:v>
                </c:pt>
                <c:pt idx="18">
                  <c:v>9802</c:v>
                </c:pt>
                <c:pt idx="19">
                  <c:v>8928</c:v>
                </c:pt>
                <c:pt idx="20">
                  <c:v>10619</c:v>
                </c:pt>
                <c:pt idx="21">
                  <c:v>15402</c:v>
                </c:pt>
                <c:pt idx="22">
                  <c:v>8987</c:v>
                </c:pt>
                <c:pt idx="23">
                  <c:v>9161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507-47BA-9B75-B2E72DD56CB3}"/>
            </c:ext>
          </c:extLst>
        </c:ser>
        <c:ser>
          <c:idx val="1"/>
          <c:order val="1"/>
          <c:tx>
            <c:strRef>
              <c:f>Feuil1!$C$32</c:f>
              <c:strCache>
                <c:ptCount val="1"/>
                <c:pt idx="0">
                  <c:v>CP achevés mensuel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Feuil1!$A$33:$A$56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 formatCode="[$-40C]mmmm\-yy;@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Feuil1!$C$33:$C$56</c:f>
              <c:numCache>
                <c:formatCode>General</c:formatCode>
                <c:ptCount val="24"/>
                <c:pt idx="0">
                  <c:v>50</c:v>
                </c:pt>
                <c:pt idx="1">
                  <c:v>400</c:v>
                </c:pt>
                <c:pt idx="2">
                  <c:v>1549</c:v>
                </c:pt>
                <c:pt idx="3">
                  <c:v>3200</c:v>
                </c:pt>
                <c:pt idx="4">
                  <c:v>5075</c:v>
                </c:pt>
                <c:pt idx="5">
                  <c:v>6500</c:v>
                </c:pt>
                <c:pt idx="6">
                  <c:v>8000</c:v>
                </c:pt>
                <c:pt idx="7">
                  <c:v>5500</c:v>
                </c:pt>
                <c:pt idx="8">
                  <c:v>10055</c:v>
                </c:pt>
                <c:pt idx="9">
                  <c:v>14000</c:v>
                </c:pt>
                <c:pt idx="10">
                  <c:v>10907</c:v>
                </c:pt>
                <c:pt idx="11">
                  <c:v>22359</c:v>
                </c:pt>
                <c:pt idx="12">
                  <c:v>10000</c:v>
                </c:pt>
                <c:pt idx="13">
                  <c:v>9237</c:v>
                </c:pt>
                <c:pt idx="14">
                  <c:v>10281</c:v>
                </c:pt>
                <c:pt idx="15">
                  <c:v>8493</c:v>
                </c:pt>
                <c:pt idx="16">
                  <c:v>3253</c:v>
                </c:pt>
                <c:pt idx="17">
                  <c:v>8026</c:v>
                </c:pt>
                <c:pt idx="18">
                  <c:v>7435</c:v>
                </c:pt>
                <c:pt idx="19">
                  <c:v>6194</c:v>
                </c:pt>
                <c:pt idx="20">
                  <c:v>9923</c:v>
                </c:pt>
                <c:pt idx="21">
                  <c:v>12917</c:v>
                </c:pt>
                <c:pt idx="22">
                  <c:v>7378</c:v>
                </c:pt>
                <c:pt idx="23">
                  <c:v>11379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507-47BA-9B75-B2E72DD56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048384"/>
        <c:axId val="124050736"/>
      </c:lineChart>
      <c:dateAx>
        <c:axId val="1240483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050736"/>
        <c:crosses val="autoZero"/>
        <c:auto val="1"/>
        <c:lblOffset val="100"/>
        <c:baseTimeUnit val="months"/>
      </c:dateAx>
      <c:valAx>
        <c:axId val="12405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04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Feuil1!$C$60</c:f>
              <c:strCache>
                <c:ptCount val="1"/>
                <c:pt idx="0">
                  <c:v>CP engagés mensuel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Feuil1!$B$61:$B$66</c:f>
              <c:strCache>
                <c:ptCount val="6"/>
                <c:pt idx="0">
                  <c:v>1er quadrimestre 2019</c:v>
                </c:pt>
                <c:pt idx="1">
                  <c:v>2ème quadrimestre 2019</c:v>
                </c:pt>
                <c:pt idx="2">
                  <c:v>3ème quadrimestre 2019</c:v>
                </c:pt>
                <c:pt idx="3">
                  <c:v>1er quadrimestre 2020</c:v>
                </c:pt>
                <c:pt idx="4">
                  <c:v>2ème quadrimestre 2020</c:v>
                </c:pt>
                <c:pt idx="5">
                  <c:v>3ème quadrimestre 2020</c:v>
                </c:pt>
              </c:strCache>
            </c:strRef>
          </c:cat>
          <c:val>
            <c:numRef>
              <c:f>Feuil1!$C$61:$C$66</c:f>
              <c:numCache>
                <c:formatCode>General</c:formatCode>
                <c:ptCount val="6"/>
                <c:pt idx="0">
                  <c:v>18166</c:v>
                </c:pt>
                <c:pt idx="1">
                  <c:v>56607</c:v>
                </c:pt>
                <c:pt idx="2">
                  <c:v>113454</c:v>
                </c:pt>
                <c:pt idx="3">
                  <c:v>38993</c:v>
                </c:pt>
                <c:pt idx="4">
                  <c:v>69807</c:v>
                </c:pt>
                <c:pt idx="5">
                  <c:v>113976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DF-48A7-AFE4-802E616CA425}"/>
            </c:ext>
          </c:extLst>
        </c:ser>
        <c:ser>
          <c:idx val="1"/>
          <c:order val="1"/>
          <c:tx>
            <c:strRef>
              <c:f>Feuil1!$D$60</c:f>
              <c:strCache>
                <c:ptCount val="1"/>
                <c:pt idx="0">
                  <c:v>CP achevés mensuel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Feuil1!$B$61:$B$66</c:f>
              <c:strCache>
                <c:ptCount val="6"/>
                <c:pt idx="0">
                  <c:v>1er quadrimestre 2019</c:v>
                </c:pt>
                <c:pt idx="1">
                  <c:v>2ème quadrimestre 2019</c:v>
                </c:pt>
                <c:pt idx="2">
                  <c:v>3ème quadrimestre 2019</c:v>
                </c:pt>
                <c:pt idx="3">
                  <c:v>1er quadrimestre 2020</c:v>
                </c:pt>
                <c:pt idx="4">
                  <c:v>2ème quadrimestre 2020</c:v>
                </c:pt>
                <c:pt idx="5">
                  <c:v>3ème quadrimestre 2020</c:v>
                </c:pt>
              </c:strCache>
            </c:strRef>
          </c:cat>
          <c:val>
            <c:numRef>
              <c:f>Feuil1!$D$61:$D$66</c:f>
              <c:numCache>
                <c:formatCode>General</c:formatCode>
                <c:ptCount val="6"/>
                <c:pt idx="0">
                  <c:v>5199</c:v>
                </c:pt>
                <c:pt idx="1">
                  <c:v>30274</c:v>
                </c:pt>
                <c:pt idx="2">
                  <c:v>87595</c:v>
                </c:pt>
                <c:pt idx="3">
                  <c:v>38011</c:v>
                </c:pt>
                <c:pt idx="4">
                  <c:v>62919</c:v>
                </c:pt>
                <c:pt idx="5">
                  <c:v>104516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DF-48A7-AFE4-802E616CA425}"/>
            </c:ext>
          </c:extLst>
        </c:ser>
        <c:ser>
          <c:idx val="2"/>
          <c:order val="2"/>
          <c:tx>
            <c:strRef>
              <c:f>Feuil1!$E$60</c:f>
              <c:strCache>
                <c:ptCount val="1"/>
                <c:pt idx="0">
                  <c:v>Ventes PAC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Feuil1!$B$61:$B$66</c:f>
              <c:strCache>
                <c:ptCount val="6"/>
                <c:pt idx="0">
                  <c:v>1er quadrimestre 2019</c:v>
                </c:pt>
                <c:pt idx="1">
                  <c:v>2ème quadrimestre 2019</c:v>
                </c:pt>
                <c:pt idx="2">
                  <c:v>3ème quadrimestre 2019</c:v>
                </c:pt>
                <c:pt idx="3">
                  <c:v>1er quadrimestre 2020</c:v>
                </c:pt>
                <c:pt idx="4">
                  <c:v>2ème quadrimestre 2020</c:v>
                </c:pt>
                <c:pt idx="5">
                  <c:v>3ème quadrimestre 2020</c:v>
                </c:pt>
              </c:strCache>
            </c:strRef>
          </c:cat>
          <c:val>
            <c:numRef>
              <c:f>Feuil1!$E$61:$E$66</c:f>
              <c:numCache>
                <c:formatCode>General</c:formatCode>
                <c:ptCount val="6"/>
                <c:pt idx="0">
                  <c:v>45251</c:v>
                </c:pt>
                <c:pt idx="1">
                  <c:v>98848</c:v>
                </c:pt>
                <c:pt idx="2">
                  <c:v>183102</c:v>
                </c:pt>
                <c:pt idx="3">
                  <c:v>48800</c:v>
                </c:pt>
                <c:pt idx="4">
                  <c:v>101639</c:v>
                </c:pt>
                <c:pt idx="5">
                  <c:v>181688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DF-48A7-AFE4-802E616CA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051520"/>
        <c:axId val="124055048"/>
      </c:barChart>
      <c:catAx>
        <c:axId val="12405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055048"/>
        <c:crosses val="autoZero"/>
        <c:auto val="1"/>
        <c:lblAlgn val="ctr"/>
        <c:lblOffset val="100"/>
        <c:noMultiLvlLbl val="0"/>
      </c:catAx>
      <c:valAx>
        <c:axId val="12405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05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Jan-Avril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cat>
            <c:strRef>
              <c:f>Feuil1!$B$1:$J$1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Feuil1!$B$2:$J$2</c:f>
              <c:numCache>
                <c:formatCode>General</c:formatCode>
                <c:ptCount val="9"/>
                <c:pt idx="0">
                  <c:v>2257</c:v>
                </c:pt>
                <c:pt idx="1">
                  <c:v>2538</c:v>
                </c:pt>
                <c:pt idx="2">
                  <c:v>2112</c:v>
                </c:pt>
                <c:pt idx="3">
                  <c:v>2576</c:v>
                </c:pt>
                <c:pt idx="4">
                  <c:v>2231</c:v>
                </c:pt>
                <c:pt idx="5">
                  <c:v>2533</c:v>
                </c:pt>
                <c:pt idx="6">
                  <c:v>2522</c:v>
                </c:pt>
                <c:pt idx="7">
                  <c:v>3488</c:v>
                </c:pt>
                <c:pt idx="8">
                  <c:v>4651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7D-4F2F-AB3D-8E9C3EC32EA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Jan-Août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Feuil1!$B$1:$J$1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Feuil1!$B$3:$J$3</c:f>
              <c:numCache>
                <c:formatCode>General</c:formatCode>
                <c:ptCount val="9"/>
                <c:pt idx="0">
                  <c:v>5004</c:v>
                </c:pt>
                <c:pt idx="1">
                  <c:v>4493</c:v>
                </c:pt>
                <c:pt idx="2">
                  <c:v>4045</c:v>
                </c:pt>
                <c:pt idx="3">
                  <c:v>4709</c:v>
                </c:pt>
                <c:pt idx="4">
                  <c:v>4281</c:v>
                </c:pt>
                <c:pt idx="5">
                  <c:v>4679</c:v>
                </c:pt>
                <c:pt idx="6">
                  <c:v>4751</c:v>
                </c:pt>
                <c:pt idx="7">
                  <c:v>7571</c:v>
                </c:pt>
                <c:pt idx="8">
                  <c:v>9415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7D-4F2F-AB3D-8E9C3EC32EA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Jan-Déc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7"/>
              <c:layout>
                <c:manualLayout>
                  <c:x val="-8.5616161311094889E-3"/>
                  <c:y val="-2.48019317298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67D-4F2F-AB3D-8E9C3EC32EA4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Feuil1!$B$4:$J$4</c:f>
              <c:numCache>
                <c:formatCode>General</c:formatCode>
                <c:ptCount val="9"/>
                <c:pt idx="0">
                  <c:v>8585</c:v>
                </c:pt>
                <c:pt idx="1">
                  <c:v>7279</c:v>
                </c:pt>
                <c:pt idx="2">
                  <c:v>7345</c:v>
                </c:pt>
                <c:pt idx="3">
                  <c:v>7767</c:v>
                </c:pt>
                <c:pt idx="4">
                  <c:v>7046</c:v>
                </c:pt>
                <c:pt idx="5">
                  <c:v>7824</c:v>
                </c:pt>
                <c:pt idx="6">
                  <c:v>8166</c:v>
                </c:pt>
                <c:pt idx="7">
                  <c:v>13471</c:v>
                </c:pt>
                <c:pt idx="8" formatCode="#,##0">
                  <c:v>18114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67D-4F2F-AB3D-8E9C3EC32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859504"/>
        <c:axId val="179863032"/>
        <c:axId val="0"/>
      </c:bar3DChart>
      <c:catAx>
        <c:axId val="17985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79863032"/>
        <c:crosses val="autoZero"/>
        <c:auto val="1"/>
        <c:lblAlgn val="ctr"/>
        <c:lblOffset val="100"/>
        <c:noMultiLvlLbl val="0"/>
      </c:catAx>
      <c:valAx>
        <c:axId val="179863032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17985950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59603989069878"/>
          <c:y val="0.10356636147896135"/>
          <c:w val="0.85660550825189208"/>
          <c:h val="0.751992947960244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Jan-Avril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cat>
            <c:strRef>
              <c:f>Feuil1!$B$1:$J$1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Feuil1!$B$2:$J$2</c:f>
              <c:numCache>
                <c:formatCode>General</c:formatCode>
                <c:ptCount val="9"/>
                <c:pt idx="0">
                  <c:v>12984</c:v>
                </c:pt>
                <c:pt idx="1">
                  <c:v>12953</c:v>
                </c:pt>
                <c:pt idx="2">
                  <c:v>17377</c:v>
                </c:pt>
                <c:pt idx="3">
                  <c:v>21208</c:v>
                </c:pt>
                <c:pt idx="4">
                  <c:v>22800</c:v>
                </c:pt>
                <c:pt idx="5">
                  <c:v>22899</c:v>
                </c:pt>
                <c:pt idx="6">
                  <c:v>26898</c:v>
                </c:pt>
                <c:pt idx="7">
                  <c:v>39858</c:v>
                </c:pt>
                <c:pt idx="8">
                  <c:v>44881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5B-4811-9FC2-5DC93924DBB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Jan-Août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Feuil1!$B$1:$J$1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Feuil1!$B$3:$J$3</c:f>
              <c:numCache>
                <c:formatCode>General</c:formatCode>
                <c:ptCount val="9"/>
                <c:pt idx="0">
                  <c:v>24414</c:v>
                </c:pt>
                <c:pt idx="1">
                  <c:v>25372</c:v>
                </c:pt>
                <c:pt idx="2">
                  <c:v>35514</c:v>
                </c:pt>
                <c:pt idx="3">
                  <c:v>40236</c:v>
                </c:pt>
                <c:pt idx="4">
                  <c:v>41947</c:v>
                </c:pt>
                <c:pt idx="5">
                  <c:v>43978</c:v>
                </c:pt>
                <c:pt idx="6">
                  <c:v>51455</c:v>
                </c:pt>
                <c:pt idx="7">
                  <c:v>87719</c:v>
                </c:pt>
                <c:pt idx="8">
                  <c:v>88517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5B-4811-9FC2-5DC93924DBB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Jan-Déc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Feuil1!$B$4:$J$4</c:f>
              <c:numCache>
                <c:formatCode>General</c:formatCode>
                <c:ptCount val="9"/>
                <c:pt idx="0">
                  <c:v>44194</c:v>
                </c:pt>
                <c:pt idx="1">
                  <c:v>46646</c:v>
                </c:pt>
                <c:pt idx="2">
                  <c:v>62326</c:v>
                </c:pt>
                <c:pt idx="3">
                  <c:v>67506</c:v>
                </c:pt>
                <c:pt idx="4">
                  <c:v>67549</c:v>
                </c:pt>
                <c:pt idx="5">
                  <c:v>75540</c:v>
                </c:pt>
                <c:pt idx="6">
                  <c:v>87858</c:v>
                </c:pt>
                <c:pt idx="7">
                  <c:v>162749</c:v>
                </c:pt>
                <c:pt idx="8" formatCode="#,##0">
                  <c:v>157108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5B-4811-9FC2-5DC93924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863424"/>
        <c:axId val="124053872"/>
        <c:axId val="0"/>
      </c:bar3DChart>
      <c:catAx>
        <c:axId val="17986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  <a:cs typeface="Arial" pitchFamily="34" charset="0"/>
              </a:defRPr>
            </a:pPr>
            <a:endParaRPr lang="fr-FR"/>
          </a:p>
        </c:txPr>
        <c:crossAx val="124053872"/>
        <c:crosses val="autoZero"/>
        <c:auto val="1"/>
        <c:lblAlgn val="ctr"/>
        <c:lblOffset val="100"/>
        <c:noMultiLvlLbl val="0"/>
      </c:catAx>
      <c:valAx>
        <c:axId val="124053872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libri" panose="020F0502020204030204" pitchFamily="34" charset="0"/>
                <a:cs typeface="Arial" pitchFamily="34" charset="0"/>
              </a:defRPr>
            </a:pPr>
            <a:endParaRPr lang="fr-FR"/>
          </a:p>
        </c:txPr>
        <c:crossAx val="1798634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>
              <a:latin typeface="Calibri" panose="020F0502020204030204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Bibloc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6431303620817422"/>
          <c:y val="1.2872330502366249E-2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819128868876379"/>
          <c:y val="0.28581639934073"/>
          <c:w val="0.708361877506823"/>
          <c:h val="0.68701350476561385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Bibloc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A4-4A44-969F-673505B5BF8B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A4-4A44-969F-673505B5BF8B}"/>
              </c:ext>
            </c:extLst>
          </c:dPt>
          <c:dPt>
            <c:idx val="2"/>
            <c:bubble3D val="0"/>
            <c:spPr>
              <a:solidFill>
                <a:srgbClr val="00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A4-4A44-969F-673505B5BF8B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A4-4A44-969F-673505B5BF8B}"/>
              </c:ext>
            </c:extLst>
          </c:dPt>
          <c:dPt>
            <c:idx val="4"/>
            <c:bubble3D val="0"/>
            <c:spPr>
              <a:solidFill>
                <a:srgbClr val="FF8F4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7A4-4A44-969F-673505B5BF8B}"/>
              </c:ext>
            </c:extLst>
          </c:dPt>
          <c:dLbls>
            <c:dLbl>
              <c:idx val="0"/>
              <c:layout>
                <c:manualLayout>
                  <c:x val="-6.1210661390573712E-3"/>
                  <c:y val="-0.146540591333011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7A4-4A44-969F-673505B5BF8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456675792023506E-16"/>
                  <c:y val="6.65556067291750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7A4-4A44-969F-673505B5BF8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597803751205291"/>
                  <c:y val="-2.79197318700755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7A4-4A44-969F-673505B5BF8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494421916032247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7A4-4A44-969F-673505B5BF8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226034464558481E-2"/>
                  <c:y val="-1.99426656214825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7A4-4A44-969F-673505B5BF8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P &lt;= 6 kW</c:v>
                </c:pt>
                <c:pt idx="1">
                  <c:v>6 &lt; P &lt;= 10 kW</c:v>
                </c:pt>
                <c:pt idx="2">
                  <c:v>10 &lt; P &lt;= 20 kW</c:v>
                </c:pt>
                <c:pt idx="3">
                  <c:v>20 &lt; P &lt;= 30 kW</c:v>
                </c:pt>
                <c:pt idx="4">
                  <c:v>30 &lt; P &lt;= 50 kW</c:v>
                </c:pt>
              </c:strCache>
            </c:strRef>
          </c:cat>
          <c:val>
            <c:numRef>
              <c:f>Feuil1!$B$2:$B$6</c:f>
              <c:numCache>
                <c:formatCode>#,##0</c:formatCode>
                <c:ptCount val="5"/>
                <c:pt idx="0">
                  <c:v>38730</c:v>
                </c:pt>
                <c:pt idx="1">
                  <c:v>37086</c:v>
                </c:pt>
                <c:pt idx="2">
                  <c:v>79981</c:v>
                </c:pt>
                <c:pt idx="3">
                  <c:v>1306</c:v>
                </c:pt>
                <c:pt idx="4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7A4-4A44-969F-673505B5B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10498571437555157"/>
          <c:y val="1.8567441479664267E-2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  <c:txPr>
        <a:bodyPr/>
        <a:lstStyle/>
        <a:p>
          <a:pPr>
            <a:defRPr sz="18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236245355454334"/>
          <c:y val="0.25308275047515127"/>
          <c:w val="0.67501560673152716"/>
          <c:h val="0.64919213860658431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Monobloc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39-4AA6-A6E0-8CA422F5ED9F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39-4AA6-A6E0-8CA422F5ED9F}"/>
              </c:ext>
            </c:extLst>
          </c:dPt>
          <c:dPt>
            <c:idx val="2"/>
            <c:bubble3D val="0"/>
            <c:spPr>
              <a:solidFill>
                <a:srgbClr val="00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39-4AA6-A6E0-8CA422F5ED9F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339-4AA6-A6E0-8CA422F5ED9F}"/>
              </c:ext>
            </c:extLst>
          </c:dPt>
          <c:dPt>
            <c:idx val="4"/>
            <c:bubble3D val="0"/>
            <c:spPr>
              <a:solidFill>
                <a:srgbClr val="FF8F4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339-4AA6-A6E0-8CA422F5ED9F}"/>
              </c:ext>
            </c:extLst>
          </c:dPt>
          <c:dLbls>
            <c:dLbl>
              <c:idx val="0"/>
              <c:layout>
                <c:manualLayout>
                  <c:x val="8.8468565221148168E-2"/>
                  <c:y val="-8.89445655857657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339-4AA6-A6E0-8CA422F5ED9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995125762041574E-3"/>
                  <c:y val="0.102118063848656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339-4AA6-A6E0-8CA422F5ED9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997562881020274E-2"/>
                  <c:y val="5.67322576936982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339-4AA6-A6E0-8CA422F5ED9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1281453736180989"/>
                  <c:y val="-2.26929030774793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339-4AA6-A6E0-8CA422F5ED9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848542401814362E-2"/>
                  <c:y val="-5.29501071807850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339-4AA6-A6E0-8CA422F5ED9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P &lt;= 6 kW</c:v>
                </c:pt>
                <c:pt idx="1">
                  <c:v>6 &lt; P &lt;= 10 kW</c:v>
                </c:pt>
                <c:pt idx="2">
                  <c:v>10 &lt; P &lt;= 20 kW</c:v>
                </c:pt>
                <c:pt idx="3">
                  <c:v>20 &lt; P &lt;= 30 kW</c:v>
                </c:pt>
                <c:pt idx="4">
                  <c:v>30 &lt; P &lt;= 50 kW</c:v>
                </c:pt>
              </c:strCache>
            </c:strRef>
          </c:cat>
          <c:val>
            <c:numRef>
              <c:f>Feuil1!$B$2:$B$6</c:f>
              <c:numCache>
                <c:formatCode>#,##0</c:formatCode>
                <c:ptCount val="5"/>
                <c:pt idx="0">
                  <c:v>1778</c:v>
                </c:pt>
                <c:pt idx="1">
                  <c:v>3705</c:v>
                </c:pt>
                <c:pt idx="2">
                  <c:v>12235</c:v>
                </c:pt>
                <c:pt idx="3" formatCode="General">
                  <c:v>215</c:v>
                </c:pt>
                <c:pt idx="4" formatCode="General">
                  <c:v>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339-4AA6-A6E0-8CA422F5E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217700397355373E-2"/>
          <c:y val="0.11568744278483262"/>
          <c:w val="0.88414333986531046"/>
          <c:h val="0.691652542662428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dLbls>
            <c:dLbl>
              <c:idx val="0"/>
              <c:layout>
                <c:manualLayout>
                  <c:x val="-1.1890064649495874E-2"/>
                  <c:y val="-2.1285949070792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6-479B-BB45-7694546F54C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834940936649984E-2"/>
                  <c:y val="-3.040849867256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6-479B-BB45-7694546F54C2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55-65°C</c:v>
                </c:pt>
                <c:pt idx="1">
                  <c:v>&gt; 65°C</c:v>
                </c:pt>
              </c:strCache>
            </c:strRef>
          </c:cat>
          <c:val>
            <c:numRef>
              <c:f>Feuil1!$B$2:$B$3</c:f>
              <c:numCache>
                <c:formatCode>#,##0</c:formatCode>
                <c:ptCount val="2"/>
                <c:pt idx="0">
                  <c:v>20980</c:v>
                </c:pt>
                <c:pt idx="1">
                  <c:v>4448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86-479B-BB45-7694546F54C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5.9450323247479371E-3"/>
                  <c:y val="-2.736764880530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86-479B-BB45-7694546F54C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71742091078519E-2"/>
                  <c:y val="-2.1285949070793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86-479B-BB45-7694546F54C2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55-65°C</c:v>
                </c:pt>
                <c:pt idx="1">
                  <c:v>&gt; 65°C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32625</c:v>
                </c:pt>
                <c:pt idx="1">
                  <c:v>7030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C86-479B-BB45-7694546F54C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C86-479B-BB45-7694546F54C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C86-479B-BB45-7694546F54C2}"/>
              </c:ext>
            </c:extLst>
          </c:dPt>
          <c:dLbls>
            <c:dLbl>
              <c:idx val="0"/>
              <c:layout>
                <c:manualLayout>
                  <c:x val="1.0646275709318351E-2"/>
                  <c:y val="-2.4326792536177404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C86-479B-BB45-7694546F54C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6315397579937924E-3"/>
                  <c:y val="-2.3844052477150855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C86-479B-BB45-7694546F54C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55-65°C</c:v>
                </c:pt>
                <c:pt idx="1">
                  <c:v>&gt; 65°C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76898</c:v>
                </c:pt>
                <c:pt idx="1">
                  <c:v>21714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C86-479B-BB45-7694546F54C2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4.1277919474668301E-2"/>
                  <c:y val="-3.079396632237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C86-479B-BB45-7694546F54C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77284320654679E-2"/>
                  <c:y val="-1.9596160386967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C86-479B-BB45-7694546F54C2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55-65°C</c:v>
                </c:pt>
                <c:pt idx="1">
                  <c:v>&gt; 65°C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  <c:pt idx="0">
                  <c:v>77613</c:v>
                </c:pt>
                <c:pt idx="1">
                  <c:v>16758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C86-479B-BB45-7694546F5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049168"/>
        <c:axId val="179902832"/>
        <c:axId val="0"/>
      </c:bar3DChart>
      <c:catAx>
        <c:axId val="12404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Arial" pitchFamily="34" charset="0"/>
              </a:defRPr>
            </a:pPr>
            <a:endParaRPr lang="fr-FR"/>
          </a:p>
        </c:txPr>
        <c:crossAx val="179902832"/>
        <c:crosses val="autoZero"/>
        <c:auto val="1"/>
        <c:lblAlgn val="ctr"/>
        <c:lblOffset val="100"/>
        <c:noMultiLvlLbl val="0"/>
      </c:catAx>
      <c:valAx>
        <c:axId val="179902832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libri" panose="020F0502020204030204" pitchFamily="34" charset="0"/>
                <a:cs typeface="Arial" pitchFamily="34" charset="0"/>
              </a:defRPr>
            </a:pPr>
            <a:endParaRPr lang="fr-FR"/>
          </a:p>
        </c:txPr>
        <c:crossAx val="1240491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>
              <a:latin typeface="Calibri" panose="020F0502020204030204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17424643449205E-2"/>
          <c:y val="0.13245186927700464"/>
          <c:w val="0.79135923895166327"/>
          <c:h val="0.76625181743091353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5E-4253-BCFD-5CDB664D1FC8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5E-4253-BCFD-5CDB664D1FC8}"/>
              </c:ext>
            </c:extLst>
          </c:dPt>
          <c:dPt>
            <c:idx val="2"/>
            <c:bubble3D val="0"/>
            <c:spPr>
              <a:solidFill>
                <a:srgbClr val="00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5E-4253-BCFD-5CDB664D1FC8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5E-4253-BCFD-5CDB664D1FC8}"/>
              </c:ext>
            </c:extLst>
          </c:dPt>
          <c:dPt>
            <c:idx val="4"/>
            <c:bubble3D val="0"/>
            <c:spPr>
              <a:solidFill>
                <a:srgbClr val="FF8F4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75E-4253-BCFD-5CDB664D1FC8}"/>
              </c:ext>
            </c:extLst>
          </c:dPt>
          <c:dLbls>
            <c:dLbl>
              <c:idx val="0"/>
              <c:layout>
                <c:manualLayout>
                  <c:x val="4.0700605915581903E-2"/>
                  <c:y val="-6.645799420032234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75E-4253-BCFD-5CDB664D1FC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570876740191262E-2"/>
                  <c:y val="8.30724927504029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75E-4253-BCFD-5CDB664D1FC8}"/>
                </c:ext>
                <c:ext xmlns:c15="http://schemas.microsoft.com/office/drawing/2012/chart" uri="{CE6537A1-D6FC-4f65-9D91-7224C49458BB}">
                  <c15:layout>
                    <c:manualLayout>
                      <c:w val="0.1565786226744037"/>
                      <c:h val="0.1579399792937660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6958585798159179E-3"/>
                  <c:y val="-0.1712571389008307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75E-4253-BCFD-5CDB664D1FC8}"/>
                </c:ext>
                <c:ext xmlns:c15="http://schemas.microsoft.com/office/drawing/2012/chart" uri="{CE6537A1-D6FC-4f65-9D91-7224C49458BB}">
                  <c15:layout>
                    <c:manualLayout>
                      <c:w val="0.15318690551477188"/>
                      <c:h val="0.14515959579370408"/>
                    </c:manualLayout>
                  </c15:layout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R407C</c:v>
                </c:pt>
                <c:pt idx="1">
                  <c:v>R410A</c:v>
                </c:pt>
                <c:pt idx="2">
                  <c:v>R32</c:v>
                </c:pt>
                <c:pt idx="3">
                  <c:v>Autres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690</c:v>
                </c:pt>
                <c:pt idx="1">
                  <c:v>143937</c:v>
                </c:pt>
                <c:pt idx="2">
                  <c:v>30028</c:v>
                </c:pt>
                <c:pt idx="3">
                  <c:v>563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75E-4253-BCFD-5CDB664D1F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Jan-Avril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cat>
            <c:strRef>
              <c:f>Feuil1!$B$1:$J$1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Feuil1!$B$2:$J$2</c:f>
              <c:numCache>
                <c:formatCode>General</c:formatCode>
                <c:ptCount val="9"/>
                <c:pt idx="0">
                  <c:v>1866</c:v>
                </c:pt>
                <c:pt idx="1">
                  <c:v>1420</c:v>
                </c:pt>
                <c:pt idx="2">
                  <c:v>1218</c:v>
                </c:pt>
                <c:pt idx="3">
                  <c:v>1032</c:v>
                </c:pt>
                <c:pt idx="4">
                  <c:v>788</c:v>
                </c:pt>
                <c:pt idx="5">
                  <c:v>728</c:v>
                </c:pt>
                <c:pt idx="6">
                  <c:v>729</c:v>
                </c:pt>
                <c:pt idx="7">
                  <c:v>759</c:v>
                </c:pt>
                <c:pt idx="8">
                  <c:v>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E6-430A-8AF0-6EAC6644DE8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Jan-Août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Feuil1!$B$1:$J$1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Feuil1!$B$3:$J$3</c:f>
              <c:numCache>
                <c:formatCode>General</c:formatCode>
                <c:ptCount val="9"/>
                <c:pt idx="0">
                  <c:v>3705</c:v>
                </c:pt>
                <c:pt idx="1">
                  <c:v>2717</c:v>
                </c:pt>
                <c:pt idx="2">
                  <c:v>2092</c:v>
                </c:pt>
                <c:pt idx="3">
                  <c:v>1799</c:v>
                </c:pt>
                <c:pt idx="4">
                  <c:v>1403</c:v>
                </c:pt>
                <c:pt idx="5">
                  <c:v>1386</c:v>
                </c:pt>
                <c:pt idx="6">
                  <c:v>1549</c:v>
                </c:pt>
                <c:pt idx="7">
                  <c:v>1439</c:v>
                </c:pt>
                <c:pt idx="8">
                  <c:v>1327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E6-430A-8AF0-6EAC6644DE8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Jan-Déc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Feuil1!$B$4:$J$4</c:f>
              <c:numCache>
                <c:formatCode>General</c:formatCode>
                <c:ptCount val="9"/>
                <c:pt idx="0">
                  <c:v>6448</c:v>
                </c:pt>
                <c:pt idx="1">
                  <c:v>4003</c:v>
                </c:pt>
                <c:pt idx="2">
                  <c:v>3249</c:v>
                </c:pt>
                <c:pt idx="3">
                  <c:v>3079</c:v>
                </c:pt>
                <c:pt idx="4">
                  <c:v>2700</c:v>
                </c:pt>
                <c:pt idx="5">
                  <c:v>2489</c:v>
                </c:pt>
                <c:pt idx="6">
                  <c:v>2375</c:v>
                </c:pt>
                <c:pt idx="7">
                  <c:v>2582</c:v>
                </c:pt>
                <c:pt idx="8">
                  <c:v>2466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E6-430A-8AF0-6EAC6644D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902048"/>
        <c:axId val="179903616"/>
        <c:axId val="0"/>
      </c:bar3DChart>
      <c:catAx>
        <c:axId val="179902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  <a:cs typeface="Arial" pitchFamily="34" charset="0"/>
              </a:defRPr>
            </a:pPr>
            <a:endParaRPr lang="fr-FR"/>
          </a:p>
        </c:txPr>
        <c:crossAx val="179903616"/>
        <c:crosses val="autoZero"/>
        <c:auto val="1"/>
        <c:lblAlgn val="ctr"/>
        <c:lblOffset val="100"/>
        <c:noMultiLvlLbl val="0"/>
      </c:catAx>
      <c:valAx>
        <c:axId val="179903616"/>
        <c:scaling>
          <c:orientation val="minMax"/>
          <c:max val="7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libri" panose="020F0502020204030204" pitchFamily="34" charset="0"/>
                <a:cs typeface="Arial" pitchFamily="34" charset="0"/>
              </a:defRPr>
            </a:pPr>
            <a:endParaRPr lang="fr-FR"/>
          </a:p>
        </c:txPr>
        <c:crossAx val="1799020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>
              <a:latin typeface="Calibri" panose="020F0502020204030204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56700940844275"/>
          <c:y val="7.077401235928249E-2"/>
          <c:w val="0.8776345387341481"/>
          <c:h val="0.736590970766453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Jan-Avril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cat>
            <c:strRef>
              <c:f>Feuil1!$B$1:$J$1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Feuil1!$B$2:$J$2</c:f>
              <c:numCache>
                <c:formatCode>General</c:formatCode>
                <c:ptCount val="9"/>
                <c:pt idx="0">
                  <c:v>9161</c:v>
                </c:pt>
                <c:pt idx="1">
                  <c:v>12230</c:v>
                </c:pt>
                <c:pt idx="2">
                  <c:v>17037</c:v>
                </c:pt>
                <c:pt idx="3">
                  <c:v>20721</c:v>
                </c:pt>
                <c:pt idx="4" formatCode="#,##0">
                  <c:v>22758</c:v>
                </c:pt>
                <c:pt idx="5">
                  <c:v>23945</c:v>
                </c:pt>
                <c:pt idx="6">
                  <c:v>28686</c:v>
                </c:pt>
                <c:pt idx="7">
                  <c:v>32875</c:v>
                </c:pt>
                <c:pt idx="8" formatCode="#,##0">
                  <c:v>24536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22-48C1-8FA6-4FB3E3B9FF58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Jan-Août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Feuil1!$B$1:$J$1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Feuil1!$B$3:$J$3</c:f>
              <c:numCache>
                <c:formatCode>General</c:formatCode>
                <c:ptCount val="9"/>
                <c:pt idx="0">
                  <c:v>21136</c:v>
                </c:pt>
                <c:pt idx="1">
                  <c:v>26200</c:v>
                </c:pt>
                <c:pt idx="2">
                  <c:v>41916</c:v>
                </c:pt>
                <c:pt idx="3">
                  <c:v>47145</c:v>
                </c:pt>
                <c:pt idx="4">
                  <c:v>49939</c:v>
                </c:pt>
                <c:pt idx="5">
                  <c:v>55824</c:v>
                </c:pt>
                <c:pt idx="6" formatCode="#,##0">
                  <c:v>68881</c:v>
                </c:pt>
                <c:pt idx="7">
                  <c:v>76232</c:v>
                </c:pt>
                <c:pt idx="8">
                  <c:v>66022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22-48C1-8FA6-4FB3E3B9FF58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Jan-Déc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Feuil1!$B$1:$J$1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Feuil1!$B$4:$J$4</c:f>
              <c:numCache>
                <c:formatCode>General</c:formatCode>
                <c:ptCount val="9"/>
                <c:pt idx="0">
                  <c:v>34900</c:v>
                </c:pt>
                <c:pt idx="1">
                  <c:v>45950</c:v>
                </c:pt>
                <c:pt idx="2">
                  <c:v>72949</c:v>
                </c:pt>
                <c:pt idx="3">
                  <c:v>76250</c:v>
                </c:pt>
                <c:pt idx="4">
                  <c:v>80753</c:v>
                </c:pt>
                <c:pt idx="5">
                  <c:v>88891</c:v>
                </c:pt>
                <c:pt idx="6" formatCode="#,##0">
                  <c:v>103331</c:v>
                </c:pt>
                <c:pt idx="7" formatCode="#,##0">
                  <c:v>116929</c:v>
                </c:pt>
                <c:pt idx="8" formatCode="#,##0">
                  <c:v>110320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22-48C1-8FA6-4FB3E3B9F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905184"/>
        <c:axId val="179905576"/>
        <c:axId val="0"/>
      </c:bar3DChart>
      <c:catAx>
        <c:axId val="17990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  <a:cs typeface="Arial" pitchFamily="34" charset="0"/>
              </a:defRPr>
            </a:pPr>
            <a:endParaRPr lang="fr-FR"/>
          </a:p>
        </c:txPr>
        <c:crossAx val="179905576"/>
        <c:crosses val="autoZero"/>
        <c:auto val="1"/>
        <c:lblAlgn val="ctr"/>
        <c:lblOffset val="100"/>
        <c:noMultiLvlLbl val="0"/>
      </c:catAx>
      <c:valAx>
        <c:axId val="179905576"/>
        <c:scaling>
          <c:orientation val="minMax"/>
          <c:max val="12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libri" panose="020F0502020204030204" pitchFamily="34" charset="0"/>
                <a:cs typeface="Arial" pitchFamily="34" charset="0"/>
              </a:defRPr>
            </a:pPr>
            <a:endParaRPr lang="fr-FR"/>
          </a:p>
        </c:txPr>
        <c:crossAx val="17990518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>
              <a:latin typeface="Calibri" panose="020F0502020204030204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0.83945</cdr:x>
      <cdr:y>0.04545</cdr:y>
    </cdr:from>
    <cdr:to>
      <cdr:x>0.94037</cdr:x>
      <cdr:y>0.11843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xmlns="" id="{B7BA56BC-6060-4168-B593-6CA2E5F83D47}"/>
            </a:ext>
          </a:extLst>
        </cdr:cNvPr>
        <cdr:cNvSpPr txBox="1"/>
      </cdr:nvSpPr>
      <cdr:spPr>
        <a:xfrm xmlns:a="http://schemas.openxmlformats.org/drawingml/2006/main">
          <a:off x="6588722" y="216024"/>
          <a:ext cx="792108" cy="346839"/>
        </a:xfrm>
        <a:prstGeom xmlns:a="http://schemas.openxmlformats.org/drawingml/2006/main" prst="rect">
          <a:avLst/>
        </a:prstGeom>
        <a:solidFill xmlns:a="http://schemas.openxmlformats.org/drawingml/2006/main">
          <a:schemeClr val="dk1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-0,6%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0.83156</cdr:x>
      <cdr:y>0.03596</cdr:y>
    </cdr:from>
    <cdr:to>
      <cdr:x>0.94247</cdr:x>
      <cdr:y>0.11584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xmlns="" id="{B7BA56BC-6060-4168-B593-6CA2E5F83D47}"/>
            </a:ext>
          </a:extLst>
        </cdr:cNvPr>
        <cdr:cNvSpPr txBox="1"/>
      </cdr:nvSpPr>
      <cdr:spPr>
        <a:xfrm xmlns:a="http://schemas.openxmlformats.org/drawingml/2006/main">
          <a:off x="7037787" y="151531"/>
          <a:ext cx="938671" cy="336606"/>
        </a:xfrm>
        <a:prstGeom xmlns:a="http://schemas.openxmlformats.org/drawingml/2006/main" prst="rect">
          <a:avLst/>
        </a:prstGeom>
        <a:solidFill xmlns:a="http://schemas.openxmlformats.org/drawingml/2006/main">
          <a:schemeClr val="dk1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- 3,5%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0.82991</cdr:x>
      <cdr:y>0</cdr:y>
    </cdr:from>
    <cdr:to>
      <cdr:x>0.97064</cdr:x>
      <cdr:y>0.10861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xmlns="" id="{07D4A7B9-AB59-4452-8331-C8C7B49834E5}"/>
            </a:ext>
          </a:extLst>
        </cdr:cNvPr>
        <cdr:cNvSpPr txBox="1"/>
      </cdr:nvSpPr>
      <cdr:spPr>
        <a:xfrm xmlns:a="http://schemas.openxmlformats.org/drawingml/2006/main">
          <a:off x="3978149" y="0"/>
          <a:ext cx="674582" cy="345828"/>
        </a:xfrm>
        <a:prstGeom xmlns:a="http://schemas.openxmlformats.org/drawingml/2006/main" prst="rect">
          <a:avLst/>
        </a:prstGeom>
        <a:solidFill xmlns:a="http://schemas.openxmlformats.org/drawingml/2006/main">
          <a:schemeClr val="dk1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-7%</a:t>
          </a:r>
        </a:p>
      </cdr:txBody>
    </cdr:sp>
  </cdr:relSizeAnchor>
  <cdr:relSizeAnchor xmlns:cdr="http://schemas.openxmlformats.org/drawingml/2006/chartDrawing">
    <cdr:from>
      <cdr:x>0.01851</cdr:x>
      <cdr:y>0.71845</cdr:y>
    </cdr:from>
    <cdr:to>
      <cdr:x>0.18094</cdr:x>
      <cdr:y>0.82705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xmlns="" id="{07D4A7B9-AB59-4452-8331-C8C7B49834E5}"/>
            </a:ext>
          </a:extLst>
        </cdr:cNvPr>
        <cdr:cNvSpPr txBox="1"/>
      </cdr:nvSpPr>
      <cdr:spPr>
        <a:xfrm xmlns:a="http://schemas.openxmlformats.org/drawingml/2006/main">
          <a:off x="88706" y="2287639"/>
          <a:ext cx="778599" cy="345796"/>
        </a:xfrm>
        <a:prstGeom xmlns:a="http://schemas.openxmlformats.org/drawingml/2006/main" prst="rect">
          <a:avLst/>
        </a:prstGeom>
        <a:solidFill xmlns:a="http://schemas.openxmlformats.org/drawingml/2006/main">
          <a:schemeClr val="dk1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-7%</a:t>
          </a:r>
        </a:p>
      </cdr:txBody>
    </cdr:sp>
  </cdr:relSizeAnchor>
  <cdr:relSizeAnchor xmlns:cdr="http://schemas.openxmlformats.org/drawingml/2006/chartDrawing">
    <cdr:from>
      <cdr:x>0.67783</cdr:x>
      <cdr:y>0.89139</cdr:y>
    </cdr:from>
    <cdr:to>
      <cdr:x>0.81303</cdr:x>
      <cdr:y>1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xmlns="" id="{07D4A7B9-AB59-4452-8331-C8C7B49834E5}"/>
            </a:ext>
          </a:extLst>
        </cdr:cNvPr>
        <cdr:cNvSpPr txBox="1"/>
      </cdr:nvSpPr>
      <cdr:spPr>
        <a:xfrm xmlns:a="http://schemas.openxmlformats.org/drawingml/2006/main">
          <a:off x="3018551" y="3305727"/>
          <a:ext cx="602079" cy="402781"/>
        </a:xfrm>
        <a:prstGeom xmlns:a="http://schemas.openxmlformats.org/drawingml/2006/main" prst="rect">
          <a:avLst/>
        </a:prstGeom>
        <a:solidFill xmlns:a="http://schemas.openxmlformats.org/drawingml/2006/main">
          <a:schemeClr val="dk1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+8%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0.8189</cdr:x>
      <cdr:y>0.79659</cdr:y>
    </cdr:from>
    <cdr:to>
      <cdr:x>0.98565</cdr:x>
      <cdr:y>0.89958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xmlns="" id="{B7BA56BC-6060-4168-B593-6CA2E5F83D47}"/>
            </a:ext>
          </a:extLst>
        </cdr:cNvPr>
        <cdr:cNvSpPr txBox="1"/>
      </cdr:nvSpPr>
      <cdr:spPr>
        <a:xfrm xmlns:a="http://schemas.openxmlformats.org/drawingml/2006/main">
          <a:off x="3246176" y="2667155"/>
          <a:ext cx="661003" cy="344833"/>
        </a:xfrm>
        <a:prstGeom xmlns:a="http://schemas.openxmlformats.org/drawingml/2006/main" prst="rect">
          <a:avLst/>
        </a:prstGeom>
        <a:solidFill xmlns:a="http://schemas.openxmlformats.org/drawingml/2006/main">
          <a:schemeClr val="dk1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+19%</a:t>
          </a:r>
        </a:p>
      </cdr:txBody>
    </cdr:sp>
  </cdr:relSizeAnchor>
  <cdr:relSizeAnchor xmlns:cdr="http://schemas.openxmlformats.org/drawingml/2006/chartDrawing">
    <cdr:from>
      <cdr:x>0.81401</cdr:x>
      <cdr:y>0.04312</cdr:y>
    </cdr:from>
    <cdr:to>
      <cdr:x>1</cdr:x>
      <cdr:y>0.1452</cdr:y>
    </cdr:to>
    <cdr:sp macro="" textlink="">
      <cdr:nvSpPr>
        <cdr:cNvPr id="5" name="ZoneTexte 1">
          <a:extLst xmlns:a="http://schemas.openxmlformats.org/drawingml/2006/main">
            <a:ext uri="{FF2B5EF4-FFF2-40B4-BE49-F238E27FC236}">
              <a16:creationId xmlns:a16="http://schemas.microsoft.com/office/drawing/2014/main" xmlns="" id="{07D4A7B9-AB59-4452-8331-C8C7B49834E5}"/>
            </a:ext>
          </a:extLst>
        </cdr:cNvPr>
        <cdr:cNvSpPr txBox="1"/>
      </cdr:nvSpPr>
      <cdr:spPr>
        <a:xfrm xmlns:a="http://schemas.openxmlformats.org/drawingml/2006/main">
          <a:off x="3226787" y="144379"/>
          <a:ext cx="737276" cy="341782"/>
        </a:xfrm>
        <a:prstGeom xmlns:a="http://schemas.openxmlformats.org/drawingml/2006/main" prst="rect">
          <a:avLst/>
        </a:prstGeom>
        <a:solidFill xmlns:a="http://schemas.openxmlformats.org/drawingml/2006/main">
          <a:schemeClr val="dk1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-15%</a:t>
          </a:r>
        </a:p>
      </cdr:txBody>
    </cdr:sp>
  </cdr:relSizeAnchor>
  <cdr:relSizeAnchor xmlns:cdr="http://schemas.openxmlformats.org/drawingml/2006/chartDrawing">
    <cdr:from>
      <cdr:x>0.02855</cdr:x>
      <cdr:y>0.79659</cdr:y>
    </cdr:from>
    <cdr:to>
      <cdr:x>0.19731</cdr:x>
      <cdr:y>0.89958</cdr:y>
    </cdr:to>
    <cdr:sp macro="" textlink="">
      <cdr:nvSpPr>
        <cdr:cNvPr id="6" name="ZoneTexte 1">
          <a:extLst xmlns:a="http://schemas.openxmlformats.org/drawingml/2006/main">
            <a:ext uri="{FF2B5EF4-FFF2-40B4-BE49-F238E27FC236}">
              <a16:creationId xmlns:a16="http://schemas.microsoft.com/office/drawing/2014/main" xmlns="" id="{07D4A7B9-AB59-4452-8331-C8C7B49834E5}"/>
            </a:ext>
          </a:extLst>
        </cdr:cNvPr>
        <cdr:cNvSpPr txBox="1"/>
      </cdr:nvSpPr>
      <cdr:spPr>
        <a:xfrm xmlns:a="http://schemas.openxmlformats.org/drawingml/2006/main">
          <a:off x="129530" y="2674848"/>
          <a:ext cx="765580" cy="345827"/>
        </a:xfrm>
        <a:prstGeom xmlns:a="http://schemas.openxmlformats.org/drawingml/2006/main" prst="rect">
          <a:avLst/>
        </a:prstGeom>
        <a:solidFill xmlns:a="http://schemas.openxmlformats.org/drawingml/2006/main">
          <a:schemeClr val="dk1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+59%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0.38298</cdr:x>
      <cdr:y>0.03175</cdr:y>
    </cdr:from>
    <cdr:to>
      <cdr:x>0.46808</cdr:x>
      <cdr:y>0.10316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xmlns="" id="{07D4A7B9-AB59-4452-8331-C8C7B49834E5}"/>
            </a:ext>
          </a:extLst>
        </cdr:cNvPr>
        <cdr:cNvSpPr txBox="1"/>
      </cdr:nvSpPr>
      <cdr:spPr>
        <a:xfrm xmlns:a="http://schemas.openxmlformats.org/drawingml/2006/main">
          <a:off x="2592288" y="144017"/>
          <a:ext cx="576000" cy="324000"/>
        </a:xfrm>
        <a:prstGeom xmlns:a="http://schemas.openxmlformats.org/drawingml/2006/main" prst="rect">
          <a:avLst/>
        </a:prstGeom>
        <a:solidFill xmlns:a="http://schemas.openxmlformats.org/drawingml/2006/main">
          <a:schemeClr val="dk1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-1%</a:t>
          </a:r>
        </a:p>
      </cdr:txBody>
    </cdr:sp>
  </cdr:relSizeAnchor>
  <cdr:relSizeAnchor xmlns:cdr="http://schemas.openxmlformats.org/drawingml/2006/chartDrawing">
    <cdr:from>
      <cdr:x>0.75532</cdr:x>
      <cdr:y>0.42412</cdr:y>
    </cdr:from>
    <cdr:to>
      <cdr:x>0.85637</cdr:x>
      <cdr:y>0.5</cdr:y>
    </cdr:to>
    <cdr:sp macro="" textlink="">
      <cdr:nvSpPr>
        <cdr:cNvPr id="5" name="ZoneTexte 1">
          <a:extLst xmlns:a="http://schemas.openxmlformats.org/drawingml/2006/main">
            <a:ext uri="{FF2B5EF4-FFF2-40B4-BE49-F238E27FC236}">
              <a16:creationId xmlns:a16="http://schemas.microsoft.com/office/drawing/2014/main" xmlns="" id="{07D4A7B9-AB59-4452-8331-C8C7B49834E5}"/>
            </a:ext>
          </a:extLst>
        </cdr:cNvPr>
        <cdr:cNvSpPr txBox="1"/>
      </cdr:nvSpPr>
      <cdr:spPr>
        <a:xfrm xmlns:a="http://schemas.openxmlformats.org/drawingml/2006/main">
          <a:off x="5112568" y="1924064"/>
          <a:ext cx="684000" cy="344237"/>
        </a:xfrm>
        <a:prstGeom xmlns:a="http://schemas.openxmlformats.org/drawingml/2006/main" prst="rect">
          <a:avLst/>
        </a:prstGeom>
        <a:solidFill xmlns:a="http://schemas.openxmlformats.org/drawingml/2006/main">
          <a:schemeClr val="dk1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-23%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0.82653</cdr:x>
      <cdr:y>0.35695</cdr:y>
    </cdr:from>
    <cdr:to>
      <cdr:x>0.92346</cdr:x>
      <cdr:y>0.43513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832648" y="1490793"/>
          <a:ext cx="684000" cy="326516"/>
        </a:xfrm>
        <a:prstGeom xmlns:a="http://schemas.openxmlformats.org/drawingml/2006/main" prst="rect">
          <a:avLst/>
        </a:prstGeom>
        <a:solidFill xmlns:a="http://schemas.openxmlformats.org/drawingml/2006/main">
          <a:schemeClr val="dk1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600" b="1" dirty="0">
              <a:latin typeface="Calibri" panose="020F0502020204030204" pitchFamily="34" charset="0"/>
              <a:cs typeface="Arial" panose="020B0604020202020204" pitchFamily="34" charset="0"/>
            </a:rPr>
            <a:t>-4,5%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9F3B3-E4CF-7E43-90C2-CCC26989B249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59A3C-BF3E-5544-960A-D0A0F294B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444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4D4399-71C3-4C7D-90ED-0DC36A1E409D}" type="datetimeFigureOut">
              <a:rPr lang="fr-FR"/>
              <a:pPr>
                <a:defRPr/>
              </a:pPr>
              <a:t>10/03/2021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C9C15E-17B2-4409-8678-BE1C8F3E758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53233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9C15E-17B2-4409-8678-BE1C8F3E7581}" type="slidenum">
              <a:rPr lang="fr-FR" altLang="fr-FR" smtClean="0"/>
              <a:pPr>
                <a:defRPr/>
              </a:pPr>
              <a:t>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905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9C15E-17B2-4409-8678-BE1C8F3E7581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256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9C15E-17B2-4409-8678-BE1C8F3E7581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2486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marché des chauffe-eau thermodynamiques connait encore une belle croissance cette année à +10%. </a:t>
            </a:r>
          </a:p>
          <a:p>
            <a:r>
              <a:rPr lang="fr-FR" dirty="0"/>
              <a:t>Ce marché est en croissance depuis de nombreuses années (grâce à la RT2012) et continue encore de progresser en 2017, notamment grâce au retour à la croissance de la construction résidentielle. Pour rappel ce produit est principalement installé dans le neuf.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On note tout de même que le marché a connu une forte progression sur le 2</a:t>
            </a:r>
            <a:r>
              <a:rPr lang="fr-FR" baseline="30000" dirty="0"/>
              <a:t>ème</a:t>
            </a:r>
            <a:r>
              <a:rPr lang="fr-FR" dirty="0"/>
              <a:t> quadrimestre, de mai à août +23% (pour rappel en 2016, le marché baissait de 2% sur cette période) alors que les deux autres périodes ont eu des progressions plus modérées (+5% pour la période janvier-avril et +3% sur septembre-décembre)</a:t>
            </a:r>
          </a:p>
          <a:p>
            <a:r>
              <a:rPr lang="fr-FR" dirty="0"/>
              <a:t>On imagine qu’avec le Plan Climat et les ambitions du gouvernement pour l’efficacité énergétique et les énergies renouvelables, le marché des CET a encore de beaux jours devant lui dans le secteur résidentiel, que ce soit dans le neuf ou dans la rénovation.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325D8-8C28-47B3-BA6A-11E9BD706A1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518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9C15E-17B2-4409-8678-BE1C8F3E7581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44710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9C15E-17B2-4409-8678-BE1C8F3E7581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6067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9C15E-17B2-4409-8678-BE1C8F3E7581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0826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9C15E-17B2-4409-8678-BE1C8F3E7581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748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pic>
        <p:nvPicPr>
          <p:cNvPr id="7" name="Image 6" descr="logo-AFPA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91" y="4468623"/>
            <a:ext cx="1437619" cy="5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2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oeur-seul.ai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997" y="-409615"/>
            <a:ext cx="5399996" cy="502261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866871"/>
            <a:ext cx="9144001" cy="286940"/>
          </a:xfrm>
          <a:prstGeom prst="rect">
            <a:avLst/>
          </a:prstGeom>
          <a:solidFill>
            <a:srgbClr val="092E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logo-AFPA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56" y="4279115"/>
            <a:ext cx="1100234" cy="424801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42C7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800"/>
            </a:lvl1pPr>
            <a:lvl2pPr marL="914400" indent="-457200">
              <a:buFont typeface="Arial"/>
              <a:buChar char="•"/>
              <a:defRPr sz="2400"/>
            </a:lvl2pPr>
            <a:lvl3pPr>
              <a:defRPr sz="200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53865" y="4856560"/>
            <a:ext cx="2431385" cy="273844"/>
          </a:xfrm>
        </p:spPr>
        <p:txBody>
          <a:bodyPr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xmlns="" id="{B5E5B3BB-1D18-4C96-8B71-0A3B6D6E1189}"/>
              </a:ext>
            </a:extLst>
          </p:cNvPr>
          <p:cNvSpPr txBox="1">
            <a:spLocks/>
          </p:cNvSpPr>
          <p:nvPr userDrawn="1"/>
        </p:nvSpPr>
        <p:spPr>
          <a:xfrm>
            <a:off x="395288" y="4856560"/>
            <a:ext cx="5535612" cy="273844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Copil « Qualité coup de</a:t>
            </a:r>
            <a:r>
              <a:rPr lang="fr-FR" baseline="0" dirty="0"/>
              <a:t> pouce » du</a:t>
            </a:r>
            <a:r>
              <a:rPr lang="fr-FR" dirty="0"/>
              <a:t> </a:t>
            </a:r>
            <a:r>
              <a:rPr lang="fr-FR" dirty="0">
                <a:solidFill>
                  <a:srgbClr val="EA7621"/>
                </a:solidFill>
              </a:rPr>
              <a:t>mercredi 10 mars 2021</a:t>
            </a:r>
          </a:p>
        </p:txBody>
      </p:sp>
    </p:spTree>
    <p:extLst>
      <p:ext uri="{BB962C8B-B14F-4D97-AF65-F5344CB8AC3E}">
        <p14:creationId xmlns:p14="http://schemas.microsoft.com/office/powerpoint/2010/main" val="176263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pic>
        <p:nvPicPr>
          <p:cNvPr id="5" name="Image 4" descr="logo-AFPA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91" y="4468623"/>
            <a:ext cx="1437619" cy="5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8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8336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25" b="1">
                <a:solidFill>
                  <a:srgbClr val="006CA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6711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100" b="1"/>
            </a:lvl1pPr>
            <a:lvl2pPr>
              <a:defRPr b="1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457200" y="589360"/>
            <a:ext cx="8229600" cy="428625"/>
          </a:xfrm>
          <a:prstGeom prst="rect">
            <a:avLst/>
          </a:prstGeom>
        </p:spPr>
        <p:txBody>
          <a:bodyPr/>
          <a:lstStyle>
            <a:lvl1pPr>
              <a:buNone/>
              <a:defRPr lang="fr-FR" sz="2250" b="1" i="1" kern="1200" dirty="0" smtClean="0">
                <a:solidFill>
                  <a:srgbClr val="467C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3068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627460"/>
            <a:ext cx="8229600" cy="273844"/>
          </a:xfrm>
        </p:spPr>
        <p:txBody>
          <a:bodyPr/>
          <a:lstStyle>
            <a:lvl1pPr>
              <a:defRPr sz="1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374650" y="1121569"/>
            <a:ext cx="8229600" cy="3394472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285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E6A7967-D078-472B-B058-1133A14FDA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3"/>
          <p:cNvSpPr txBox="1">
            <a:spLocks noChangeArrowheads="1"/>
          </p:cNvSpPr>
          <p:nvPr/>
        </p:nvSpPr>
        <p:spPr bwMode="auto">
          <a:xfrm>
            <a:off x="3446132" y="3098516"/>
            <a:ext cx="38214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fr-FR" altLang="fr-FR" sz="2000" dirty="0">
                <a:solidFill>
                  <a:srgbClr val="EA7621"/>
                </a:solidFill>
                <a:latin typeface="Calibri"/>
                <a:cs typeface="Calibri"/>
              </a:rPr>
              <a:t>L’AFPAC</a:t>
            </a:r>
            <a:endParaRPr lang="fr-FR" altLang="fr-F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Une réponse au défi CO</a:t>
            </a:r>
            <a:r>
              <a:rPr lang="fr-FR" sz="1000" baseline="-25000" dirty="0">
                <a:solidFill>
                  <a:schemeClr val="bg1"/>
                </a:solidFill>
              </a:rPr>
              <a:t>2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et à la transition énergétique </a:t>
            </a:r>
            <a:endParaRPr lang="fr-FR" altLang="fr-FR" sz="10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446132" y="1382803"/>
            <a:ext cx="48472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2200" b="1" dirty="0">
                <a:solidFill>
                  <a:schemeClr val="bg1"/>
                </a:solidFill>
                <a:latin typeface="Calibri"/>
                <a:cs typeface="Calibri"/>
              </a:rPr>
              <a:t>Copil « Qualité coup de de pouce 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200" b="1" dirty="0">
                <a:solidFill>
                  <a:schemeClr val="bg1"/>
                </a:solidFill>
                <a:latin typeface="Calibri"/>
                <a:cs typeface="Calibri"/>
              </a:rPr>
              <a:t>Mercredi 10 mars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9B30025E-A964-45E8-8AB9-7228241D85DB}"/>
              </a:ext>
            </a:extLst>
          </p:cNvPr>
          <p:cNvSpPr txBox="1">
            <a:spLocks/>
          </p:cNvSpPr>
          <p:nvPr/>
        </p:nvSpPr>
        <p:spPr>
          <a:xfrm>
            <a:off x="2572180" y="191802"/>
            <a:ext cx="4806293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4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rgbClr val="006CA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2625" dirty="0">
                <a:latin typeface="Tahoma" pitchFamily="34" charset="0"/>
              </a:rPr>
              <a:t>Evolution du marché des Pompes à chaleur Géothermie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xmlns="" id="{4E62C933-A3A1-4B0D-98EF-76AC3B53F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372721"/>
              </p:ext>
            </p:extLst>
          </p:nvPr>
        </p:nvGraphicFramePr>
        <p:xfrm>
          <a:off x="666893" y="625642"/>
          <a:ext cx="7851465" cy="3837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9D61B10-1463-4EAA-8841-F619817C1B7C}"/>
              </a:ext>
            </a:extLst>
          </p:cNvPr>
          <p:cNvSpPr txBox="1"/>
          <p:nvPr/>
        </p:nvSpPr>
        <p:spPr>
          <a:xfrm>
            <a:off x="424220" y="4713882"/>
            <a:ext cx="99899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75" dirty="0"/>
              <a:t>Source : PAC&amp;Clim’Info</a:t>
            </a:r>
          </a:p>
        </p:txBody>
      </p:sp>
    </p:spTree>
    <p:extLst>
      <p:ext uri="{BB962C8B-B14F-4D97-AF65-F5344CB8AC3E}">
        <p14:creationId xmlns:p14="http://schemas.microsoft.com/office/powerpoint/2010/main" val="403780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 bwMode="auto">
          <a:xfrm>
            <a:off x="3184071" y="165409"/>
            <a:ext cx="3819747" cy="29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fr-FR" sz="1275" b="1" dirty="0">
                <a:solidFill>
                  <a:srgbClr val="006CA3"/>
                </a:solidFill>
                <a:latin typeface="Tahoma" pitchFamily="34" charset="0"/>
              </a:rPr>
              <a:t>Evolution Pompes à chaleur pour ECS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AB991475-BFBB-4404-ABDC-F1260B9D0E88}"/>
              </a:ext>
            </a:extLst>
          </p:cNvPr>
          <p:cNvGrpSpPr/>
          <p:nvPr/>
        </p:nvGrpSpPr>
        <p:grpSpPr>
          <a:xfrm>
            <a:off x="666893" y="536265"/>
            <a:ext cx="7975218" cy="3911672"/>
            <a:chOff x="1002491" y="1462445"/>
            <a:chExt cx="6408712" cy="4176464"/>
          </a:xfrm>
        </p:grpSpPr>
        <p:graphicFrame>
          <p:nvGraphicFramePr>
            <p:cNvPr id="6" name="Graphique 5">
              <a:extLst>
                <a:ext uri="{FF2B5EF4-FFF2-40B4-BE49-F238E27FC236}">
                  <a16:creationId xmlns:a16="http://schemas.microsoft.com/office/drawing/2014/main" xmlns="" id="{0C42F9A8-0BF2-4B50-873E-76A8568C18C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29547269"/>
                </p:ext>
              </p:extLst>
            </p:nvPr>
          </p:nvGraphicFramePr>
          <p:xfrm>
            <a:off x="1002491" y="1462445"/>
            <a:ext cx="6408712" cy="41764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xmlns="" id="{26ADC032-0FF3-43BC-822D-AD8660406347}"/>
                </a:ext>
              </a:extLst>
            </p:cNvPr>
            <p:cNvCxnSpPr>
              <a:cxnSpLocks/>
            </p:cNvCxnSpPr>
            <p:nvPr/>
          </p:nvCxnSpPr>
          <p:spPr>
            <a:xfrm>
              <a:off x="6422444" y="1938912"/>
              <a:ext cx="500766" cy="20650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A3CDB1DA-AC8D-403A-82CA-1A2B8E3FCC67}"/>
              </a:ext>
            </a:extLst>
          </p:cNvPr>
          <p:cNvSpPr txBox="1"/>
          <p:nvPr/>
        </p:nvSpPr>
        <p:spPr>
          <a:xfrm>
            <a:off x="7493751" y="378521"/>
            <a:ext cx="459000" cy="25391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dirty="0"/>
              <a:t>-6%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4F2EAC1-0F8A-4649-B264-9F70ABE59F07}"/>
              </a:ext>
            </a:extLst>
          </p:cNvPr>
          <p:cNvSpPr txBox="1"/>
          <p:nvPr/>
        </p:nvSpPr>
        <p:spPr>
          <a:xfrm>
            <a:off x="504942" y="4472846"/>
            <a:ext cx="130837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75" dirty="0"/>
              <a:t>Sources : </a:t>
            </a:r>
            <a:r>
              <a:rPr lang="fr-FR" sz="675" dirty="0" err="1"/>
              <a:t>PAC&amp;Clim’Info</a:t>
            </a:r>
            <a:r>
              <a:rPr lang="fr-FR" sz="675" dirty="0"/>
              <a:t> - Gifam</a:t>
            </a:r>
          </a:p>
        </p:txBody>
      </p:sp>
    </p:spTree>
    <p:extLst>
      <p:ext uri="{BB962C8B-B14F-4D97-AF65-F5344CB8AC3E}">
        <p14:creationId xmlns:p14="http://schemas.microsoft.com/office/powerpoint/2010/main" val="26072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3"/>
          <p:cNvSpPr txBox="1">
            <a:spLocks noChangeArrowheads="1"/>
          </p:cNvSpPr>
          <p:nvPr/>
        </p:nvSpPr>
        <p:spPr bwMode="auto">
          <a:xfrm>
            <a:off x="3446132" y="3098516"/>
            <a:ext cx="38214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fr-FR" altLang="fr-FR" sz="2000" dirty="0">
                <a:solidFill>
                  <a:srgbClr val="EA7621"/>
                </a:solidFill>
                <a:latin typeface="Calibri"/>
                <a:cs typeface="Calibri"/>
              </a:rPr>
              <a:t>L’AFPAC</a:t>
            </a:r>
            <a:endParaRPr lang="fr-FR" altLang="fr-F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Une réponse au défi CO</a:t>
            </a:r>
            <a:r>
              <a:rPr lang="fr-FR" sz="1000" baseline="-25000" dirty="0">
                <a:solidFill>
                  <a:schemeClr val="bg1"/>
                </a:solidFill>
              </a:rPr>
              <a:t>2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et à la transition énergétique </a:t>
            </a:r>
            <a:endParaRPr lang="fr-FR" altLang="fr-FR" sz="10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446132" y="1382803"/>
            <a:ext cx="48472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2200" b="1" dirty="0">
                <a:solidFill>
                  <a:schemeClr val="bg1"/>
                </a:solidFill>
                <a:latin typeface="Calibri"/>
                <a:cs typeface="Calibri"/>
              </a:rPr>
              <a:t>2. Point Coup de pouce</a:t>
            </a:r>
          </a:p>
        </p:txBody>
      </p:sp>
    </p:spTree>
    <p:extLst>
      <p:ext uri="{BB962C8B-B14F-4D97-AF65-F5344CB8AC3E}">
        <p14:creationId xmlns:p14="http://schemas.microsoft.com/office/powerpoint/2010/main" val="336064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/>
              <a:t>Coup de pouce – énergie arrivée </a:t>
            </a:r>
            <a:r>
              <a:rPr lang="fr-FR" sz="1800" dirty="0" err="1"/>
              <a:t>EnR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825468"/>
              </p:ext>
            </p:extLst>
          </p:nvPr>
        </p:nvGraphicFramePr>
        <p:xfrm>
          <a:off x="941902" y="1200150"/>
          <a:ext cx="6827060" cy="335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4197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/>
              <a:t>Comparaison entre résultats coup de pouce et ventes de PAC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258810"/>
              </p:ext>
            </p:extLst>
          </p:nvPr>
        </p:nvGraphicFramePr>
        <p:xfrm>
          <a:off x="735646" y="1200150"/>
          <a:ext cx="7425202" cy="297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103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/>
              <a:t>Statistiques « Coup de pouce chauffage » - Remplacement des chaudières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15" y="974453"/>
            <a:ext cx="7913341" cy="30383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54102" y="4250010"/>
            <a:ext cx="623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85 % des chaudières fioul remplacées le sont par une PAC</a:t>
            </a:r>
          </a:p>
        </p:txBody>
      </p:sp>
    </p:spTree>
    <p:extLst>
      <p:ext uri="{BB962C8B-B14F-4D97-AF65-F5344CB8AC3E}">
        <p14:creationId xmlns:p14="http://schemas.microsoft.com/office/powerpoint/2010/main" val="52038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4" y="0"/>
            <a:ext cx="7602771" cy="437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2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0" y="107909"/>
            <a:ext cx="7786186" cy="419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02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3"/>
          <p:cNvSpPr txBox="1">
            <a:spLocks noChangeArrowheads="1"/>
          </p:cNvSpPr>
          <p:nvPr/>
        </p:nvSpPr>
        <p:spPr bwMode="auto">
          <a:xfrm>
            <a:off x="3446132" y="3098516"/>
            <a:ext cx="38214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fr-FR" altLang="fr-FR" sz="2000" dirty="0">
                <a:solidFill>
                  <a:srgbClr val="EA7621"/>
                </a:solidFill>
                <a:latin typeface="Calibri"/>
                <a:cs typeface="Calibri"/>
              </a:rPr>
              <a:t>L’AFPAC</a:t>
            </a:r>
            <a:endParaRPr lang="fr-FR" altLang="fr-F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Une réponse au défi CO</a:t>
            </a:r>
            <a:r>
              <a:rPr lang="fr-FR" sz="1000" baseline="-25000" dirty="0">
                <a:solidFill>
                  <a:schemeClr val="bg1"/>
                </a:solidFill>
              </a:rPr>
              <a:t>2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et à la transition énergétique </a:t>
            </a:r>
            <a:endParaRPr lang="fr-FR" altLang="fr-FR" sz="10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446132" y="1382803"/>
            <a:ext cx="48472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2200" b="1" dirty="0">
                <a:solidFill>
                  <a:schemeClr val="bg1"/>
                </a:solidFill>
                <a:latin typeface="Calibri"/>
                <a:cs typeface="Calibri"/>
              </a:rPr>
              <a:t>3. Point qualité</a:t>
            </a:r>
          </a:p>
        </p:txBody>
      </p:sp>
    </p:spTree>
    <p:extLst>
      <p:ext uri="{BB962C8B-B14F-4D97-AF65-F5344CB8AC3E}">
        <p14:creationId xmlns:p14="http://schemas.microsoft.com/office/powerpoint/2010/main" val="420087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3"/>
          <p:cNvSpPr txBox="1">
            <a:spLocks noChangeArrowheads="1"/>
          </p:cNvSpPr>
          <p:nvPr/>
        </p:nvSpPr>
        <p:spPr bwMode="auto">
          <a:xfrm>
            <a:off x="3446132" y="3098516"/>
            <a:ext cx="38214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fr-FR" altLang="fr-FR" sz="2000" dirty="0">
                <a:solidFill>
                  <a:srgbClr val="EA7621"/>
                </a:solidFill>
                <a:latin typeface="Calibri"/>
                <a:cs typeface="Calibri"/>
              </a:rPr>
              <a:t>L’AFPAC</a:t>
            </a:r>
            <a:endParaRPr lang="fr-FR" altLang="fr-F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Une réponse au défi CO</a:t>
            </a:r>
            <a:r>
              <a:rPr lang="fr-FR" sz="1000" baseline="-25000" dirty="0">
                <a:solidFill>
                  <a:schemeClr val="bg1"/>
                </a:solidFill>
              </a:rPr>
              <a:t>2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et à la transition énergétique </a:t>
            </a:r>
            <a:endParaRPr lang="fr-FR" altLang="fr-FR" sz="10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446132" y="1382803"/>
            <a:ext cx="48472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2200" b="1" dirty="0">
                <a:solidFill>
                  <a:schemeClr val="bg1"/>
                </a:solidFill>
                <a:latin typeface="Calibri"/>
                <a:cs typeface="Calibri"/>
              </a:rPr>
              <a:t>3. Projet 5</a:t>
            </a:r>
            <a:r>
              <a:rPr lang="fr-FR" sz="2200" b="1" baseline="30000" dirty="0">
                <a:solidFill>
                  <a:schemeClr val="bg1"/>
                </a:solidFill>
                <a:latin typeface="Calibri"/>
                <a:cs typeface="Calibri"/>
              </a:rPr>
              <a:t>ème</a:t>
            </a:r>
            <a:r>
              <a:rPr lang="fr-FR" sz="2200" b="1" dirty="0">
                <a:solidFill>
                  <a:schemeClr val="bg1"/>
                </a:solidFill>
                <a:latin typeface="Calibri"/>
                <a:cs typeface="Calibri"/>
              </a:rPr>
              <a:t> période CEE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sz="2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5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1</a:t>
            </a:fld>
            <a:endParaRPr lang="fr-FR" altLang="fr-F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40000" y="8335"/>
            <a:ext cx="660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33" tIns="40067" rIns="80133" bIns="40067" anchor="ctr"/>
          <a:lstStyle/>
          <a:p>
            <a:pPr algn="r">
              <a:defRPr/>
            </a:pPr>
            <a:r>
              <a:rPr lang="fr-FR" sz="2800" b="1" dirty="0">
                <a:solidFill>
                  <a:srgbClr val="FF6600"/>
                </a:solidFill>
                <a:ea typeface="+mj-ea"/>
                <a:cs typeface="Tahoma" pitchFamily="34" charset="0"/>
              </a:rPr>
              <a:t>Ordre du jour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14400" y="1760367"/>
            <a:ext cx="7864595" cy="1958368"/>
          </a:xfrm>
          <a:prstGeom prst="rect">
            <a:avLst/>
          </a:prstGeom>
          <a:noFill/>
        </p:spPr>
        <p:txBody>
          <a:bodyPr wrap="square" lIns="80147" tIns="40074" rIns="80147" bIns="40074">
            <a:spAutoFit/>
          </a:bodyPr>
          <a:lstStyle/>
          <a:p>
            <a:pPr marL="463550" lvl="1" indent="-457200">
              <a:buAutoNum type="arabicPeriod"/>
              <a:defRPr/>
            </a:pPr>
            <a:r>
              <a:rPr lang="fr-FR" b="1" dirty="0">
                <a:solidFill>
                  <a:srgbClr val="004084"/>
                </a:solidFill>
                <a:cs typeface="Tahoma" pitchFamily="34" charset="0"/>
              </a:rPr>
              <a:t>Point marché des PAC à fin décembre 2020</a:t>
            </a:r>
          </a:p>
          <a:p>
            <a:pPr marL="463550" lvl="1" indent="-457200">
              <a:buAutoNum type="arabicPeriod"/>
              <a:defRPr/>
            </a:pPr>
            <a:endParaRPr lang="fr-FR" b="1" dirty="0">
              <a:solidFill>
                <a:srgbClr val="004084"/>
              </a:solidFill>
              <a:cs typeface="Tahoma" pitchFamily="34" charset="0"/>
            </a:endParaRPr>
          </a:p>
          <a:p>
            <a:pPr marL="463550" lvl="1" indent="-457200">
              <a:buAutoNum type="arabicPeriod"/>
              <a:defRPr/>
            </a:pPr>
            <a:r>
              <a:rPr lang="fr-FR" b="1" dirty="0">
                <a:solidFill>
                  <a:srgbClr val="004084"/>
                </a:solidFill>
                <a:cs typeface="Tahoma" pitchFamily="34" charset="0"/>
              </a:rPr>
              <a:t>Point Coup de pouce</a:t>
            </a:r>
          </a:p>
          <a:p>
            <a:pPr marL="463550" lvl="1" indent="-457200">
              <a:buAutoNum type="arabicPeriod"/>
              <a:defRPr/>
            </a:pPr>
            <a:endParaRPr lang="fr-FR" b="1" dirty="0">
              <a:solidFill>
                <a:srgbClr val="004084"/>
              </a:solidFill>
              <a:cs typeface="Tahoma" pitchFamily="34" charset="0"/>
            </a:endParaRPr>
          </a:p>
          <a:p>
            <a:pPr marL="463550" lvl="1" indent="-457200">
              <a:buAutoNum type="arabicPeriod"/>
              <a:defRPr/>
            </a:pPr>
            <a:r>
              <a:rPr lang="fr-FR" b="1" dirty="0">
                <a:solidFill>
                  <a:srgbClr val="004084"/>
                </a:solidFill>
                <a:cs typeface="Tahoma" pitchFamily="34" charset="0"/>
              </a:rPr>
              <a:t>Point qualité</a:t>
            </a:r>
          </a:p>
          <a:p>
            <a:pPr marL="463550" lvl="1" indent="-457200">
              <a:buAutoNum type="arabicPeriod"/>
              <a:defRPr/>
            </a:pPr>
            <a:endParaRPr lang="fr-FR" sz="1400" i="1" dirty="0">
              <a:solidFill>
                <a:srgbClr val="004084"/>
              </a:solidFill>
              <a:cs typeface="Tahoma" pitchFamily="34" charset="0"/>
            </a:endParaRPr>
          </a:p>
          <a:p>
            <a:pPr marL="463550" lvl="1" indent="-457200">
              <a:buAutoNum type="arabicPeriod"/>
              <a:defRPr/>
            </a:pPr>
            <a:r>
              <a:rPr lang="fr-FR" b="1" dirty="0">
                <a:solidFill>
                  <a:srgbClr val="004084"/>
                </a:solidFill>
                <a:cs typeface="Tahoma" pitchFamily="34" charset="0"/>
              </a:rPr>
              <a:t>Projet 5</a:t>
            </a:r>
            <a:r>
              <a:rPr lang="fr-FR" b="1" baseline="30000" dirty="0">
                <a:solidFill>
                  <a:srgbClr val="004084"/>
                </a:solidFill>
                <a:cs typeface="Tahoma" pitchFamily="34" charset="0"/>
              </a:rPr>
              <a:t>ème</a:t>
            </a:r>
            <a:r>
              <a:rPr lang="fr-FR" b="1" dirty="0">
                <a:solidFill>
                  <a:srgbClr val="004084"/>
                </a:solidFill>
                <a:cs typeface="Tahoma" pitchFamily="34" charset="0"/>
              </a:rPr>
              <a:t> période CEE</a:t>
            </a:r>
          </a:p>
        </p:txBody>
      </p:sp>
    </p:spTree>
    <p:extLst>
      <p:ext uri="{BB962C8B-B14F-4D97-AF65-F5344CB8AC3E}">
        <p14:creationId xmlns:p14="http://schemas.microsoft.com/office/powerpoint/2010/main" val="16765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3313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500" dirty="0"/>
              <a:t>Famille 2 parents + 2 enfants / PAC air-eau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200615"/>
              </p:ext>
            </p:extLst>
          </p:nvPr>
        </p:nvGraphicFramePr>
        <p:xfrm>
          <a:off x="457200" y="897642"/>
          <a:ext cx="82296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9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31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69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69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RFR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Province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≤ 30 572 €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≤ 39192</a:t>
                      </a:r>
                      <a:r>
                        <a:rPr lang="fr-F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≤ 60 336 €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≥ 60 336 €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IDF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≤ 42 381 €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≤ 51 597 €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≤ 79 041 €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≥ 79 041 €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dirty="0" err="1"/>
                        <a:t>MaPrim’Rénov</a:t>
                      </a:r>
                      <a:r>
                        <a:rPr lang="fr-FR" dirty="0"/>
                        <a:t>’</a:t>
                      </a: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Très Modestes</a:t>
                      </a:r>
                    </a:p>
                    <a:p>
                      <a:r>
                        <a:rPr lang="fr-FR" dirty="0"/>
                        <a:t>4 000 €</a:t>
                      </a: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Modestes</a:t>
                      </a:r>
                    </a:p>
                    <a:p>
                      <a:r>
                        <a:rPr lang="fr-FR" dirty="0"/>
                        <a:t>3 000 €</a:t>
                      </a: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Intermédiaires</a:t>
                      </a:r>
                    </a:p>
                    <a:p>
                      <a:r>
                        <a:rPr lang="fr-FR" dirty="0"/>
                        <a:t>2 000 €</a:t>
                      </a: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Supérieurs</a:t>
                      </a: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dirty="0"/>
                        <a:t>CEE Précarité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364 €</a:t>
                      </a:r>
                    </a:p>
                  </a:txBody>
                  <a:tcP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364 €</a:t>
                      </a:r>
                    </a:p>
                  </a:txBody>
                  <a:tcP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dirty="0"/>
                        <a:t>CEE Classiques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227 €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227 €</a:t>
                      </a: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dirty="0"/>
                        <a:t>Coup</a:t>
                      </a:r>
                      <a:r>
                        <a:rPr lang="fr-FR" baseline="0" dirty="0"/>
                        <a:t> de pouce chauffage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Modestes </a:t>
                      </a:r>
                    </a:p>
                    <a:p>
                      <a:r>
                        <a:rPr lang="fr-FR" dirty="0"/>
                        <a:t>4 000 €</a:t>
                      </a: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Modestes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4 000 €</a:t>
                      </a: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Autres</a:t>
                      </a:r>
                    </a:p>
                    <a:p>
                      <a:r>
                        <a:rPr lang="fr-FR" dirty="0"/>
                        <a:t>2 500 €</a:t>
                      </a:r>
                    </a:p>
                  </a:txBody>
                  <a:tcP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Autres</a:t>
                      </a:r>
                    </a:p>
                    <a:p>
                      <a:r>
                        <a:rPr lang="fr-FR" dirty="0"/>
                        <a:t>2 500 €</a:t>
                      </a:r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70312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063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Engagements obligés 4</a:t>
            </a:r>
            <a:r>
              <a:rPr lang="fr-FR" baseline="30000" dirty="0"/>
              <a:t>ème</a:t>
            </a:r>
            <a:r>
              <a:rPr lang="fr-FR" dirty="0"/>
              <a:t> période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grpSp>
        <p:nvGrpSpPr>
          <p:cNvPr id="34" name="Groupe 33"/>
          <p:cNvGrpSpPr/>
          <p:nvPr/>
        </p:nvGrpSpPr>
        <p:grpSpPr>
          <a:xfrm>
            <a:off x="600902" y="2648664"/>
            <a:ext cx="1884477" cy="1402454"/>
            <a:chOff x="600902" y="2648664"/>
            <a:chExt cx="1884477" cy="1402454"/>
          </a:xfrm>
        </p:grpSpPr>
        <p:sp>
          <p:nvSpPr>
            <p:cNvPr id="33" name="ZoneTexte 32"/>
            <p:cNvSpPr txBox="1"/>
            <p:nvPr/>
          </p:nvSpPr>
          <p:spPr>
            <a:xfrm>
              <a:off x="600902" y="2656648"/>
              <a:ext cx="400110" cy="138499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1400" dirty="0"/>
                <a:t>RFR MO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010388" y="2648664"/>
              <a:ext cx="1474991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Opérations hors CDP</a:t>
              </a:r>
            </a:p>
            <a:p>
              <a:r>
                <a:rPr lang="fr-FR" sz="1200" dirty="0"/>
                <a:t>Bonification (LTECV)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017529" y="3271793"/>
              <a:ext cx="1467850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CDP Chauffage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996899" y="3774119"/>
              <a:ext cx="1474730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CDP Isolation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600902" y="858824"/>
            <a:ext cx="1884477" cy="1402454"/>
            <a:chOff x="600902" y="2648664"/>
            <a:chExt cx="1884477" cy="1402454"/>
          </a:xfrm>
          <a:solidFill>
            <a:srgbClr val="00B0F0"/>
          </a:solidFill>
        </p:grpSpPr>
        <p:sp>
          <p:nvSpPr>
            <p:cNvPr id="36" name="ZoneTexte 35"/>
            <p:cNvSpPr txBox="1"/>
            <p:nvPr/>
          </p:nvSpPr>
          <p:spPr>
            <a:xfrm>
              <a:off x="600902" y="2656648"/>
              <a:ext cx="400110" cy="138499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1400" dirty="0"/>
                <a:t>RFR TMO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010388" y="2648664"/>
              <a:ext cx="1474991" cy="4616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Opérations hors CDP</a:t>
              </a:r>
            </a:p>
            <a:p>
              <a:r>
                <a:rPr lang="fr-FR" sz="1200" dirty="0"/>
                <a:t>Bonification (LTECV)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017529" y="3271793"/>
              <a:ext cx="1467850" cy="27699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CDP Chauffage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996899" y="3774119"/>
              <a:ext cx="1474730" cy="27699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CDP Isolation</a:t>
              </a:r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6518560" y="857800"/>
            <a:ext cx="1891618" cy="1472890"/>
            <a:chOff x="6518560" y="857800"/>
            <a:chExt cx="1891618" cy="1472890"/>
          </a:xfrm>
        </p:grpSpPr>
        <p:sp>
          <p:nvSpPr>
            <p:cNvPr id="41" name="ZoneTexte 40"/>
            <p:cNvSpPr txBox="1"/>
            <p:nvPr/>
          </p:nvSpPr>
          <p:spPr>
            <a:xfrm>
              <a:off x="8010068" y="857800"/>
              <a:ext cx="400110" cy="14728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1400" dirty="0"/>
                <a:t>RFR Intermédiaires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518560" y="877975"/>
              <a:ext cx="1474991" cy="2769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Opérations hors CDP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525701" y="1452979"/>
              <a:ext cx="1467850" cy="2769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CDP Chauffage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518821" y="2044680"/>
              <a:ext cx="1474730" cy="2769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CDP Isolation</a:t>
              </a: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6525701" y="2639189"/>
            <a:ext cx="1891618" cy="1402454"/>
            <a:chOff x="6518560" y="919225"/>
            <a:chExt cx="1891618" cy="140245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7" name="ZoneTexte 46"/>
            <p:cNvSpPr txBox="1"/>
            <p:nvPr/>
          </p:nvSpPr>
          <p:spPr>
            <a:xfrm>
              <a:off x="8010068" y="919675"/>
              <a:ext cx="400110" cy="138499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1400" dirty="0"/>
                <a:t>RFR Supérieurs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6518560" y="919225"/>
              <a:ext cx="1474991" cy="27699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Opérations hors CDP</a:t>
              </a: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6525701" y="1487354"/>
              <a:ext cx="1467850" cy="27699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CDP Chauffage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6518821" y="2044680"/>
              <a:ext cx="1474730" cy="27699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CDP Isolation</a:t>
              </a: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3980733" y="1043974"/>
            <a:ext cx="1168782" cy="577096"/>
            <a:chOff x="3980733" y="1043974"/>
            <a:chExt cx="1168782" cy="577096"/>
          </a:xfrm>
        </p:grpSpPr>
        <p:sp>
          <p:nvSpPr>
            <p:cNvPr id="64" name="Ellipse 63"/>
            <p:cNvSpPr/>
            <p:nvPr/>
          </p:nvSpPr>
          <p:spPr>
            <a:xfrm>
              <a:off x="3987608" y="1043974"/>
              <a:ext cx="1134405" cy="554448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3980733" y="1097850"/>
              <a:ext cx="11687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CEE Précarité</a:t>
              </a:r>
            </a:p>
            <a:p>
              <a:pPr algn="ctr"/>
              <a:r>
                <a:rPr lang="fr-FR" sz="1400" dirty="0"/>
                <a:t>533 TWh</a:t>
              </a:r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3911475" y="3383070"/>
            <a:ext cx="1321049" cy="554448"/>
            <a:chOff x="3911475" y="3383070"/>
            <a:chExt cx="1321049" cy="554448"/>
          </a:xfrm>
        </p:grpSpPr>
        <p:sp>
          <p:nvSpPr>
            <p:cNvPr id="66" name="Ellipse 65"/>
            <p:cNvSpPr/>
            <p:nvPr/>
          </p:nvSpPr>
          <p:spPr>
            <a:xfrm>
              <a:off x="3987607" y="3383070"/>
              <a:ext cx="1134405" cy="5544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3911475" y="3499705"/>
              <a:ext cx="1321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CEE Classiques</a:t>
              </a:r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4021985" y="2236845"/>
            <a:ext cx="1134405" cy="554475"/>
            <a:chOff x="4021985" y="2236845"/>
            <a:chExt cx="1134405" cy="554475"/>
          </a:xfrm>
        </p:grpSpPr>
        <p:sp>
          <p:nvSpPr>
            <p:cNvPr id="67" name="Ellipse 66"/>
            <p:cNvSpPr/>
            <p:nvPr/>
          </p:nvSpPr>
          <p:spPr>
            <a:xfrm>
              <a:off x="4021985" y="2236845"/>
              <a:ext cx="1134405" cy="55444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4042609" y="2268100"/>
              <a:ext cx="1100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Bonification</a:t>
              </a:r>
            </a:p>
            <a:p>
              <a:pPr algn="ctr"/>
              <a:r>
                <a:rPr lang="fr-FR" sz="1400" dirty="0"/>
                <a:t>31%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3956669" y="4308171"/>
            <a:ext cx="121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2133 TWh</a:t>
            </a:r>
          </a:p>
        </p:txBody>
      </p:sp>
      <p:grpSp>
        <p:nvGrpSpPr>
          <p:cNvPr id="94" name="Groupe 93"/>
          <p:cNvGrpSpPr/>
          <p:nvPr/>
        </p:nvGrpSpPr>
        <p:grpSpPr>
          <a:xfrm>
            <a:off x="2496642" y="1085684"/>
            <a:ext cx="1557230" cy="1440053"/>
            <a:chOff x="2485379" y="1089657"/>
            <a:chExt cx="1557230" cy="1440053"/>
          </a:xfrm>
        </p:grpSpPr>
        <p:cxnSp>
          <p:nvCxnSpPr>
            <p:cNvPr id="78" name="Connecteur en arc 77"/>
            <p:cNvCxnSpPr>
              <a:stCxn id="37" idx="3"/>
              <a:endCxn id="51" idx="1"/>
            </p:cNvCxnSpPr>
            <p:nvPr/>
          </p:nvCxnSpPr>
          <p:spPr>
            <a:xfrm>
              <a:off x="2485379" y="1089657"/>
              <a:ext cx="1495354" cy="269803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en arc 80"/>
            <p:cNvCxnSpPr>
              <a:stCxn id="37" idx="3"/>
              <a:endCxn id="63" idx="1"/>
            </p:cNvCxnSpPr>
            <p:nvPr/>
          </p:nvCxnSpPr>
          <p:spPr>
            <a:xfrm>
              <a:off x="2485379" y="1089657"/>
              <a:ext cx="1557230" cy="1440053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e 99"/>
          <p:cNvGrpSpPr/>
          <p:nvPr/>
        </p:nvGrpSpPr>
        <p:grpSpPr>
          <a:xfrm>
            <a:off x="2485379" y="1353378"/>
            <a:ext cx="1536606" cy="1154609"/>
            <a:chOff x="2485379" y="1359460"/>
            <a:chExt cx="1536606" cy="1154609"/>
          </a:xfrm>
        </p:grpSpPr>
        <p:cxnSp>
          <p:nvCxnSpPr>
            <p:cNvPr id="97" name="Connecteur en arc 96"/>
            <p:cNvCxnSpPr>
              <a:stCxn id="38" idx="3"/>
              <a:endCxn id="51" idx="1"/>
            </p:cNvCxnSpPr>
            <p:nvPr/>
          </p:nvCxnSpPr>
          <p:spPr>
            <a:xfrm flipV="1">
              <a:off x="2485379" y="1359460"/>
              <a:ext cx="1495354" cy="260993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en arc 98"/>
            <p:cNvCxnSpPr>
              <a:stCxn id="38" idx="3"/>
              <a:endCxn id="67" idx="2"/>
            </p:cNvCxnSpPr>
            <p:nvPr/>
          </p:nvCxnSpPr>
          <p:spPr>
            <a:xfrm>
              <a:off x="2485379" y="1620453"/>
              <a:ext cx="1536606" cy="893616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e 104"/>
          <p:cNvGrpSpPr/>
          <p:nvPr/>
        </p:nvGrpSpPr>
        <p:grpSpPr>
          <a:xfrm>
            <a:off x="2481844" y="1332694"/>
            <a:ext cx="1570980" cy="1208512"/>
            <a:chOff x="2471629" y="1321198"/>
            <a:chExt cx="1570980" cy="1208512"/>
          </a:xfrm>
        </p:grpSpPr>
        <p:cxnSp>
          <p:nvCxnSpPr>
            <p:cNvPr id="102" name="Connecteur en arc 101"/>
            <p:cNvCxnSpPr>
              <a:stCxn id="39" idx="3"/>
              <a:endCxn id="64" idx="2"/>
            </p:cNvCxnSpPr>
            <p:nvPr/>
          </p:nvCxnSpPr>
          <p:spPr>
            <a:xfrm flipV="1">
              <a:off x="2471629" y="1321198"/>
              <a:ext cx="1515979" cy="801581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en arc 103"/>
            <p:cNvCxnSpPr>
              <a:stCxn id="39" idx="3"/>
              <a:endCxn id="63" idx="1"/>
            </p:cNvCxnSpPr>
            <p:nvPr/>
          </p:nvCxnSpPr>
          <p:spPr>
            <a:xfrm>
              <a:off x="2471629" y="2122779"/>
              <a:ext cx="1570980" cy="406931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e 109"/>
          <p:cNvGrpSpPr/>
          <p:nvPr/>
        </p:nvGrpSpPr>
        <p:grpSpPr>
          <a:xfrm>
            <a:off x="2471629" y="1335935"/>
            <a:ext cx="1536606" cy="1558299"/>
            <a:chOff x="2485379" y="1321198"/>
            <a:chExt cx="1536606" cy="1558299"/>
          </a:xfrm>
        </p:grpSpPr>
        <p:cxnSp>
          <p:nvCxnSpPr>
            <p:cNvPr id="107" name="Connecteur en arc 106"/>
            <p:cNvCxnSpPr>
              <a:stCxn id="31" idx="3"/>
              <a:endCxn id="64" idx="2"/>
            </p:cNvCxnSpPr>
            <p:nvPr/>
          </p:nvCxnSpPr>
          <p:spPr>
            <a:xfrm flipV="1">
              <a:off x="2485379" y="1321198"/>
              <a:ext cx="1502229" cy="1558299"/>
            </a:xfrm>
            <a:prstGeom prst="curvedConnector3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en arc 108"/>
            <p:cNvCxnSpPr>
              <a:stCxn id="31" idx="3"/>
              <a:endCxn id="67" idx="2"/>
            </p:cNvCxnSpPr>
            <p:nvPr/>
          </p:nvCxnSpPr>
          <p:spPr>
            <a:xfrm flipV="1">
              <a:off x="2485379" y="2514069"/>
              <a:ext cx="1536606" cy="365428"/>
            </a:xfrm>
            <a:prstGeom prst="curvedConnector3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e 114"/>
          <p:cNvGrpSpPr/>
          <p:nvPr/>
        </p:nvGrpSpPr>
        <p:grpSpPr>
          <a:xfrm>
            <a:off x="2483283" y="1338832"/>
            <a:ext cx="1536606" cy="2050833"/>
            <a:chOff x="2485379" y="1359460"/>
            <a:chExt cx="1536606" cy="2050833"/>
          </a:xfrm>
        </p:grpSpPr>
        <p:cxnSp>
          <p:nvCxnSpPr>
            <p:cNvPr id="112" name="Connecteur en arc 111"/>
            <p:cNvCxnSpPr>
              <a:stCxn id="29" idx="3"/>
              <a:endCxn id="51" idx="1"/>
            </p:cNvCxnSpPr>
            <p:nvPr/>
          </p:nvCxnSpPr>
          <p:spPr>
            <a:xfrm flipV="1">
              <a:off x="2485379" y="1359460"/>
              <a:ext cx="1495354" cy="2050833"/>
            </a:xfrm>
            <a:prstGeom prst="curvedConnector3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en arc 113"/>
            <p:cNvCxnSpPr>
              <a:stCxn id="29" idx="3"/>
              <a:endCxn id="67" idx="2"/>
            </p:cNvCxnSpPr>
            <p:nvPr/>
          </p:nvCxnSpPr>
          <p:spPr>
            <a:xfrm flipV="1">
              <a:off x="2485379" y="2514069"/>
              <a:ext cx="1536606" cy="896224"/>
            </a:xfrm>
            <a:prstGeom prst="curvedConnector3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e 119"/>
          <p:cNvGrpSpPr/>
          <p:nvPr/>
        </p:nvGrpSpPr>
        <p:grpSpPr>
          <a:xfrm>
            <a:off x="2471629" y="1321198"/>
            <a:ext cx="1550356" cy="2591421"/>
            <a:chOff x="2471629" y="1321198"/>
            <a:chExt cx="1550356" cy="2591421"/>
          </a:xfrm>
        </p:grpSpPr>
        <p:cxnSp>
          <p:nvCxnSpPr>
            <p:cNvPr id="117" name="Connecteur en arc 116"/>
            <p:cNvCxnSpPr>
              <a:stCxn id="27" idx="3"/>
              <a:endCxn id="64" idx="2"/>
            </p:cNvCxnSpPr>
            <p:nvPr/>
          </p:nvCxnSpPr>
          <p:spPr>
            <a:xfrm flipV="1">
              <a:off x="2471629" y="1321198"/>
              <a:ext cx="1515979" cy="2591421"/>
            </a:xfrm>
            <a:prstGeom prst="curvedConnector3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en arc 118"/>
            <p:cNvCxnSpPr>
              <a:stCxn id="27" idx="3"/>
              <a:endCxn id="67" idx="2"/>
            </p:cNvCxnSpPr>
            <p:nvPr/>
          </p:nvCxnSpPr>
          <p:spPr>
            <a:xfrm flipV="1">
              <a:off x="2471629" y="2514069"/>
              <a:ext cx="1550356" cy="1398550"/>
            </a:xfrm>
            <a:prstGeom prst="curvedConnector3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Connecteur en arc 125"/>
          <p:cNvCxnSpPr>
            <a:stCxn id="42" idx="1"/>
            <a:endCxn id="62" idx="3"/>
          </p:cNvCxnSpPr>
          <p:nvPr/>
        </p:nvCxnSpPr>
        <p:spPr>
          <a:xfrm rot="10800000" flipV="1">
            <a:off x="5232524" y="1016474"/>
            <a:ext cx="1286036" cy="2637119"/>
          </a:xfrm>
          <a:prstGeom prst="curvedConnector3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4" name="Groupe 133"/>
          <p:cNvGrpSpPr/>
          <p:nvPr/>
        </p:nvGrpSpPr>
        <p:grpSpPr>
          <a:xfrm>
            <a:off x="5142638" y="1617606"/>
            <a:ext cx="1369311" cy="2062115"/>
            <a:chOff x="5156391" y="1591478"/>
            <a:chExt cx="1369311" cy="2062115"/>
          </a:xfrm>
        </p:grpSpPr>
        <p:cxnSp>
          <p:nvCxnSpPr>
            <p:cNvPr id="129" name="Connecteur en arc 128"/>
            <p:cNvCxnSpPr>
              <a:stCxn id="43" idx="1"/>
              <a:endCxn id="67" idx="6"/>
            </p:cNvCxnSpPr>
            <p:nvPr/>
          </p:nvCxnSpPr>
          <p:spPr>
            <a:xfrm rot="10800000" flipV="1">
              <a:off x="5156391" y="1591479"/>
              <a:ext cx="1369311" cy="922590"/>
            </a:xfrm>
            <a:prstGeom prst="curvedConnector3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en arc 131"/>
            <p:cNvCxnSpPr>
              <a:stCxn id="43" idx="1"/>
              <a:endCxn id="62" idx="3"/>
            </p:cNvCxnSpPr>
            <p:nvPr/>
          </p:nvCxnSpPr>
          <p:spPr>
            <a:xfrm rot="10800000" flipV="1">
              <a:off x="5232525" y="1591478"/>
              <a:ext cx="1293177" cy="206211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Connecteur en arc 140"/>
          <p:cNvCxnSpPr/>
          <p:nvPr/>
        </p:nvCxnSpPr>
        <p:spPr>
          <a:xfrm rot="10800000" flipV="1">
            <a:off x="5228957" y="2765342"/>
            <a:ext cx="1293177" cy="875905"/>
          </a:xfrm>
          <a:prstGeom prst="curvedConnector3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9" name="Groupe 138"/>
          <p:cNvGrpSpPr/>
          <p:nvPr/>
        </p:nvGrpSpPr>
        <p:grpSpPr>
          <a:xfrm>
            <a:off x="5152823" y="2189879"/>
            <a:ext cx="1362431" cy="1470415"/>
            <a:chOff x="5156391" y="2183179"/>
            <a:chExt cx="1362431" cy="1470415"/>
          </a:xfrm>
        </p:grpSpPr>
        <p:cxnSp>
          <p:nvCxnSpPr>
            <p:cNvPr id="136" name="Connecteur en arc 135"/>
            <p:cNvCxnSpPr>
              <a:stCxn id="44" idx="1"/>
              <a:endCxn id="67" idx="6"/>
            </p:cNvCxnSpPr>
            <p:nvPr/>
          </p:nvCxnSpPr>
          <p:spPr>
            <a:xfrm rot="10800000" flipV="1">
              <a:off x="5156391" y="2183179"/>
              <a:ext cx="1362431" cy="330889"/>
            </a:xfrm>
            <a:prstGeom prst="curvedConnector3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en arc 137"/>
            <p:cNvCxnSpPr>
              <a:stCxn id="44" idx="1"/>
              <a:endCxn id="62" idx="3"/>
            </p:cNvCxnSpPr>
            <p:nvPr/>
          </p:nvCxnSpPr>
          <p:spPr>
            <a:xfrm rot="10800000" flipV="1">
              <a:off x="5232525" y="2183180"/>
              <a:ext cx="1286297" cy="1470414"/>
            </a:xfrm>
            <a:prstGeom prst="curvedConnector3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e 151"/>
          <p:cNvGrpSpPr/>
          <p:nvPr/>
        </p:nvGrpSpPr>
        <p:grpSpPr>
          <a:xfrm>
            <a:off x="5163262" y="2518996"/>
            <a:ext cx="1376452" cy="1139524"/>
            <a:chOff x="7608798" y="566740"/>
            <a:chExt cx="1376452" cy="1139524"/>
          </a:xfrm>
        </p:grpSpPr>
        <p:cxnSp>
          <p:nvCxnSpPr>
            <p:cNvPr id="143" name="Connecteur en arc 142"/>
            <p:cNvCxnSpPr>
              <a:stCxn id="49" idx="1"/>
              <a:endCxn id="67" idx="6"/>
            </p:cNvCxnSpPr>
            <p:nvPr/>
          </p:nvCxnSpPr>
          <p:spPr>
            <a:xfrm rot="10800000">
              <a:off x="7608798" y="566740"/>
              <a:ext cx="1376452" cy="831749"/>
            </a:xfrm>
            <a:prstGeom prst="curvedConnector3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en arc 144"/>
            <p:cNvCxnSpPr>
              <a:stCxn id="49" idx="1"/>
              <a:endCxn id="62" idx="3"/>
            </p:cNvCxnSpPr>
            <p:nvPr/>
          </p:nvCxnSpPr>
          <p:spPr>
            <a:xfrm rot="10800000" flipV="1">
              <a:off x="7684932" y="1398488"/>
              <a:ext cx="1300318" cy="307776"/>
            </a:xfrm>
            <a:prstGeom prst="curvedConnector3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e 150"/>
          <p:cNvGrpSpPr/>
          <p:nvPr/>
        </p:nvGrpSpPr>
        <p:grpSpPr>
          <a:xfrm>
            <a:off x="5146753" y="2514069"/>
            <a:ext cx="1369572" cy="1389075"/>
            <a:chOff x="5156390" y="2514070"/>
            <a:chExt cx="1369572" cy="1389075"/>
          </a:xfrm>
        </p:grpSpPr>
        <p:cxnSp>
          <p:nvCxnSpPr>
            <p:cNvPr id="148" name="Connecteur en arc 147"/>
            <p:cNvCxnSpPr>
              <a:stCxn id="50" idx="1"/>
              <a:endCxn id="62" idx="3"/>
            </p:cNvCxnSpPr>
            <p:nvPr/>
          </p:nvCxnSpPr>
          <p:spPr>
            <a:xfrm rot="10800000">
              <a:off x="5232524" y="3653594"/>
              <a:ext cx="1293438" cy="249550"/>
            </a:xfrm>
            <a:prstGeom prst="curvedConnector3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en arc 149"/>
            <p:cNvCxnSpPr>
              <a:stCxn id="50" idx="1"/>
              <a:endCxn id="67" idx="6"/>
            </p:cNvCxnSpPr>
            <p:nvPr/>
          </p:nvCxnSpPr>
          <p:spPr>
            <a:xfrm rot="10800000">
              <a:off x="5156390" y="2514070"/>
              <a:ext cx="1369572" cy="1389075"/>
            </a:xfrm>
            <a:prstGeom prst="curvedConnector3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e 152"/>
          <p:cNvGrpSpPr/>
          <p:nvPr/>
        </p:nvGrpSpPr>
        <p:grpSpPr>
          <a:xfrm>
            <a:off x="3997920" y="379459"/>
            <a:ext cx="1134405" cy="554475"/>
            <a:chOff x="4021985" y="2236845"/>
            <a:chExt cx="1134405" cy="554475"/>
          </a:xfrm>
        </p:grpSpPr>
        <p:sp>
          <p:nvSpPr>
            <p:cNvPr id="154" name="Ellipse 153"/>
            <p:cNvSpPr/>
            <p:nvPr/>
          </p:nvSpPr>
          <p:spPr>
            <a:xfrm>
              <a:off x="4021985" y="2236845"/>
              <a:ext cx="1134405" cy="55444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ZoneTexte 154"/>
            <p:cNvSpPr txBox="1"/>
            <p:nvPr/>
          </p:nvSpPr>
          <p:spPr>
            <a:xfrm>
              <a:off x="4042609" y="2268100"/>
              <a:ext cx="1100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Programmes</a:t>
              </a:r>
            </a:p>
            <a:p>
              <a:pPr algn="ctr"/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66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063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Engagements obligés 5</a:t>
            </a:r>
            <a:r>
              <a:rPr lang="fr-FR" baseline="30000" dirty="0"/>
              <a:t>ème</a:t>
            </a:r>
            <a:r>
              <a:rPr lang="fr-FR" dirty="0"/>
              <a:t> période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grpSp>
        <p:nvGrpSpPr>
          <p:cNvPr id="34" name="Groupe 33"/>
          <p:cNvGrpSpPr/>
          <p:nvPr/>
        </p:nvGrpSpPr>
        <p:grpSpPr>
          <a:xfrm>
            <a:off x="600902" y="2648664"/>
            <a:ext cx="1884477" cy="1402454"/>
            <a:chOff x="600902" y="2648664"/>
            <a:chExt cx="1884477" cy="1402454"/>
          </a:xfrm>
        </p:grpSpPr>
        <p:sp>
          <p:nvSpPr>
            <p:cNvPr id="33" name="ZoneTexte 32"/>
            <p:cNvSpPr txBox="1"/>
            <p:nvPr/>
          </p:nvSpPr>
          <p:spPr>
            <a:xfrm>
              <a:off x="600902" y="2656648"/>
              <a:ext cx="400110" cy="138499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1400" dirty="0"/>
                <a:t>RFR MO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010388" y="2648664"/>
              <a:ext cx="1474991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Opérations hors CDP</a:t>
              </a:r>
            </a:p>
            <a:p>
              <a:r>
                <a:rPr lang="fr-FR" sz="1200" dirty="0"/>
                <a:t>Bonification (LTECV)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017529" y="3271793"/>
              <a:ext cx="1467850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CDP Chauffage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996899" y="3774119"/>
              <a:ext cx="1474730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CDP Isolation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600902" y="858824"/>
            <a:ext cx="1884477" cy="1402454"/>
            <a:chOff x="600902" y="2648664"/>
            <a:chExt cx="1884477" cy="1402454"/>
          </a:xfrm>
          <a:solidFill>
            <a:srgbClr val="00B0F0"/>
          </a:solidFill>
        </p:grpSpPr>
        <p:sp>
          <p:nvSpPr>
            <p:cNvPr id="36" name="ZoneTexte 35"/>
            <p:cNvSpPr txBox="1"/>
            <p:nvPr/>
          </p:nvSpPr>
          <p:spPr>
            <a:xfrm>
              <a:off x="600902" y="2656648"/>
              <a:ext cx="400110" cy="138499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1400" dirty="0"/>
                <a:t>RFR TMO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010388" y="2648664"/>
              <a:ext cx="1474991" cy="4616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Opérations hors CDP</a:t>
              </a:r>
            </a:p>
            <a:p>
              <a:r>
                <a:rPr lang="fr-FR" sz="1200" dirty="0"/>
                <a:t>Bonification (LTECV)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017529" y="3271793"/>
              <a:ext cx="1467850" cy="27699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CDP Chauffage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996899" y="3774119"/>
              <a:ext cx="1474730" cy="27699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CDP Isolation</a:t>
              </a:r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6518560" y="857800"/>
            <a:ext cx="1891618" cy="1472890"/>
            <a:chOff x="6518560" y="857800"/>
            <a:chExt cx="1891618" cy="1472890"/>
          </a:xfrm>
        </p:grpSpPr>
        <p:sp>
          <p:nvSpPr>
            <p:cNvPr id="41" name="ZoneTexte 40"/>
            <p:cNvSpPr txBox="1"/>
            <p:nvPr/>
          </p:nvSpPr>
          <p:spPr>
            <a:xfrm>
              <a:off x="8010068" y="857800"/>
              <a:ext cx="400110" cy="14728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1400" dirty="0"/>
                <a:t>RFR Intermédiaires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518560" y="877975"/>
              <a:ext cx="1474991" cy="2769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Opérations hors CDP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525701" y="1452979"/>
              <a:ext cx="1467850" cy="2769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CDP Chauffage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518821" y="2044680"/>
              <a:ext cx="1474730" cy="2769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CDP Isolation</a:t>
              </a: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6525701" y="2639189"/>
            <a:ext cx="1891618" cy="1402454"/>
            <a:chOff x="6518560" y="919225"/>
            <a:chExt cx="1891618" cy="140245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7" name="ZoneTexte 46"/>
            <p:cNvSpPr txBox="1"/>
            <p:nvPr/>
          </p:nvSpPr>
          <p:spPr>
            <a:xfrm>
              <a:off x="8010068" y="919675"/>
              <a:ext cx="400110" cy="138499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1400" dirty="0"/>
                <a:t>RFR Supérieurs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6518560" y="919225"/>
              <a:ext cx="1474991" cy="27699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Opérations hors CDP</a:t>
              </a: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6525701" y="1487354"/>
              <a:ext cx="1467850" cy="27699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CDP Chauffage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6518821" y="2044680"/>
              <a:ext cx="1474730" cy="27699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CDP Isolation</a:t>
              </a: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3980733" y="1043974"/>
            <a:ext cx="1168782" cy="577096"/>
            <a:chOff x="3980733" y="1043974"/>
            <a:chExt cx="1168782" cy="577096"/>
          </a:xfrm>
        </p:grpSpPr>
        <p:sp>
          <p:nvSpPr>
            <p:cNvPr id="64" name="Ellipse 63"/>
            <p:cNvSpPr/>
            <p:nvPr/>
          </p:nvSpPr>
          <p:spPr>
            <a:xfrm>
              <a:off x="3987608" y="1043974"/>
              <a:ext cx="1134405" cy="554448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3980733" y="1097850"/>
              <a:ext cx="11687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CEE Précarité</a:t>
              </a:r>
            </a:p>
            <a:p>
              <a:pPr algn="ctr"/>
              <a:r>
                <a:rPr lang="fr-FR" sz="1400" dirty="0"/>
                <a:t>600 TWh</a:t>
              </a:r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3911475" y="3383070"/>
            <a:ext cx="1321049" cy="554448"/>
            <a:chOff x="3911475" y="3383070"/>
            <a:chExt cx="1321049" cy="554448"/>
          </a:xfrm>
        </p:grpSpPr>
        <p:sp>
          <p:nvSpPr>
            <p:cNvPr id="66" name="Ellipse 65"/>
            <p:cNvSpPr/>
            <p:nvPr/>
          </p:nvSpPr>
          <p:spPr>
            <a:xfrm>
              <a:off x="3987607" y="3383070"/>
              <a:ext cx="1134405" cy="5544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3911475" y="3499705"/>
              <a:ext cx="1321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CEE Classiques</a:t>
              </a:r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4021985" y="2236845"/>
            <a:ext cx="1134405" cy="554475"/>
            <a:chOff x="4021985" y="2236845"/>
            <a:chExt cx="1134405" cy="554475"/>
          </a:xfrm>
        </p:grpSpPr>
        <p:sp>
          <p:nvSpPr>
            <p:cNvPr id="67" name="Ellipse 66"/>
            <p:cNvSpPr/>
            <p:nvPr/>
          </p:nvSpPr>
          <p:spPr>
            <a:xfrm>
              <a:off x="4021985" y="2236845"/>
              <a:ext cx="1134405" cy="55444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4042609" y="2268100"/>
              <a:ext cx="1100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Bonification</a:t>
              </a:r>
            </a:p>
            <a:p>
              <a:pPr algn="ctr"/>
              <a:r>
                <a:rPr lang="fr-FR" sz="1400" dirty="0"/>
                <a:t>25%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3956669" y="4308171"/>
            <a:ext cx="121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2400 TWh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106906" y="1203158"/>
            <a:ext cx="11962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1106906" y="2984977"/>
            <a:ext cx="11962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1017529" y="2110682"/>
            <a:ext cx="11962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1010388" y="3923768"/>
            <a:ext cx="11962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6553865" y="2181726"/>
            <a:ext cx="11962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6553865" y="3910018"/>
            <a:ext cx="11962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/>
          <p:cNvCxnSpPr/>
          <p:nvPr/>
        </p:nvCxnSpPr>
        <p:spPr>
          <a:xfrm>
            <a:off x="2493637" y="1097233"/>
            <a:ext cx="1502229" cy="23154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/>
          <p:cNvGrpSpPr/>
          <p:nvPr/>
        </p:nvGrpSpPr>
        <p:grpSpPr>
          <a:xfrm>
            <a:off x="2478504" y="1322501"/>
            <a:ext cx="1536606" cy="1192871"/>
            <a:chOff x="2485379" y="1321198"/>
            <a:chExt cx="1536606" cy="1192871"/>
          </a:xfrm>
        </p:grpSpPr>
        <p:cxnSp>
          <p:nvCxnSpPr>
            <p:cNvPr id="12" name="Connecteur en arc 11"/>
            <p:cNvCxnSpPr>
              <a:stCxn id="38" idx="3"/>
              <a:endCxn id="64" idx="2"/>
            </p:cNvCxnSpPr>
            <p:nvPr/>
          </p:nvCxnSpPr>
          <p:spPr>
            <a:xfrm flipV="1">
              <a:off x="2485379" y="1321198"/>
              <a:ext cx="1502229" cy="299255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en arc 13"/>
            <p:cNvCxnSpPr>
              <a:stCxn id="38" idx="3"/>
              <a:endCxn id="67" idx="2"/>
            </p:cNvCxnSpPr>
            <p:nvPr/>
          </p:nvCxnSpPr>
          <p:spPr>
            <a:xfrm>
              <a:off x="2485379" y="1620453"/>
              <a:ext cx="1536606" cy="893616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cteur en arc 16"/>
          <p:cNvCxnSpPr>
            <a:cxnSpLocks/>
            <a:stCxn id="31" idx="3"/>
            <a:endCxn id="62" idx="1"/>
          </p:cNvCxnSpPr>
          <p:nvPr/>
        </p:nvCxnSpPr>
        <p:spPr>
          <a:xfrm>
            <a:off x="2485379" y="2879497"/>
            <a:ext cx="1426096" cy="774097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rc 18"/>
          <p:cNvCxnSpPr>
            <a:cxnSpLocks/>
            <a:stCxn id="29" idx="3"/>
            <a:endCxn id="63" idx="1"/>
          </p:cNvCxnSpPr>
          <p:nvPr/>
        </p:nvCxnSpPr>
        <p:spPr>
          <a:xfrm flipV="1">
            <a:off x="2485379" y="2529710"/>
            <a:ext cx="1557230" cy="880583"/>
          </a:xfrm>
          <a:prstGeom prst="curved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/>
          <p:cNvCxnSpPr/>
          <p:nvPr/>
        </p:nvCxnSpPr>
        <p:spPr>
          <a:xfrm rot="10800000" flipV="1">
            <a:off x="5233608" y="1003119"/>
            <a:ext cx="1286036" cy="2637119"/>
          </a:xfrm>
          <a:prstGeom prst="curvedConnector3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/>
          <p:cNvGrpSpPr/>
          <p:nvPr/>
        </p:nvGrpSpPr>
        <p:grpSpPr>
          <a:xfrm>
            <a:off x="5156391" y="1591478"/>
            <a:ext cx="1369311" cy="2062115"/>
            <a:chOff x="5156391" y="1591478"/>
            <a:chExt cx="1369311" cy="2062115"/>
          </a:xfrm>
        </p:grpSpPr>
        <p:cxnSp>
          <p:nvCxnSpPr>
            <p:cNvPr id="26" name="Connecteur en arc 25"/>
            <p:cNvCxnSpPr>
              <a:stCxn id="43" idx="1"/>
              <a:endCxn id="67" idx="6"/>
            </p:cNvCxnSpPr>
            <p:nvPr/>
          </p:nvCxnSpPr>
          <p:spPr>
            <a:xfrm rot="10800000" flipV="1">
              <a:off x="5156391" y="1591479"/>
              <a:ext cx="1369311" cy="922590"/>
            </a:xfrm>
            <a:prstGeom prst="curvedConnector3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en arc 29"/>
            <p:cNvCxnSpPr>
              <a:stCxn id="43" idx="1"/>
              <a:endCxn id="62" idx="3"/>
            </p:cNvCxnSpPr>
            <p:nvPr/>
          </p:nvCxnSpPr>
          <p:spPr>
            <a:xfrm rot="10800000" flipV="1">
              <a:off x="5232525" y="1591478"/>
              <a:ext cx="1293177" cy="2062115"/>
            </a:xfrm>
            <a:prstGeom prst="curvedConnector3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Connecteur en arc 55"/>
          <p:cNvCxnSpPr/>
          <p:nvPr/>
        </p:nvCxnSpPr>
        <p:spPr>
          <a:xfrm rot="10800000" flipV="1">
            <a:off x="5232523" y="2769365"/>
            <a:ext cx="1293177" cy="875905"/>
          </a:xfrm>
          <a:prstGeom prst="curvedConnector3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e 60"/>
          <p:cNvGrpSpPr/>
          <p:nvPr/>
        </p:nvGrpSpPr>
        <p:grpSpPr>
          <a:xfrm>
            <a:off x="5132732" y="2515372"/>
            <a:ext cx="1376452" cy="1139524"/>
            <a:chOff x="5156390" y="2514070"/>
            <a:chExt cx="1376452" cy="1139524"/>
          </a:xfrm>
        </p:grpSpPr>
        <p:cxnSp>
          <p:nvCxnSpPr>
            <p:cNvPr id="58" name="Connecteur en arc 57"/>
            <p:cNvCxnSpPr>
              <a:stCxn id="49" idx="1"/>
              <a:endCxn id="62" idx="3"/>
            </p:cNvCxnSpPr>
            <p:nvPr/>
          </p:nvCxnSpPr>
          <p:spPr>
            <a:xfrm rot="10800000" flipV="1">
              <a:off x="5232524" y="3345818"/>
              <a:ext cx="1300318" cy="307776"/>
            </a:xfrm>
            <a:prstGeom prst="curvedConnector3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en arc 59"/>
            <p:cNvCxnSpPr>
              <a:stCxn id="49" idx="1"/>
              <a:endCxn id="67" idx="6"/>
            </p:cNvCxnSpPr>
            <p:nvPr/>
          </p:nvCxnSpPr>
          <p:spPr>
            <a:xfrm rot="10800000">
              <a:off x="5156390" y="2514070"/>
              <a:ext cx="1376452" cy="831749"/>
            </a:xfrm>
            <a:prstGeom prst="curvedConnector3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>
            <a:off x="3980733" y="388821"/>
            <a:ext cx="1134405" cy="554475"/>
            <a:chOff x="4021985" y="2236845"/>
            <a:chExt cx="1134405" cy="554475"/>
          </a:xfrm>
        </p:grpSpPr>
        <p:sp>
          <p:nvSpPr>
            <p:cNvPr id="76" name="Ellipse 75"/>
            <p:cNvSpPr/>
            <p:nvPr/>
          </p:nvSpPr>
          <p:spPr>
            <a:xfrm>
              <a:off x="4021985" y="2236845"/>
              <a:ext cx="1134405" cy="55444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4042609" y="2268100"/>
              <a:ext cx="1100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Programmes</a:t>
              </a:r>
            </a:p>
            <a:p>
              <a:pPr algn="ctr"/>
              <a:r>
                <a:rPr lang="fr-FR" sz="1400" dirty="0"/>
                <a:t>8%</a:t>
              </a:r>
            </a:p>
          </p:txBody>
        </p:sp>
      </p:grpSp>
      <p:cxnSp>
        <p:nvCxnSpPr>
          <p:cNvPr id="65" name="Connecteur en arc 16">
            <a:extLst>
              <a:ext uri="{FF2B5EF4-FFF2-40B4-BE49-F238E27FC236}">
                <a16:creationId xmlns:a16="http://schemas.microsoft.com/office/drawing/2014/main" xmlns="" id="{EE5323F7-1475-4201-B779-CE06B100257B}"/>
              </a:ext>
            </a:extLst>
          </p:cNvPr>
          <p:cNvCxnSpPr>
            <a:cxnSpLocks/>
            <a:stCxn id="29" idx="3"/>
            <a:endCxn id="62" idx="1"/>
          </p:cNvCxnSpPr>
          <p:nvPr/>
        </p:nvCxnSpPr>
        <p:spPr>
          <a:xfrm>
            <a:off x="2485379" y="3410293"/>
            <a:ext cx="1426096" cy="243301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5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3"/>
          <p:cNvSpPr txBox="1">
            <a:spLocks noChangeArrowheads="1"/>
          </p:cNvSpPr>
          <p:nvPr/>
        </p:nvSpPr>
        <p:spPr bwMode="auto">
          <a:xfrm>
            <a:off x="3446132" y="3098516"/>
            <a:ext cx="38214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fr-FR" altLang="fr-FR" sz="2000" dirty="0">
                <a:solidFill>
                  <a:srgbClr val="EA7621"/>
                </a:solidFill>
                <a:latin typeface="Calibri"/>
                <a:cs typeface="Calibri"/>
              </a:rPr>
              <a:t>L’AFPAC</a:t>
            </a:r>
            <a:endParaRPr lang="fr-FR" altLang="fr-F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Une réponse au défi CO</a:t>
            </a:r>
            <a:r>
              <a:rPr lang="fr-FR" sz="1000" baseline="-25000" dirty="0">
                <a:solidFill>
                  <a:schemeClr val="bg1"/>
                </a:solidFill>
              </a:rPr>
              <a:t>2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et à la transition énergétique </a:t>
            </a:r>
            <a:endParaRPr lang="fr-FR" altLang="fr-FR" sz="1000" dirty="0">
              <a:solidFill>
                <a:schemeClr val="bg1"/>
              </a:solidFill>
            </a:endParaRPr>
          </a:p>
        </p:txBody>
      </p:sp>
      <p:sp>
        <p:nvSpPr>
          <p:cNvPr id="3" name="ZoneTexte 3"/>
          <p:cNvSpPr txBox="1">
            <a:spLocks noChangeArrowheads="1"/>
          </p:cNvSpPr>
          <p:nvPr/>
        </p:nvSpPr>
        <p:spPr bwMode="auto">
          <a:xfrm>
            <a:off x="3446131" y="2352480"/>
            <a:ext cx="45985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2000" b="1" dirty="0">
                <a:solidFill>
                  <a:schemeClr val="bg1"/>
                </a:solidFill>
              </a:rPr>
              <a:t>Merci pour votre attention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446132" y="1382803"/>
            <a:ext cx="2707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500" b="1" dirty="0">
                <a:solidFill>
                  <a:srgbClr val="EA7621"/>
                </a:solidFill>
                <a:latin typeface="Calibri"/>
                <a:cs typeface="Calibri"/>
              </a:rPr>
              <a:t>Copil « Qualité coup de pouce 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500" b="1" dirty="0">
                <a:solidFill>
                  <a:srgbClr val="EA7621"/>
                </a:solidFill>
                <a:latin typeface="Calibri"/>
                <a:cs typeface="Calibri"/>
              </a:rPr>
              <a:t>Mercredi 10 mars 2020</a:t>
            </a:r>
            <a:endParaRPr lang="fr-FR" altLang="fr-FR" sz="1500" b="1" dirty="0">
              <a:solidFill>
                <a:srgbClr val="EA762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8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3"/>
          <p:cNvSpPr txBox="1">
            <a:spLocks noChangeArrowheads="1"/>
          </p:cNvSpPr>
          <p:nvPr/>
        </p:nvSpPr>
        <p:spPr bwMode="auto">
          <a:xfrm>
            <a:off x="3446132" y="3098516"/>
            <a:ext cx="38214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fr-FR" altLang="fr-FR" sz="2000" dirty="0">
                <a:solidFill>
                  <a:srgbClr val="EA7621"/>
                </a:solidFill>
                <a:latin typeface="Calibri"/>
                <a:cs typeface="Calibri"/>
              </a:rPr>
              <a:t>L’AFPAC</a:t>
            </a:r>
            <a:endParaRPr lang="fr-FR" altLang="fr-F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Une réponse au défi CO</a:t>
            </a:r>
            <a:r>
              <a:rPr lang="fr-FR" sz="1000" baseline="-25000" dirty="0">
                <a:solidFill>
                  <a:schemeClr val="bg1"/>
                </a:solidFill>
              </a:rPr>
              <a:t>2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000" dirty="0">
                <a:solidFill>
                  <a:schemeClr val="bg1"/>
                </a:solidFill>
              </a:rPr>
              <a:t>et à la transition énergétique </a:t>
            </a:r>
            <a:endParaRPr lang="fr-FR" altLang="fr-FR" sz="10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450564" y="1382803"/>
            <a:ext cx="48472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2200" b="1" dirty="0">
                <a:solidFill>
                  <a:schemeClr val="bg1"/>
                </a:solidFill>
                <a:latin typeface="Calibri"/>
                <a:cs typeface="Calibri"/>
              </a:rPr>
              <a:t>1. Point marché des PAC</a:t>
            </a:r>
            <a:br>
              <a:rPr lang="fr-FR" sz="2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sz="2200" b="1" dirty="0">
                <a:solidFill>
                  <a:schemeClr val="bg1"/>
                </a:solidFill>
                <a:latin typeface="Calibri"/>
                <a:cs typeface="Calibri"/>
              </a:rPr>
              <a:t> à fin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85938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8259F13A-0593-4FA5-8369-E1C8B40A976C}"/>
              </a:ext>
            </a:extLst>
          </p:cNvPr>
          <p:cNvSpPr txBox="1">
            <a:spLocks/>
          </p:cNvSpPr>
          <p:nvPr/>
        </p:nvSpPr>
        <p:spPr>
          <a:xfrm>
            <a:off x="2033959" y="139721"/>
            <a:ext cx="5346353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rgbClr val="006CA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1500" dirty="0"/>
              <a:t>Evolution du marché des pompes à chaleur Air/Eau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FD506F8-FB2C-4394-97BA-F814F9824102}"/>
              </a:ext>
            </a:extLst>
          </p:cNvPr>
          <p:cNvSpPr txBox="1"/>
          <p:nvPr/>
        </p:nvSpPr>
        <p:spPr>
          <a:xfrm>
            <a:off x="556705" y="4739341"/>
            <a:ext cx="99899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75" dirty="0"/>
              <a:t>Source : PAC&amp;Clim’Info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xmlns="" id="{535D4F0C-E009-4D91-8332-CCCEEE97E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406575"/>
              </p:ext>
            </p:extLst>
          </p:nvPr>
        </p:nvGraphicFramePr>
        <p:xfrm>
          <a:off x="405637" y="522513"/>
          <a:ext cx="7542080" cy="423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802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xmlns="" id="{EFBF83A0-91E3-4386-B0E4-F818FA354BF2}"/>
              </a:ext>
            </a:extLst>
          </p:cNvPr>
          <p:cNvSpPr txBox="1">
            <a:spLocks/>
          </p:cNvSpPr>
          <p:nvPr/>
        </p:nvSpPr>
        <p:spPr>
          <a:xfrm>
            <a:off x="1493658" y="104946"/>
            <a:ext cx="61722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rgbClr val="006CA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2625" dirty="0"/>
              <a:t>Evolution du marché des pompes à chaleur Air/eau Monobloc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040F85D9-0DFB-4788-8857-95C3638459CB}"/>
              </a:ext>
            </a:extLst>
          </p:cNvPr>
          <p:cNvGrpSpPr/>
          <p:nvPr/>
        </p:nvGrpSpPr>
        <p:grpSpPr>
          <a:xfrm>
            <a:off x="770021" y="529389"/>
            <a:ext cx="7916779" cy="4423634"/>
            <a:chOff x="791580" y="1627059"/>
            <a:chExt cx="6408712" cy="4176464"/>
          </a:xfrm>
        </p:grpSpPr>
        <p:graphicFrame>
          <p:nvGraphicFramePr>
            <p:cNvPr id="5" name="Graphique 4">
              <a:extLst>
                <a:ext uri="{FF2B5EF4-FFF2-40B4-BE49-F238E27FC236}">
                  <a16:creationId xmlns:a16="http://schemas.microsoft.com/office/drawing/2014/main" xmlns="" id="{E7F5AAAF-790F-4012-9FB8-1632BA73965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08073136"/>
                </p:ext>
              </p:extLst>
            </p:nvPr>
          </p:nvGraphicFramePr>
          <p:xfrm>
            <a:off x="791580" y="1627059"/>
            <a:ext cx="6408712" cy="41764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xmlns="" id="{D364B990-AB67-4509-AE4C-D646E272FD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2987" y="2156572"/>
              <a:ext cx="468437" cy="76202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1">
            <a:extLst>
              <a:ext uri="{FF2B5EF4-FFF2-40B4-BE49-F238E27FC236}">
                <a16:creationId xmlns:a16="http://schemas.microsoft.com/office/drawing/2014/main" xmlns="" id="{662BCD1E-545F-4B4A-9CAF-2A2110BAE52B}"/>
              </a:ext>
            </a:extLst>
          </p:cNvPr>
          <p:cNvSpPr txBox="1"/>
          <p:nvPr/>
        </p:nvSpPr>
        <p:spPr>
          <a:xfrm>
            <a:off x="6242671" y="1069490"/>
            <a:ext cx="737748" cy="3261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+ 34%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DB06DF8-EBC7-4323-BD5B-8D68E38051A1}"/>
              </a:ext>
            </a:extLst>
          </p:cNvPr>
          <p:cNvSpPr txBox="1"/>
          <p:nvPr/>
        </p:nvSpPr>
        <p:spPr>
          <a:xfrm>
            <a:off x="639207" y="4756815"/>
            <a:ext cx="99899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75" dirty="0"/>
              <a:t>Source : PAC&amp;Clim’Info</a:t>
            </a:r>
          </a:p>
        </p:txBody>
      </p:sp>
    </p:spTree>
    <p:extLst>
      <p:ext uri="{BB962C8B-B14F-4D97-AF65-F5344CB8AC3E}">
        <p14:creationId xmlns:p14="http://schemas.microsoft.com/office/powerpoint/2010/main" val="173068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xmlns="" id="{BA01ADB7-A2FA-4629-9C6A-DD5E410AD295}"/>
              </a:ext>
            </a:extLst>
          </p:cNvPr>
          <p:cNvSpPr txBox="1">
            <a:spLocks/>
          </p:cNvSpPr>
          <p:nvPr/>
        </p:nvSpPr>
        <p:spPr>
          <a:xfrm>
            <a:off x="1580275" y="187448"/>
            <a:ext cx="61722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rgbClr val="006CA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2625" dirty="0"/>
              <a:t>Evolution du marché des pompes à chaleur Air/eau Bibloc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xmlns="" id="{556F1C16-80A9-4DCC-8499-988E301BD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321950"/>
              </p:ext>
            </p:extLst>
          </p:nvPr>
        </p:nvGraphicFramePr>
        <p:xfrm>
          <a:off x="385011" y="543141"/>
          <a:ext cx="8463355" cy="421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809CFD5-2BDD-4881-AAEF-E710E004C1E2}"/>
              </a:ext>
            </a:extLst>
          </p:cNvPr>
          <p:cNvSpPr txBox="1"/>
          <p:nvPr/>
        </p:nvSpPr>
        <p:spPr>
          <a:xfrm>
            <a:off x="300331" y="4682066"/>
            <a:ext cx="99899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75" dirty="0"/>
              <a:t>Source : PAC&amp;Clim’Info</a:t>
            </a:r>
          </a:p>
        </p:txBody>
      </p:sp>
    </p:spTree>
    <p:extLst>
      <p:ext uri="{BB962C8B-B14F-4D97-AF65-F5344CB8AC3E}">
        <p14:creationId xmlns:p14="http://schemas.microsoft.com/office/powerpoint/2010/main" val="91801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3F4A0B8A-7BB7-4B03-9D75-BC27413D742A}"/>
              </a:ext>
            </a:extLst>
          </p:cNvPr>
          <p:cNvSpPr txBox="1">
            <a:spLocks noChangeArrowheads="1"/>
          </p:cNvSpPr>
          <p:nvPr/>
        </p:nvSpPr>
        <p:spPr>
          <a:xfrm>
            <a:off x="1917949" y="80582"/>
            <a:ext cx="6172200" cy="38336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rgbClr val="006CA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1500" dirty="0"/>
              <a:t>Le marché des pompes à chaleur Air/Eau par puissance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xmlns="" id="{499245B7-4AC7-4BE1-858A-6C903C1A1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893791"/>
              </p:ext>
            </p:extLst>
          </p:nvPr>
        </p:nvGraphicFramePr>
        <p:xfrm>
          <a:off x="4539502" y="763146"/>
          <a:ext cx="4453244" cy="370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xmlns="" id="{BFDFDFD2-D6B3-4190-BB5E-25522348CC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650590"/>
              </p:ext>
            </p:extLst>
          </p:nvPr>
        </p:nvGraphicFramePr>
        <p:xfrm>
          <a:off x="53915" y="763146"/>
          <a:ext cx="3964063" cy="334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054C128-B8FF-46A1-B805-BF67A41456FE}"/>
              </a:ext>
            </a:extLst>
          </p:cNvPr>
          <p:cNvSpPr txBox="1"/>
          <p:nvPr/>
        </p:nvSpPr>
        <p:spPr>
          <a:xfrm>
            <a:off x="363298" y="4724183"/>
            <a:ext cx="99899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75" dirty="0"/>
              <a:t>Source : PAC&amp;Clim’Info</a:t>
            </a:r>
          </a:p>
        </p:txBody>
      </p:sp>
    </p:spTree>
    <p:extLst>
      <p:ext uri="{BB962C8B-B14F-4D97-AF65-F5344CB8AC3E}">
        <p14:creationId xmlns:p14="http://schemas.microsoft.com/office/powerpoint/2010/main" val="283221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6975" y="136285"/>
            <a:ext cx="6398062" cy="301637"/>
          </a:xfr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b="1" dirty="0">
                <a:solidFill>
                  <a:srgbClr val="006CA3"/>
                </a:solidFill>
                <a:latin typeface="Arial" pitchFamily="34" charset="0"/>
                <a:cs typeface="Arial" pitchFamily="34" charset="0"/>
              </a:rPr>
              <a:t>Focus sur l’évolution des PAC Air/eau moyenne et haute température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xmlns="" id="{16D46BBF-CC70-45B7-A647-8CC08BD7F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816290"/>
              </p:ext>
            </p:extLst>
          </p:nvPr>
        </p:nvGraphicFramePr>
        <p:xfrm>
          <a:off x="495015" y="522514"/>
          <a:ext cx="7844588" cy="399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CF2EA81-9183-4001-A8EC-DC8399975C03}"/>
              </a:ext>
            </a:extLst>
          </p:cNvPr>
          <p:cNvSpPr txBox="1"/>
          <p:nvPr/>
        </p:nvSpPr>
        <p:spPr>
          <a:xfrm>
            <a:off x="427984" y="4689713"/>
            <a:ext cx="99899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75" dirty="0"/>
              <a:t>Source : PAC&amp;Clim’Info</a:t>
            </a:r>
          </a:p>
        </p:txBody>
      </p:sp>
    </p:spTree>
    <p:extLst>
      <p:ext uri="{BB962C8B-B14F-4D97-AF65-F5344CB8AC3E}">
        <p14:creationId xmlns:p14="http://schemas.microsoft.com/office/powerpoint/2010/main" val="292890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2311" y="541921"/>
            <a:ext cx="6398062" cy="301637"/>
          </a:xfr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b="1" dirty="0">
                <a:solidFill>
                  <a:srgbClr val="006CA3"/>
                </a:solidFill>
                <a:latin typeface="Arial" pitchFamily="34" charset="0"/>
                <a:cs typeface="Arial" pitchFamily="34" charset="0"/>
              </a:rPr>
              <a:t>Focus sur l’utilisation des fluides – </a:t>
            </a:r>
            <a:r>
              <a:rPr lang="fr-FR" b="1" dirty="0" err="1">
                <a:solidFill>
                  <a:srgbClr val="006CA3"/>
                </a:solidFill>
                <a:latin typeface="Arial" pitchFamily="34" charset="0"/>
                <a:cs typeface="Arial" pitchFamily="34" charset="0"/>
              </a:rPr>
              <a:t>Pac</a:t>
            </a:r>
            <a:r>
              <a:rPr lang="fr-FR" b="1" dirty="0">
                <a:solidFill>
                  <a:srgbClr val="006CA3"/>
                </a:solidFill>
                <a:latin typeface="Arial" pitchFamily="34" charset="0"/>
                <a:cs typeface="Arial" pitchFamily="34" charset="0"/>
              </a:rPr>
              <a:t> Air/Eau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F05F2F0-399E-46DA-BEDC-69D482E41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46" y="26167"/>
            <a:ext cx="6236044" cy="639479"/>
          </a:xfrm>
          <a:prstGeom prst="rect">
            <a:avLst/>
          </a:prstGeom>
        </p:spPr>
      </p:pic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xmlns="" id="{0BA4905C-69A0-48E7-B47C-0A7A7AF6B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580232"/>
              </p:ext>
            </p:extLst>
          </p:nvPr>
        </p:nvGraphicFramePr>
        <p:xfrm>
          <a:off x="1817694" y="1005576"/>
          <a:ext cx="5616624" cy="372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8FBFAD9-F207-41FD-864A-EBE22BE72A7F}"/>
              </a:ext>
            </a:extLst>
          </p:cNvPr>
          <p:cNvSpPr txBox="1"/>
          <p:nvPr/>
        </p:nvSpPr>
        <p:spPr>
          <a:xfrm>
            <a:off x="454479" y="4633886"/>
            <a:ext cx="99899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75" dirty="0"/>
              <a:t>Source : PAC&amp;Clim’Info</a:t>
            </a:r>
          </a:p>
        </p:txBody>
      </p:sp>
    </p:spTree>
    <p:extLst>
      <p:ext uri="{BB962C8B-B14F-4D97-AF65-F5344CB8AC3E}">
        <p14:creationId xmlns:p14="http://schemas.microsoft.com/office/powerpoint/2010/main" val="8080159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2049742</TotalTime>
  <Words>567</Words>
  <Application>Microsoft Office PowerPoint</Application>
  <PresentationFormat>Affichage à l'écran (16:9)</PresentationFormat>
  <Paragraphs>172</Paragraphs>
  <Slides>23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Tahoma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Focus sur l’évolution des PAC Air/eau moyenne et haute température</vt:lpstr>
      <vt:lpstr>Focus sur l’utilisation des fluides – Pac Air/Eau</vt:lpstr>
      <vt:lpstr>Présentation PowerPoint</vt:lpstr>
      <vt:lpstr>Présentation PowerPoint</vt:lpstr>
      <vt:lpstr>Présentation PowerPoint</vt:lpstr>
      <vt:lpstr>Coup de pouce – énergie arrivée EnR</vt:lpstr>
      <vt:lpstr>Comparaison entre résultats coup de pouce et ventes de PAC</vt:lpstr>
      <vt:lpstr>Statistiques « Coup de pouce chauffage » - Remplacement des chaudières</vt:lpstr>
      <vt:lpstr>Présentation PowerPoint</vt:lpstr>
      <vt:lpstr>Présentation PowerPoint</vt:lpstr>
      <vt:lpstr>Présentation PowerPoint</vt:lpstr>
      <vt:lpstr>Présentation PowerPoint</vt:lpstr>
      <vt:lpstr>Famille 2 parents + 2 enfants / PAC air-eau</vt:lpstr>
      <vt:lpstr>Engagements obligés 4ème période</vt:lpstr>
      <vt:lpstr>Engagements obligés 5ème période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Emmanuelle DEMAEGT</dc:creator>
  <cp:lastModifiedBy>CHARNEY Gerard</cp:lastModifiedBy>
  <cp:revision>495</cp:revision>
  <cp:lastPrinted>2020-10-06T14:43:46Z</cp:lastPrinted>
  <dcterms:created xsi:type="dcterms:W3CDTF">2016-03-03T18:29:55Z</dcterms:created>
  <dcterms:modified xsi:type="dcterms:W3CDTF">2021-03-10T16:38:14Z</dcterms:modified>
</cp:coreProperties>
</file>