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99" r:id="rId3"/>
    <p:sldId id="319" r:id="rId4"/>
    <p:sldId id="324" r:id="rId5"/>
    <p:sldId id="325" r:id="rId6"/>
    <p:sldId id="326" r:id="rId7"/>
    <p:sldId id="304" r:id="rId8"/>
    <p:sldId id="320" r:id="rId9"/>
    <p:sldId id="306" r:id="rId10"/>
    <p:sldId id="349" r:id="rId11"/>
    <p:sldId id="351" r:id="rId12"/>
    <p:sldId id="308" r:id="rId13"/>
    <p:sldId id="353" r:id="rId14"/>
    <p:sldId id="352" r:id="rId15"/>
    <p:sldId id="316" r:id="rId16"/>
    <p:sldId id="347" r:id="rId17"/>
    <p:sldId id="313" r:id="rId18"/>
    <p:sldId id="350" r:id="rId19"/>
    <p:sldId id="354" r:id="rId20"/>
    <p:sldId id="291" r:id="rId21"/>
  </p:sldIdLst>
  <p:sldSz cx="9144000" cy="5143500" type="screen16x9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7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D1A"/>
    <a:srgbClr val="092E6F"/>
    <a:srgbClr val="FF6600"/>
    <a:srgbClr val="042C71"/>
    <a:srgbClr val="004084"/>
    <a:srgbClr val="4F81BD"/>
    <a:srgbClr val="F8F8F8"/>
    <a:srgbClr val="FFFFFF"/>
    <a:srgbClr val="FDB5F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19" autoAdjust="0"/>
    <p:restoredTop sz="92628" autoAdjust="0"/>
  </p:normalViewPr>
  <p:slideViewPr>
    <p:cSldViewPr snapToGrid="0" snapToObjects="1" showGuides="1">
      <p:cViewPr>
        <p:scale>
          <a:sx n="120" d="100"/>
          <a:sy n="120" d="100"/>
        </p:scale>
        <p:origin x="1238" y="77"/>
      </p:cViewPr>
      <p:guideLst>
        <p:guide orient="horz" pos="2187"/>
        <p:guide pos="2880"/>
        <p:guide orient="horz" pos="15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24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9F3B3-E4CF-7E43-90C2-CCC26989B249}" type="datetimeFigureOut">
              <a:rPr lang="fr-FR" smtClean="0"/>
              <a:t>03/11/2020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59A3C-BF3E-5544-960A-D0A0F294B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444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4D4399-71C3-4C7D-90ED-0DC36A1E409D}" type="datetimeFigureOut">
              <a:rPr lang="fr-FR"/>
              <a:pPr>
                <a:defRPr/>
              </a:pPr>
              <a:t>03/11/2020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0C9C15E-17B2-4409-8678-BE1C8F3E758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53233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9C15E-17B2-4409-8678-BE1C8F3E7581}" type="slidenum">
              <a:rPr lang="fr-FR" altLang="fr-FR" smtClean="0"/>
              <a:pPr>
                <a:defRPr/>
              </a:pPr>
              <a:t>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99054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9C15E-17B2-4409-8678-BE1C8F3E7581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2566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9C15E-17B2-4409-8678-BE1C8F3E7581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44710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9C15E-17B2-4409-8678-BE1C8F3E7581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0826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9C15E-17B2-4409-8678-BE1C8F3E7581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36445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9C15E-17B2-4409-8678-BE1C8F3E7581}" type="slidenum">
              <a:rPr lang="fr-FR" altLang="fr-FR" smtClean="0"/>
              <a:pPr>
                <a:defRPr/>
              </a:pPr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7806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9C15E-17B2-4409-8678-BE1C8F3E7581}" type="slidenum">
              <a:rPr lang="fr-FR" altLang="fr-FR" smtClean="0"/>
              <a:pPr>
                <a:defRPr/>
              </a:pPr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748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pic>
        <p:nvPicPr>
          <p:cNvPr id="7" name="Image 6" descr="logo-AFPA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91" y="4468623"/>
            <a:ext cx="1437619" cy="55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2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coeur-seul.ai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997" y="-409615"/>
            <a:ext cx="5399996" cy="502261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866871"/>
            <a:ext cx="9144001" cy="286940"/>
          </a:xfrm>
          <a:prstGeom prst="rect">
            <a:avLst/>
          </a:prstGeom>
          <a:solidFill>
            <a:srgbClr val="092E6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logo-AFPA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056" y="4279115"/>
            <a:ext cx="1100234" cy="424801"/>
          </a:xfrm>
          <a:prstGeom prst="rect">
            <a:avLst/>
          </a:prstGeom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42C7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800"/>
            </a:lvl1pPr>
            <a:lvl2pPr marL="914400" indent="-457200">
              <a:buFont typeface="Arial"/>
              <a:buChar char="•"/>
              <a:defRPr sz="2400"/>
            </a:lvl2pPr>
            <a:lvl3pPr>
              <a:defRPr sz="2000"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553865" y="4856560"/>
            <a:ext cx="2431385" cy="273844"/>
          </a:xfrm>
        </p:spPr>
        <p:txBody>
          <a:bodyPr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5E5B3BB-1D18-4C96-8B71-0A3B6D6E1189}"/>
              </a:ext>
            </a:extLst>
          </p:cNvPr>
          <p:cNvSpPr txBox="1">
            <a:spLocks/>
          </p:cNvSpPr>
          <p:nvPr userDrawn="1"/>
        </p:nvSpPr>
        <p:spPr>
          <a:xfrm>
            <a:off x="395288" y="4856560"/>
            <a:ext cx="5535612" cy="273844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Copil « Qualité coup de</a:t>
            </a:r>
            <a:r>
              <a:rPr lang="fr-FR" baseline="0" dirty="0"/>
              <a:t> pouce » du</a:t>
            </a:r>
            <a:r>
              <a:rPr lang="fr-FR" dirty="0"/>
              <a:t> </a:t>
            </a:r>
            <a:r>
              <a:rPr lang="fr-FR" dirty="0">
                <a:solidFill>
                  <a:srgbClr val="EA7621"/>
                </a:solidFill>
              </a:rPr>
              <a:t>MARDI 3 NOVEMBRE 2020</a:t>
            </a:r>
          </a:p>
        </p:txBody>
      </p:sp>
    </p:spTree>
    <p:extLst>
      <p:ext uri="{BB962C8B-B14F-4D97-AF65-F5344CB8AC3E}">
        <p14:creationId xmlns:p14="http://schemas.microsoft.com/office/powerpoint/2010/main" val="176263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pic>
        <p:nvPicPr>
          <p:cNvPr id="5" name="Image 4" descr="logo-AFPA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91" y="4468623"/>
            <a:ext cx="1437619" cy="55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8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E6A7967-D078-472B-B058-1133A14FDA2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3"/>
          <p:cNvSpPr txBox="1">
            <a:spLocks noChangeArrowheads="1"/>
          </p:cNvSpPr>
          <p:nvPr/>
        </p:nvSpPr>
        <p:spPr bwMode="auto">
          <a:xfrm>
            <a:off x="3446132" y="3098516"/>
            <a:ext cx="382144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fr-FR" altLang="fr-FR" sz="2000" dirty="0">
                <a:solidFill>
                  <a:srgbClr val="EA7621"/>
                </a:solidFill>
                <a:latin typeface="Calibri"/>
                <a:cs typeface="Calibri"/>
              </a:rPr>
              <a:t>L’AFPAC</a:t>
            </a:r>
            <a:endParaRPr lang="fr-FR" altLang="fr-FR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000" dirty="0">
                <a:solidFill>
                  <a:schemeClr val="bg1"/>
                </a:solidFill>
              </a:rPr>
              <a:t>Une réponse au défi CO</a:t>
            </a:r>
            <a:r>
              <a:rPr lang="fr-FR" sz="1000" baseline="-25000" dirty="0">
                <a:solidFill>
                  <a:schemeClr val="bg1"/>
                </a:solidFill>
              </a:rPr>
              <a:t>2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000" dirty="0">
                <a:solidFill>
                  <a:schemeClr val="bg1"/>
                </a:solidFill>
              </a:rPr>
              <a:t>et à la transition énergétique </a:t>
            </a:r>
            <a:endParaRPr lang="fr-FR" altLang="fr-FR" sz="10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446132" y="1382803"/>
            <a:ext cx="484726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2200" b="1" dirty="0">
                <a:solidFill>
                  <a:schemeClr val="bg1"/>
                </a:solidFill>
                <a:latin typeface="Calibri"/>
                <a:cs typeface="Calibri"/>
              </a:rPr>
              <a:t>Copil « Qualité coup de de pouce 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200" b="1" dirty="0">
                <a:solidFill>
                  <a:schemeClr val="bg1"/>
                </a:solidFill>
                <a:latin typeface="Calibri"/>
                <a:cs typeface="Calibri"/>
              </a:rPr>
              <a:t>Mardi 3 Novembre 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3"/>
          <p:cNvSpPr txBox="1">
            <a:spLocks noChangeArrowheads="1"/>
          </p:cNvSpPr>
          <p:nvPr/>
        </p:nvSpPr>
        <p:spPr bwMode="auto">
          <a:xfrm>
            <a:off x="3446132" y="3098516"/>
            <a:ext cx="382144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fr-FR" altLang="fr-FR" sz="2000" dirty="0">
                <a:solidFill>
                  <a:srgbClr val="EA7621"/>
                </a:solidFill>
                <a:latin typeface="Calibri"/>
                <a:cs typeface="Calibri"/>
              </a:rPr>
              <a:t>L’AFPAC</a:t>
            </a:r>
            <a:endParaRPr lang="fr-FR" altLang="fr-FR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000" dirty="0">
                <a:solidFill>
                  <a:schemeClr val="bg1"/>
                </a:solidFill>
              </a:rPr>
              <a:t>Une réponse au défi CO</a:t>
            </a:r>
            <a:r>
              <a:rPr lang="fr-FR" sz="1000" baseline="-25000" dirty="0">
                <a:solidFill>
                  <a:schemeClr val="bg1"/>
                </a:solidFill>
              </a:rPr>
              <a:t>2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000" dirty="0">
                <a:solidFill>
                  <a:schemeClr val="bg1"/>
                </a:solidFill>
              </a:rPr>
              <a:t>et à la transition énergétique </a:t>
            </a:r>
            <a:endParaRPr lang="fr-FR" altLang="fr-FR" sz="10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446132" y="1382803"/>
            <a:ext cx="484726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2200" b="1" dirty="0">
                <a:solidFill>
                  <a:schemeClr val="bg1"/>
                </a:solidFill>
                <a:latin typeface="Calibri"/>
                <a:cs typeface="Calibri"/>
              </a:rPr>
              <a:t>3. Point sur les aides 2021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sz="22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457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228170-0525-4FC8-9380-D1E152C4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7842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E45D1A"/>
                </a:solidFill>
              </a:rPr>
              <a:t>Point sur les aides 2021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80F202-A3E6-4307-86D5-D74BAF824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216" y="1202068"/>
            <a:ext cx="5637033" cy="2434906"/>
          </a:xfrm>
        </p:spPr>
        <p:txBody>
          <a:bodyPr/>
          <a:lstStyle/>
          <a:p>
            <a:pPr marL="806450" lvl="2" indent="-342900">
              <a:lnSpc>
                <a:spcPct val="115000"/>
              </a:lnSpc>
              <a:buFont typeface="Courier New" panose="02070309020205020404" pitchFamily="49" charset="0"/>
              <a:buChar char="o"/>
              <a:defRPr/>
            </a:pPr>
            <a:r>
              <a:rPr lang="fr-FR" i="1" dirty="0" err="1">
                <a:solidFill>
                  <a:srgbClr val="004084"/>
                </a:solidFill>
                <a:cs typeface="Tahoma" pitchFamily="34" charset="0"/>
              </a:rPr>
              <a:t>MaPrimRénov</a:t>
            </a:r>
            <a:r>
              <a:rPr lang="fr-FR" i="1" dirty="0">
                <a:solidFill>
                  <a:srgbClr val="004084"/>
                </a:solidFill>
                <a:cs typeface="Tahoma" pitchFamily="34" charset="0"/>
              </a:rPr>
              <a:t>’ et coup de pouce</a:t>
            </a:r>
          </a:p>
          <a:p>
            <a:pPr marL="806450" lvl="2" indent="-342900">
              <a:lnSpc>
                <a:spcPct val="115000"/>
              </a:lnSpc>
              <a:buFont typeface="Courier New" panose="02070309020205020404" pitchFamily="49" charset="0"/>
              <a:buChar char="o"/>
              <a:defRPr/>
            </a:pPr>
            <a:endParaRPr lang="fr-FR" i="1" dirty="0">
              <a:solidFill>
                <a:srgbClr val="004084"/>
              </a:solidFill>
              <a:cs typeface="Tahoma" pitchFamily="34" charset="0"/>
            </a:endParaRPr>
          </a:p>
          <a:p>
            <a:pPr marL="806450" lvl="2" indent="-342900">
              <a:lnSpc>
                <a:spcPct val="115000"/>
              </a:lnSpc>
              <a:buFont typeface="Courier New" panose="02070309020205020404" pitchFamily="49" charset="0"/>
              <a:buChar char="o"/>
              <a:defRPr/>
            </a:pPr>
            <a:r>
              <a:rPr lang="fr-FR" i="1" dirty="0">
                <a:solidFill>
                  <a:srgbClr val="004084"/>
                </a:solidFill>
                <a:cs typeface="Tahoma" pitchFamily="34" charset="0"/>
              </a:rPr>
              <a:t>Retour sur le fonctionnement actuel</a:t>
            </a:r>
          </a:p>
          <a:p>
            <a:pPr marL="806450" lvl="2" indent="-342900">
              <a:lnSpc>
                <a:spcPct val="115000"/>
              </a:lnSpc>
              <a:buFont typeface="Courier New" panose="02070309020205020404" pitchFamily="49" charset="0"/>
              <a:buChar char="o"/>
              <a:defRPr/>
            </a:pPr>
            <a:endParaRPr lang="fr-FR" i="1" dirty="0">
              <a:solidFill>
                <a:srgbClr val="004084"/>
              </a:solidFill>
              <a:cs typeface="Tahoma" pitchFamily="34" charset="0"/>
            </a:endParaRPr>
          </a:p>
          <a:p>
            <a:pPr marL="806450" lvl="2" indent="-342900">
              <a:lnSpc>
                <a:spcPct val="115000"/>
              </a:lnSpc>
              <a:buFont typeface="Courier New" panose="02070309020205020404" pitchFamily="49" charset="0"/>
              <a:buChar char="o"/>
              <a:defRPr/>
            </a:pPr>
            <a:r>
              <a:rPr lang="fr-FR" i="1" dirty="0">
                <a:solidFill>
                  <a:srgbClr val="004084"/>
                </a:solidFill>
                <a:cs typeface="Tahoma" pitchFamily="34" charset="0"/>
              </a:rPr>
              <a:t>Pb identifiés et questions qui se posent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92E6F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9228F1-CDBF-4C24-B3F0-7C67B87D89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865" y="4856560"/>
            <a:ext cx="2431385" cy="273844"/>
          </a:xfrm>
        </p:spPr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10</a:t>
            </a:fld>
            <a:endParaRPr lang="fr-FR" alt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72" y="756270"/>
            <a:ext cx="2608548" cy="37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56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228170-0525-4FC8-9380-D1E152C4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7842"/>
          </a:xfrm>
        </p:spPr>
        <p:txBody>
          <a:bodyPr>
            <a:normAutofit/>
          </a:bodyPr>
          <a:lstStyle/>
          <a:p>
            <a:r>
              <a:rPr lang="fr-FR" sz="2000" dirty="0" err="1">
                <a:solidFill>
                  <a:srgbClr val="E45D1A"/>
                </a:solidFill>
              </a:rPr>
              <a:t>MaPrimeRénov</a:t>
            </a:r>
            <a:r>
              <a:rPr lang="fr-FR" sz="2000" dirty="0">
                <a:solidFill>
                  <a:srgbClr val="E45D1A"/>
                </a:solidFill>
              </a:rPr>
              <a:t>’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ECFB845B-817C-4C60-A5FB-84B8796B2B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865" y="4856560"/>
            <a:ext cx="2431385" cy="273844"/>
          </a:xfrm>
        </p:spPr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11</a:t>
            </a:fld>
            <a:endParaRPr lang="fr-FR" alt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2011B9E-E345-4E1B-9C65-3A95F431426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30582" r="29563" b="14135"/>
          <a:stretch/>
        </p:blipFill>
        <p:spPr bwMode="auto">
          <a:xfrm>
            <a:off x="97999" y="1366247"/>
            <a:ext cx="4295246" cy="22982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946AE61-D645-400F-B768-CBF09216F498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27349" r="29564" b="18830"/>
          <a:stretch/>
        </p:blipFill>
        <p:spPr bwMode="auto">
          <a:xfrm>
            <a:off x="4682004" y="1366246"/>
            <a:ext cx="4131988" cy="2243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0043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228170-0525-4FC8-9380-D1E152C4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7842"/>
          </a:xfrm>
        </p:spPr>
        <p:txBody>
          <a:bodyPr>
            <a:normAutofit/>
          </a:bodyPr>
          <a:lstStyle/>
          <a:p>
            <a:r>
              <a:rPr lang="fr-FR" sz="2000" dirty="0" err="1">
                <a:solidFill>
                  <a:srgbClr val="E45D1A"/>
                </a:solidFill>
              </a:rPr>
              <a:t>Barêmes</a:t>
            </a:r>
            <a:r>
              <a:rPr lang="fr-FR" sz="2000" dirty="0">
                <a:solidFill>
                  <a:srgbClr val="E45D1A"/>
                </a:solidFill>
              </a:rPr>
              <a:t> </a:t>
            </a:r>
            <a:r>
              <a:rPr lang="fr-FR" sz="2000" dirty="0" err="1">
                <a:solidFill>
                  <a:srgbClr val="E45D1A"/>
                </a:solidFill>
              </a:rPr>
              <a:t>MaPrimeRénov</a:t>
            </a:r>
            <a:r>
              <a:rPr lang="fr-FR" sz="2000" dirty="0">
                <a:solidFill>
                  <a:srgbClr val="E45D1A"/>
                </a:solidFill>
              </a:rPr>
              <a:t>’ et coup de pouce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ECFB845B-817C-4C60-A5FB-84B8796B2B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865" y="4856560"/>
            <a:ext cx="2431385" cy="273844"/>
          </a:xfrm>
        </p:spPr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12</a:t>
            </a:fld>
            <a:endParaRPr lang="fr-FR" altLang="fr-FR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036275"/>
              </p:ext>
            </p:extLst>
          </p:nvPr>
        </p:nvGraphicFramePr>
        <p:xfrm>
          <a:off x="1329044" y="625639"/>
          <a:ext cx="5528317" cy="198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Worksheet" r:id="rId3" imgW="7896406" imgH="2838391" progId="Excel.Sheet.12">
                  <p:embed/>
                </p:oleObj>
              </mc:Choice>
              <mc:Fallback>
                <p:oleObj name="Worksheet" r:id="rId3" imgW="7896406" imgH="28383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9044" y="625639"/>
                        <a:ext cx="5528317" cy="1987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782864"/>
              </p:ext>
            </p:extLst>
          </p:nvPr>
        </p:nvGraphicFramePr>
        <p:xfrm>
          <a:off x="1329044" y="2792300"/>
          <a:ext cx="5562937" cy="1999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Worksheet" r:id="rId5" imgW="7896406" imgH="2838391" progId="Excel.Sheet.12">
                  <p:embed/>
                </p:oleObj>
              </mc:Choice>
              <mc:Fallback>
                <p:oleObj name="Worksheet" r:id="rId5" imgW="7896406" imgH="28383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9044" y="2792300"/>
                        <a:ext cx="5562937" cy="1999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7791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228170-0525-4FC8-9380-D1E152C4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7842"/>
          </a:xfrm>
        </p:spPr>
        <p:txBody>
          <a:bodyPr>
            <a:normAutofit/>
          </a:bodyPr>
          <a:lstStyle/>
          <a:p>
            <a:r>
              <a:rPr lang="fr-FR" sz="2000" dirty="0" err="1">
                <a:solidFill>
                  <a:srgbClr val="E45D1A"/>
                </a:solidFill>
              </a:rPr>
              <a:t>MaPrimeRénov</a:t>
            </a:r>
            <a:r>
              <a:rPr lang="fr-FR" sz="2000" dirty="0">
                <a:solidFill>
                  <a:srgbClr val="E45D1A"/>
                </a:solidFill>
              </a:rPr>
              <a:t>’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86C4D550-683F-44FC-B1AB-F760DDEA9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85" y="605215"/>
            <a:ext cx="8229600" cy="3576820"/>
          </a:xfrm>
        </p:spPr>
        <p:txBody>
          <a:bodyPr/>
          <a:lstStyle/>
          <a:p>
            <a:r>
              <a:rPr lang="fr-FR" sz="1800" dirty="0">
                <a:solidFill>
                  <a:srgbClr val="092E6F"/>
                </a:solidFill>
              </a:rPr>
              <a:t>Les primes pour les rénovations globales sauront-elles compenser l’exclusion des ménages aux revenus supérieurs des aides directes aux PAC ?</a:t>
            </a:r>
          </a:p>
          <a:p>
            <a:endParaRPr lang="fr-FR" sz="1800" u="sng" dirty="0">
              <a:solidFill>
                <a:srgbClr val="092E6F"/>
              </a:solidFill>
            </a:endParaRPr>
          </a:p>
          <a:p>
            <a:r>
              <a:rPr lang="fr-FR" sz="1800" u="sng" dirty="0">
                <a:solidFill>
                  <a:srgbClr val="092E6F"/>
                </a:solidFill>
              </a:rPr>
              <a:t>Exemples  de rénovation globale pour des ménages les plus aisés</a:t>
            </a:r>
            <a:r>
              <a:rPr lang="fr-FR" sz="1800" dirty="0">
                <a:solidFill>
                  <a:srgbClr val="092E6F"/>
                </a:solidFill>
              </a:rPr>
              <a:t> (catégorie Rose)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92E6F"/>
                </a:solidFill>
              </a:rPr>
              <a:t>Propriétaires occupants d’une maison individuelle en Indre et Loire (37)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92E6F"/>
                </a:solidFill>
              </a:rPr>
              <a:t>Maison construite avant 1975 , superficie de 150 m²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92E6F"/>
                </a:solidFill>
              </a:rPr>
              <a:t>Etiquette énergie du logement : F (passoire thermique)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92E6F"/>
                </a:solidFill>
              </a:rPr>
              <a:t>Travaux déjà effectués : double vitrage et isolation des combles perdus avant 1990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ECFB845B-817C-4C60-A5FB-84B8796B2B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865" y="4856560"/>
            <a:ext cx="2431385" cy="273844"/>
          </a:xfrm>
        </p:spPr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13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1565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228170-0525-4FC8-9380-D1E152C4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7842"/>
          </a:xfrm>
        </p:spPr>
        <p:txBody>
          <a:bodyPr>
            <a:normAutofit/>
          </a:bodyPr>
          <a:lstStyle/>
          <a:p>
            <a:r>
              <a:rPr lang="fr-FR" sz="2000" dirty="0" err="1">
                <a:solidFill>
                  <a:srgbClr val="E45D1A"/>
                </a:solidFill>
              </a:rPr>
              <a:t>MaPrimeRénov</a:t>
            </a:r>
            <a:r>
              <a:rPr lang="fr-FR" sz="2000" dirty="0">
                <a:solidFill>
                  <a:srgbClr val="E45D1A"/>
                </a:solidFill>
              </a:rPr>
              <a:t>’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86C4D550-683F-44FC-B1AB-F760DDEA9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85" y="605215"/>
            <a:ext cx="8229600" cy="3576820"/>
          </a:xfrm>
        </p:spPr>
        <p:txBody>
          <a:bodyPr/>
          <a:lstStyle/>
          <a:p>
            <a:r>
              <a:rPr lang="fr-FR" sz="1800" u="sng" dirty="0">
                <a:solidFill>
                  <a:srgbClr val="092E6F"/>
                </a:solidFill>
              </a:rPr>
              <a:t>4 cas de calcul associant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92E6F"/>
                </a:solidFill>
              </a:rPr>
              <a:t>Travaux sur l’enveloppe (VMC </a:t>
            </a:r>
            <a:r>
              <a:rPr lang="fr-FR" sz="1800" dirty="0" err="1">
                <a:solidFill>
                  <a:srgbClr val="092E6F"/>
                </a:solidFill>
              </a:rPr>
              <a:t>HygroB</a:t>
            </a:r>
            <a:r>
              <a:rPr lang="fr-FR" sz="1800" dirty="0">
                <a:solidFill>
                  <a:srgbClr val="092E6F"/>
                </a:solidFill>
              </a:rPr>
              <a:t> + isolation plancher bas sur vide sanitaire + isolation combles perdus)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92E6F"/>
                </a:solidFill>
              </a:rPr>
              <a:t>+ remplacement d’équipement (vieille chaudière fioul ou vieille chaudière gaz) par un équipement performant (PAC ou chaudière gaz THPE)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092E6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92E6F"/>
                </a:solidFill>
              </a:rPr>
              <a:t>Cas 1 – Enveloppe + remplacement chaudière fioul -&gt; chaudière gaz THPE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E45D1A"/>
                </a:solidFill>
              </a:rPr>
              <a:t>Cas 2 – Enveloppe + remplacement chaudière fioul -&gt; PAC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92E6F"/>
                </a:solidFill>
              </a:rPr>
              <a:t>Cas 3 – Enveloppe + remplacement chaudière gaz -&gt; chaudière gaz THPE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E45D1A"/>
                </a:solidFill>
              </a:rPr>
              <a:t>Cas 4 - Enveloppe + remplacement chaudière gaz -&gt; PAC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ECFB845B-817C-4C60-A5FB-84B8796B2B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865" y="4856560"/>
            <a:ext cx="2431385" cy="273844"/>
          </a:xfrm>
        </p:spPr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14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9598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228170-0525-4FC8-9380-D1E152C4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06256"/>
            <a:ext cx="8229600" cy="657842"/>
          </a:xfrm>
        </p:spPr>
        <p:txBody>
          <a:bodyPr>
            <a:normAutofit/>
          </a:bodyPr>
          <a:lstStyle/>
          <a:p>
            <a:r>
              <a:rPr lang="fr-FR" sz="2000" dirty="0" err="1">
                <a:solidFill>
                  <a:srgbClr val="E45D1A"/>
                </a:solidFill>
              </a:rPr>
              <a:t>MaPrimeRénov</a:t>
            </a:r>
            <a:r>
              <a:rPr lang="fr-FR" sz="2000" dirty="0">
                <a:solidFill>
                  <a:srgbClr val="E45D1A"/>
                </a:solidFill>
              </a:rPr>
              <a:t>’ et coup de pouce - Résultats de calculs 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ECFB845B-817C-4C60-A5FB-84B8796B2B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865" y="4856560"/>
            <a:ext cx="2431385" cy="273844"/>
          </a:xfrm>
        </p:spPr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15</a:t>
            </a:fld>
            <a:endParaRPr lang="fr-FR" alt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C8F937F-B5CA-4861-80FA-FBB62FE1A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720"/>
            <a:ext cx="9144000" cy="23467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84779" y="4802114"/>
            <a:ext cx="9228779" cy="436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0" y="2796702"/>
            <a:ext cx="9144000" cy="2346798"/>
            <a:chOff x="0" y="1398351"/>
            <a:chExt cx="9144000" cy="2346798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BAE5288-08DD-4DDF-B389-4FDFC5B42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398351"/>
              <a:ext cx="9144000" cy="2346798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D8169A9-E6FD-4642-A157-C1E7635CE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98322" y="1411712"/>
              <a:ext cx="1931927" cy="2315912"/>
            </a:xfrm>
            <a:prstGeom prst="rect">
              <a:avLst/>
            </a:prstGeom>
          </p:spPr>
        </p:pic>
        <p:sp>
          <p:nvSpPr>
            <p:cNvPr id="12" name="Rectangle : coins arrondis 13">
              <a:extLst>
                <a:ext uri="{FF2B5EF4-FFF2-40B4-BE49-F238E27FC236}">
                  <a16:creationId xmlns:a16="http://schemas.microsoft.com/office/drawing/2014/main" id="{5ACF80D5-7009-4C09-A1A2-778263B9468D}"/>
                </a:ext>
              </a:extLst>
            </p:cNvPr>
            <p:cNvSpPr/>
            <p:nvPr/>
          </p:nvSpPr>
          <p:spPr>
            <a:xfrm>
              <a:off x="2365065" y="1479176"/>
              <a:ext cx="708144" cy="218514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AAD40A49-5759-4286-8AC2-40F5AA8B13E7}"/>
                </a:ext>
              </a:extLst>
            </p:cNvPr>
            <p:cNvSpPr/>
            <p:nvPr/>
          </p:nvSpPr>
          <p:spPr>
            <a:xfrm>
              <a:off x="8417085" y="2499360"/>
              <a:ext cx="444975" cy="31242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90713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7F4275-CBFC-4ED3-9FE5-FAB0C5FD8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Quelques retours terrain sur « </a:t>
            </a:r>
            <a:r>
              <a:rPr lang="fr-FR" dirty="0" err="1"/>
              <a:t>MaPrimeRénov</a:t>
            </a:r>
            <a:r>
              <a:rPr lang="fr-FR" dirty="0"/>
              <a:t>’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8672CC-B092-4AB8-A4B2-5C7E68110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382" y="1568881"/>
            <a:ext cx="8432418" cy="226747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1500" dirty="0">
                <a:solidFill>
                  <a:srgbClr val="E45D1A"/>
                </a:solidFill>
              </a:rPr>
              <a:t>Difficultés au cours des derniers mois avec la plateforme</a:t>
            </a:r>
            <a:r>
              <a:rPr lang="fr-FR" sz="1500" dirty="0"/>
              <a:t> en ligne qui a dysfonctionné (incapacité des mandataires à suivre l’avancement des dossiers suite à un problème technique).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1500" dirty="0">
                <a:solidFill>
                  <a:srgbClr val="E45D1A"/>
                </a:solidFill>
              </a:rPr>
              <a:t>Difficulté récurrente à joindre l’ANAH.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1500" dirty="0">
                <a:solidFill>
                  <a:srgbClr val="E45D1A"/>
                </a:solidFill>
              </a:rPr>
              <a:t>Retard dans les paiements</a:t>
            </a:r>
            <a:r>
              <a:rPr lang="fr-FR" sz="1500" dirty="0"/>
              <a:t> (environ 70% des dossiers finalisés sont en attente du versement des primes) – Point prégnant tant les trésoreries des entreprises ont été sollicitées pendant le confinement.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1500" dirty="0">
                <a:solidFill>
                  <a:srgbClr val="E45D1A"/>
                </a:solidFill>
              </a:rPr>
              <a:t>Interrogation sur l’articulation entre les annonces d’anticipation du bénéfice de </a:t>
            </a:r>
            <a:r>
              <a:rPr lang="fr-FR" sz="1500" dirty="0" err="1">
                <a:solidFill>
                  <a:srgbClr val="E45D1A"/>
                </a:solidFill>
              </a:rPr>
              <a:t>MaPrimeRénov</a:t>
            </a:r>
            <a:r>
              <a:rPr lang="fr-FR" sz="1500" dirty="0">
                <a:solidFill>
                  <a:srgbClr val="E45D1A"/>
                </a:solidFill>
              </a:rPr>
              <a:t>’ sur les travaux engagés à partir d’octobre et les procédures administratives.</a:t>
            </a:r>
          </a:p>
          <a:p>
            <a:endParaRPr lang="fr-FR" sz="1800" dirty="0"/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456C924B-6FCE-4939-9C2E-4C76BB33E4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865" y="4856560"/>
            <a:ext cx="2431385" cy="273844"/>
          </a:xfrm>
        </p:spPr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8088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3"/>
          <p:cNvSpPr txBox="1">
            <a:spLocks noChangeArrowheads="1"/>
          </p:cNvSpPr>
          <p:nvPr/>
        </p:nvSpPr>
        <p:spPr bwMode="auto">
          <a:xfrm>
            <a:off x="3446132" y="3098516"/>
            <a:ext cx="382144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fr-FR" altLang="fr-FR" sz="2000" dirty="0">
                <a:solidFill>
                  <a:srgbClr val="EA7621"/>
                </a:solidFill>
                <a:latin typeface="Calibri"/>
                <a:cs typeface="Calibri"/>
              </a:rPr>
              <a:t>L’AFPAC</a:t>
            </a:r>
            <a:endParaRPr lang="fr-FR" altLang="fr-FR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000" dirty="0">
                <a:solidFill>
                  <a:schemeClr val="bg1"/>
                </a:solidFill>
              </a:rPr>
              <a:t>Une réponse au défi CO</a:t>
            </a:r>
            <a:r>
              <a:rPr lang="fr-FR" sz="1000" baseline="-25000" dirty="0">
                <a:solidFill>
                  <a:schemeClr val="bg1"/>
                </a:solidFill>
              </a:rPr>
              <a:t>2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000" dirty="0">
                <a:solidFill>
                  <a:schemeClr val="bg1"/>
                </a:solidFill>
              </a:rPr>
              <a:t>et à la transition énergétique </a:t>
            </a:r>
            <a:endParaRPr lang="fr-FR" altLang="fr-FR" sz="10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446132" y="1382803"/>
            <a:ext cx="484726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2200" b="1" dirty="0">
                <a:solidFill>
                  <a:schemeClr val="bg1"/>
                </a:solidFill>
                <a:latin typeface="Calibri"/>
                <a:cs typeface="Calibri"/>
              </a:rPr>
              <a:t>4. Réflexions en cours à l’AFPAC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sz="22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22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228170-0525-4FC8-9380-D1E152C4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solidFill>
                  <a:srgbClr val="E45D1A"/>
                </a:solidFill>
              </a:rPr>
              <a:t>Réflexions en cours à l’AFPAC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80F202-A3E6-4307-86D5-D74BAF824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6450" lvl="2" indent="-342900">
              <a:lnSpc>
                <a:spcPct val="115000"/>
              </a:lnSpc>
              <a:buFont typeface="Courier New" panose="02070309020205020404" pitchFamily="49" charset="0"/>
              <a:buChar char="o"/>
              <a:defRPr/>
            </a:pPr>
            <a:r>
              <a:rPr lang="fr-FR" i="1" dirty="0">
                <a:solidFill>
                  <a:srgbClr val="004084"/>
                </a:solidFill>
                <a:cs typeface="Tahoma" pitchFamily="34" charset="0"/>
              </a:rPr>
              <a:t>Évolution éventuelle du référentiel de formation RGE PAC</a:t>
            </a:r>
          </a:p>
          <a:p>
            <a:pPr marL="1263650" lvl="3" indent="-342900">
              <a:lnSpc>
                <a:spcPct val="115000"/>
              </a:lnSpc>
              <a:buFont typeface="Wingdings" panose="05000000000000000000" pitchFamily="2" charset="2"/>
              <a:buChar char="§"/>
              <a:defRPr/>
            </a:pPr>
            <a:r>
              <a:rPr lang="fr-FR" i="1" dirty="0">
                <a:solidFill>
                  <a:srgbClr val="004084"/>
                </a:solidFill>
                <a:cs typeface="Tahoma" pitchFamily="34" charset="0"/>
              </a:rPr>
              <a:t>Intégration de la PAC hybride</a:t>
            </a:r>
          </a:p>
          <a:p>
            <a:pPr marL="1263650" lvl="3" indent="-342900">
              <a:lnSpc>
                <a:spcPct val="115000"/>
              </a:lnSpc>
              <a:buFont typeface="Wingdings" panose="05000000000000000000" pitchFamily="2" charset="2"/>
              <a:buChar char="§"/>
              <a:defRPr/>
            </a:pPr>
            <a:r>
              <a:rPr lang="fr-FR" i="1" dirty="0">
                <a:solidFill>
                  <a:srgbClr val="004084"/>
                </a:solidFill>
                <a:cs typeface="Tahoma" pitchFamily="34" charset="0"/>
              </a:rPr>
              <a:t>L’acoustique</a:t>
            </a:r>
          </a:p>
          <a:p>
            <a:pPr lvl="0"/>
            <a:endParaRPr lang="fr-FR" sz="2000" dirty="0">
              <a:solidFill>
                <a:srgbClr val="E45D1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92E6F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9228F1-CDBF-4C24-B3F0-7C67B87D89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18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62825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1</a:t>
            </a:fld>
            <a:endParaRPr lang="fr-FR" altLang="fr-F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40000" y="8335"/>
            <a:ext cx="6604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33" tIns="40067" rIns="80133" bIns="40067" anchor="ctr"/>
          <a:lstStyle/>
          <a:p>
            <a:pPr algn="r">
              <a:defRPr/>
            </a:pPr>
            <a:r>
              <a:rPr lang="fr-FR" sz="2800" b="1" dirty="0">
                <a:solidFill>
                  <a:srgbClr val="FF6600"/>
                </a:solidFill>
                <a:ea typeface="+mj-ea"/>
                <a:cs typeface="Tahoma" pitchFamily="34" charset="0"/>
              </a:rPr>
              <a:t>Ordre du jour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6834" y="355997"/>
            <a:ext cx="8650287" cy="4277464"/>
          </a:xfrm>
          <a:prstGeom prst="rect">
            <a:avLst/>
          </a:prstGeom>
          <a:noFill/>
        </p:spPr>
        <p:txBody>
          <a:bodyPr lIns="80147" tIns="40074" rIns="80147" bIns="40074">
            <a:spAutoFit/>
          </a:bodyPr>
          <a:lstStyle/>
          <a:p>
            <a:pPr marL="463550" lvl="1" indent="-457200">
              <a:buAutoNum type="arabicPeriod"/>
              <a:defRPr/>
            </a:pPr>
            <a:r>
              <a:rPr lang="fr-FR" b="1" dirty="0">
                <a:solidFill>
                  <a:srgbClr val="004084"/>
                </a:solidFill>
                <a:cs typeface="Tahoma" pitchFamily="34" charset="0"/>
              </a:rPr>
              <a:t>Point marché des PAC à fin Aout 2020</a:t>
            </a:r>
          </a:p>
          <a:p>
            <a:pPr marL="463550" lvl="1" indent="-457200">
              <a:buAutoNum type="arabicPeriod"/>
              <a:defRPr/>
            </a:pPr>
            <a:endParaRPr lang="fr-FR" b="1" dirty="0">
              <a:solidFill>
                <a:srgbClr val="004084"/>
              </a:solidFill>
              <a:cs typeface="Tahoma" pitchFamily="34" charset="0"/>
            </a:endParaRPr>
          </a:p>
          <a:p>
            <a:pPr marL="463550" lvl="1" indent="-457200">
              <a:buAutoNum type="arabicPeriod"/>
              <a:defRPr/>
            </a:pPr>
            <a:r>
              <a:rPr lang="fr-FR" b="1" dirty="0">
                <a:solidFill>
                  <a:srgbClr val="004084"/>
                </a:solidFill>
                <a:cs typeface="Tahoma" pitchFamily="34" charset="0"/>
              </a:rPr>
              <a:t>Point qualité des installations</a:t>
            </a:r>
          </a:p>
          <a:p>
            <a:pPr marL="806450" lvl="2" indent="-342900">
              <a:buFont typeface="Courier New" panose="02070309020205020404" pitchFamily="49" charset="0"/>
              <a:buChar char="o"/>
              <a:defRPr/>
            </a:pPr>
            <a:r>
              <a:rPr lang="fr-FR" sz="1400" i="1" dirty="0">
                <a:solidFill>
                  <a:srgbClr val="004084"/>
                </a:solidFill>
                <a:cs typeface="Tahoma" pitchFamily="34" charset="0"/>
              </a:rPr>
              <a:t>Rapport </a:t>
            </a:r>
            <a:r>
              <a:rPr lang="fr-FR" sz="1400" i="1" dirty="0" err="1">
                <a:solidFill>
                  <a:srgbClr val="004084"/>
                </a:solidFill>
                <a:cs typeface="Tahoma" pitchFamily="34" charset="0"/>
              </a:rPr>
              <a:t>Enéa-Atee-Adem</a:t>
            </a:r>
            <a:r>
              <a:rPr lang="fr-FR" sz="1400" i="1" dirty="0">
                <a:solidFill>
                  <a:srgbClr val="004084"/>
                </a:solidFill>
                <a:cs typeface="Tahoma" pitchFamily="34" charset="0"/>
              </a:rPr>
              <a:t>; comment faire baisser les 15% de non-conformité majeures</a:t>
            </a:r>
          </a:p>
          <a:p>
            <a:pPr marL="806450" lvl="2" indent="-342900">
              <a:buFont typeface="Courier New" panose="02070309020205020404" pitchFamily="49" charset="0"/>
              <a:buChar char="o"/>
              <a:defRPr/>
            </a:pPr>
            <a:r>
              <a:rPr lang="fr-FR" sz="1400" i="1" dirty="0">
                <a:solidFill>
                  <a:srgbClr val="004084"/>
                </a:solidFill>
                <a:cs typeface="Tahoma" pitchFamily="34" charset="0"/>
              </a:rPr>
              <a:t>Quid du projet d’audits commandités par les obligés et délégataires</a:t>
            </a:r>
          </a:p>
          <a:p>
            <a:pPr marL="806450" lvl="2" indent="-342900">
              <a:buFont typeface="Courier New" panose="02070309020205020404" pitchFamily="49" charset="0"/>
              <a:buChar char="o"/>
              <a:defRPr/>
            </a:pPr>
            <a:r>
              <a:rPr lang="fr-FR" sz="1400" i="1" dirty="0">
                <a:solidFill>
                  <a:srgbClr val="004084"/>
                </a:solidFill>
                <a:cs typeface="Tahoma" pitchFamily="34" charset="0"/>
              </a:rPr>
              <a:t>Grille d’audit commune pour les qualificateurs ?</a:t>
            </a:r>
          </a:p>
          <a:p>
            <a:pPr marL="806450" lvl="2" indent="-342900">
              <a:buFont typeface="Courier New" panose="02070309020205020404" pitchFamily="49" charset="0"/>
              <a:buChar char="o"/>
              <a:defRPr/>
            </a:pPr>
            <a:r>
              <a:rPr lang="fr-FR" sz="1400" i="1" dirty="0">
                <a:solidFill>
                  <a:srgbClr val="004084"/>
                </a:solidFill>
                <a:cs typeface="Tahoma" pitchFamily="34" charset="0"/>
              </a:rPr>
              <a:t>Audits pour les probatoires ?</a:t>
            </a:r>
          </a:p>
          <a:p>
            <a:pPr marL="806450" lvl="2" indent="-342900">
              <a:buFont typeface="Courier New" panose="02070309020205020404" pitchFamily="49" charset="0"/>
              <a:buChar char="o"/>
              <a:defRPr/>
            </a:pPr>
            <a:endParaRPr lang="fr-FR" sz="1400" i="1" dirty="0">
              <a:solidFill>
                <a:srgbClr val="004084"/>
              </a:solidFill>
              <a:cs typeface="Tahoma" pitchFamily="34" charset="0"/>
            </a:endParaRPr>
          </a:p>
          <a:p>
            <a:pPr marL="463550" lvl="1" indent="-457200">
              <a:buAutoNum type="arabicPeriod"/>
              <a:defRPr/>
            </a:pPr>
            <a:r>
              <a:rPr lang="fr-FR" b="1" dirty="0">
                <a:solidFill>
                  <a:srgbClr val="004084"/>
                </a:solidFill>
                <a:cs typeface="Tahoma" pitchFamily="34" charset="0"/>
              </a:rPr>
              <a:t>Point sur les aides 2021</a:t>
            </a:r>
          </a:p>
          <a:p>
            <a:pPr marL="806450" lvl="2" indent="-342900">
              <a:lnSpc>
                <a:spcPct val="115000"/>
              </a:lnSpc>
              <a:buFont typeface="Courier New" panose="02070309020205020404" pitchFamily="49" charset="0"/>
              <a:buChar char="o"/>
              <a:defRPr/>
            </a:pPr>
            <a:r>
              <a:rPr lang="fr-FR" sz="1400" i="1" dirty="0" err="1">
                <a:solidFill>
                  <a:srgbClr val="004084"/>
                </a:solidFill>
                <a:cs typeface="Tahoma" pitchFamily="34" charset="0"/>
              </a:rPr>
              <a:t>MaPrimRénov</a:t>
            </a:r>
            <a:r>
              <a:rPr lang="fr-FR" sz="1400" i="1" dirty="0">
                <a:solidFill>
                  <a:srgbClr val="004084"/>
                </a:solidFill>
                <a:cs typeface="Tahoma" pitchFamily="34" charset="0"/>
              </a:rPr>
              <a:t>’ et coup de pouce</a:t>
            </a:r>
          </a:p>
          <a:p>
            <a:pPr marL="806450" lvl="2" indent="-342900">
              <a:lnSpc>
                <a:spcPct val="115000"/>
              </a:lnSpc>
              <a:buFont typeface="Courier New" panose="02070309020205020404" pitchFamily="49" charset="0"/>
              <a:buChar char="o"/>
              <a:defRPr/>
            </a:pPr>
            <a:r>
              <a:rPr lang="fr-FR" sz="1400" i="1" dirty="0">
                <a:solidFill>
                  <a:srgbClr val="004084"/>
                </a:solidFill>
                <a:cs typeface="Tahoma" pitchFamily="34" charset="0"/>
              </a:rPr>
              <a:t>Retour sur le fonctionnement actuel</a:t>
            </a:r>
          </a:p>
          <a:p>
            <a:pPr marL="806450" lvl="2" indent="-342900">
              <a:lnSpc>
                <a:spcPct val="115000"/>
              </a:lnSpc>
              <a:buFont typeface="Courier New" panose="02070309020205020404" pitchFamily="49" charset="0"/>
              <a:buChar char="o"/>
              <a:defRPr/>
            </a:pPr>
            <a:r>
              <a:rPr lang="fr-FR" sz="1400" i="1" dirty="0">
                <a:solidFill>
                  <a:srgbClr val="004084"/>
                </a:solidFill>
                <a:cs typeface="Tahoma" pitchFamily="34" charset="0"/>
              </a:rPr>
              <a:t>Pb identifiés et questions qui se posent</a:t>
            </a:r>
          </a:p>
          <a:p>
            <a:pPr marL="806450" lvl="2" indent="-342900">
              <a:lnSpc>
                <a:spcPct val="115000"/>
              </a:lnSpc>
              <a:buFont typeface="Courier New" panose="02070309020205020404" pitchFamily="49" charset="0"/>
              <a:buChar char="o"/>
              <a:defRPr/>
            </a:pPr>
            <a:endParaRPr lang="fr-FR" sz="1400" i="1" dirty="0">
              <a:solidFill>
                <a:srgbClr val="004084"/>
              </a:solidFill>
              <a:cs typeface="Tahoma" pitchFamily="34" charset="0"/>
            </a:endParaRPr>
          </a:p>
          <a:p>
            <a:pPr marL="463550" lvl="1" indent="-457200">
              <a:buAutoNum type="arabicPeriod"/>
              <a:defRPr/>
            </a:pPr>
            <a:r>
              <a:rPr lang="fr-FR" b="1" dirty="0">
                <a:solidFill>
                  <a:srgbClr val="004084"/>
                </a:solidFill>
                <a:cs typeface="Tahoma" pitchFamily="34" charset="0"/>
              </a:rPr>
              <a:t>Réflexions en cours à l’AFPAC</a:t>
            </a:r>
          </a:p>
          <a:p>
            <a:pPr marL="806450" lvl="2" indent="-342900">
              <a:lnSpc>
                <a:spcPct val="115000"/>
              </a:lnSpc>
              <a:buFont typeface="Courier New" panose="02070309020205020404" pitchFamily="49" charset="0"/>
              <a:buChar char="o"/>
              <a:defRPr/>
            </a:pPr>
            <a:r>
              <a:rPr lang="fr-FR" sz="1400" i="1" dirty="0">
                <a:solidFill>
                  <a:srgbClr val="004084"/>
                </a:solidFill>
                <a:cs typeface="Tahoma" pitchFamily="34" charset="0"/>
              </a:rPr>
              <a:t>Évolution éventuelle du référentiel de formation RGE PAC</a:t>
            </a:r>
          </a:p>
          <a:p>
            <a:pPr marL="1263650" lvl="3" indent="-342900">
              <a:lnSpc>
                <a:spcPct val="115000"/>
              </a:lnSpc>
              <a:buFont typeface="Wingdings" panose="05000000000000000000" pitchFamily="2" charset="2"/>
              <a:buChar char="§"/>
              <a:defRPr/>
            </a:pPr>
            <a:r>
              <a:rPr lang="fr-FR" sz="1400" i="1" dirty="0">
                <a:solidFill>
                  <a:srgbClr val="004084"/>
                </a:solidFill>
                <a:cs typeface="Tahoma" pitchFamily="34" charset="0"/>
              </a:rPr>
              <a:t>Intégration de la PAC hybride</a:t>
            </a:r>
          </a:p>
          <a:p>
            <a:pPr marL="1263650" lvl="3" indent="-342900">
              <a:lnSpc>
                <a:spcPct val="115000"/>
              </a:lnSpc>
              <a:buFont typeface="Wingdings" panose="05000000000000000000" pitchFamily="2" charset="2"/>
              <a:buChar char="§"/>
              <a:defRPr/>
            </a:pPr>
            <a:r>
              <a:rPr lang="fr-FR" sz="1400" i="1" dirty="0">
                <a:solidFill>
                  <a:srgbClr val="004084"/>
                </a:solidFill>
                <a:cs typeface="Tahoma" pitchFamily="34" charset="0"/>
              </a:rPr>
              <a:t>L’acoustique</a:t>
            </a:r>
          </a:p>
        </p:txBody>
      </p:sp>
    </p:spTree>
    <p:extLst>
      <p:ext uri="{BB962C8B-B14F-4D97-AF65-F5344CB8AC3E}">
        <p14:creationId xmlns:p14="http://schemas.microsoft.com/office/powerpoint/2010/main" val="167659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3"/>
          <p:cNvSpPr txBox="1">
            <a:spLocks noChangeArrowheads="1"/>
          </p:cNvSpPr>
          <p:nvPr/>
        </p:nvSpPr>
        <p:spPr bwMode="auto">
          <a:xfrm>
            <a:off x="3446132" y="3098516"/>
            <a:ext cx="382144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fr-FR" altLang="fr-FR" sz="2000" dirty="0">
                <a:solidFill>
                  <a:srgbClr val="EA7621"/>
                </a:solidFill>
                <a:latin typeface="Calibri"/>
                <a:cs typeface="Calibri"/>
              </a:rPr>
              <a:t>L’AFPAC</a:t>
            </a:r>
            <a:endParaRPr lang="fr-FR" altLang="fr-FR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000" dirty="0">
                <a:solidFill>
                  <a:schemeClr val="bg1"/>
                </a:solidFill>
              </a:rPr>
              <a:t>Une réponse au défi CO</a:t>
            </a:r>
            <a:r>
              <a:rPr lang="fr-FR" sz="1000" baseline="-25000" dirty="0">
                <a:solidFill>
                  <a:schemeClr val="bg1"/>
                </a:solidFill>
              </a:rPr>
              <a:t>2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000" dirty="0">
                <a:solidFill>
                  <a:schemeClr val="bg1"/>
                </a:solidFill>
              </a:rPr>
              <a:t>et à la transition énergétique </a:t>
            </a:r>
            <a:endParaRPr lang="fr-FR" altLang="fr-FR" sz="1000" dirty="0">
              <a:solidFill>
                <a:schemeClr val="bg1"/>
              </a:solidFill>
            </a:endParaRPr>
          </a:p>
        </p:txBody>
      </p:sp>
      <p:sp>
        <p:nvSpPr>
          <p:cNvPr id="3" name="ZoneTexte 3"/>
          <p:cNvSpPr txBox="1">
            <a:spLocks noChangeArrowheads="1"/>
          </p:cNvSpPr>
          <p:nvPr/>
        </p:nvSpPr>
        <p:spPr bwMode="auto">
          <a:xfrm>
            <a:off x="3446131" y="2352480"/>
            <a:ext cx="45985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2000" b="1" dirty="0">
                <a:solidFill>
                  <a:schemeClr val="bg1"/>
                </a:solidFill>
              </a:rPr>
              <a:t>Merci pour votre attention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446132" y="1382803"/>
            <a:ext cx="2707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500" b="1" dirty="0">
                <a:solidFill>
                  <a:srgbClr val="EA7621"/>
                </a:solidFill>
                <a:latin typeface="Calibri"/>
                <a:cs typeface="Calibri"/>
              </a:rPr>
              <a:t>Copil « Qualité coup de pouce 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500" b="1" dirty="0">
                <a:solidFill>
                  <a:srgbClr val="EA7621"/>
                </a:solidFill>
                <a:latin typeface="Calibri"/>
                <a:cs typeface="Calibri"/>
              </a:rPr>
              <a:t>Mardi 3 Novembre 2020</a:t>
            </a:r>
            <a:endParaRPr lang="fr-FR" altLang="fr-FR" sz="1500" b="1" dirty="0">
              <a:solidFill>
                <a:srgbClr val="EA762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78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3"/>
          <p:cNvSpPr txBox="1">
            <a:spLocks noChangeArrowheads="1"/>
          </p:cNvSpPr>
          <p:nvPr/>
        </p:nvSpPr>
        <p:spPr bwMode="auto">
          <a:xfrm>
            <a:off x="3446132" y="3098516"/>
            <a:ext cx="382144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fr-FR" altLang="fr-FR" sz="2000" dirty="0">
                <a:solidFill>
                  <a:srgbClr val="EA7621"/>
                </a:solidFill>
                <a:latin typeface="Calibri"/>
                <a:cs typeface="Calibri"/>
              </a:rPr>
              <a:t>L’AFPAC</a:t>
            </a:r>
            <a:endParaRPr lang="fr-FR" altLang="fr-FR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000" dirty="0">
                <a:solidFill>
                  <a:schemeClr val="bg1"/>
                </a:solidFill>
              </a:rPr>
              <a:t>Une réponse au défi CO</a:t>
            </a:r>
            <a:r>
              <a:rPr lang="fr-FR" sz="1000" baseline="-25000" dirty="0">
                <a:solidFill>
                  <a:schemeClr val="bg1"/>
                </a:solidFill>
              </a:rPr>
              <a:t>2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000" dirty="0">
                <a:solidFill>
                  <a:schemeClr val="bg1"/>
                </a:solidFill>
              </a:rPr>
              <a:t>et à la transition énergétique </a:t>
            </a:r>
            <a:endParaRPr lang="fr-FR" altLang="fr-FR" sz="10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450564" y="1382803"/>
            <a:ext cx="484726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2200" b="1" dirty="0">
                <a:solidFill>
                  <a:schemeClr val="bg1"/>
                </a:solidFill>
                <a:latin typeface="Calibri"/>
                <a:cs typeface="Calibri"/>
              </a:rPr>
              <a:t>1. Point marché des PAC</a:t>
            </a:r>
            <a:br>
              <a:rPr lang="fr-FR" sz="22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sz="2200" b="1" dirty="0">
                <a:solidFill>
                  <a:schemeClr val="bg1"/>
                </a:solidFill>
                <a:latin typeface="Calibri"/>
                <a:cs typeface="Calibri"/>
              </a:rPr>
              <a:t> à fin Aout 2020</a:t>
            </a:r>
          </a:p>
        </p:txBody>
      </p:sp>
    </p:spTree>
    <p:extLst>
      <p:ext uri="{BB962C8B-B14F-4D97-AF65-F5344CB8AC3E}">
        <p14:creationId xmlns:p14="http://schemas.microsoft.com/office/powerpoint/2010/main" val="85938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3</a:t>
            </a:fld>
            <a:endParaRPr lang="fr-FR" altLang="fr-F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36150" y="66441"/>
            <a:ext cx="6604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33" tIns="40067" rIns="80133" bIns="40067" anchor="ctr"/>
          <a:lstStyle/>
          <a:p>
            <a:pPr algn="ctr">
              <a:defRPr/>
            </a:pPr>
            <a:r>
              <a:rPr lang="fr-FR" sz="2000" b="1" dirty="0">
                <a:solidFill>
                  <a:srgbClr val="FF6600"/>
                </a:solidFill>
                <a:ea typeface="+mj-ea"/>
                <a:cs typeface="Tahoma" pitchFamily="34" charset="0"/>
              </a:rPr>
              <a:t>Marché des PAC à fin août 2020 : une situation contrastée</a:t>
            </a:r>
          </a:p>
          <a:p>
            <a:pPr algn="ctr">
              <a:defRPr/>
            </a:pPr>
            <a:endParaRPr lang="fr-FR" sz="2000" b="1" dirty="0">
              <a:solidFill>
                <a:srgbClr val="FF6600"/>
              </a:solidFill>
              <a:ea typeface="+mj-ea"/>
              <a:cs typeface="Tahom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1939" y="648387"/>
            <a:ext cx="8650287" cy="357930"/>
          </a:xfrm>
          <a:prstGeom prst="rect">
            <a:avLst/>
          </a:prstGeom>
          <a:noFill/>
        </p:spPr>
        <p:txBody>
          <a:bodyPr lIns="80147" tIns="40074" rIns="80147" bIns="40074">
            <a:spAutoFit/>
          </a:bodyPr>
          <a:lstStyle/>
          <a:p>
            <a:pPr marL="292100" lvl="1" indent="-285750"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004084"/>
                </a:solidFill>
                <a:cs typeface="Tahoma" pitchFamily="34" charset="0"/>
              </a:rPr>
              <a:t>Les PAC air-air résistent et poursuivent leur progression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D30283-31D5-42C3-9C80-7AE1A78A7C49}"/>
              </a:ext>
            </a:extLst>
          </p:cNvPr>
          <p:cNvSpPr/>
          <p:nvPr/>
        </p:nvSpPr>
        <p:spPr>
          <a:xfrm>
            <a:off x="261939" y="2133778"/>
            <a:ext cx="8579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lvl="1" indent="-285750">
              <a:buFont typeface="Arial" panose="020B0604020202020204" pitchFamily="34" charset="0"/>
              <a:buChar char="•"/>
              <a:defRPr/>
            </a:pPr>
            <a:endParaRPr lang="fr-FR" b="1" dirty="0">
              <a:solidFill>
                <a:srgbClr val="004084"/>
              </a:solidFill>
              <a:cs typeface="Tahoma" pitchFamily="34" charset="0"/>
            </a:endParaRPr>
          </a:p>
          <a:p>
            <a:pPr marL="292100" lvl="1" indent="-285750">
              <a:buFont typeface="Arial" panose="020B0604020202020204" pitchFamily="34" charset="0"/>
              <a:buChar char="•"/>
              <a:defRPr/>
            </a:pPr>
            <a:endParaRPr lang="fr-FR" b="1" dirty="0">
              <a:solidFill>
                <a:srgbClr val="004084"/>
              </a:solidFill>
              <a:cs typeface="Tahoma" pitchFamily="34" charset="0"/>
            </a:endParaRPr>
          </a:p>
          <a:p>
            <a:pPr marL="292100" lvl="1" indent="-285750"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004084"/>
                </a:solidFill>
                <a:cs typeface="Tahoma" pitchFamily="34" charset="0"/>
              </a:rPr>
              <a:t>Les chauffe-eaux thermodynamiques souffrent de la réduction des aides publiques et sont menacés par la baisse de la construction de logements neufs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2EA6CD8-FF9A-4A5F-8846-9E69621C03DF}"/>
              </a:ext>
            </a:extLst>
          </p:cNvPr>
          <p:cNvGraphicFramePr>
            <a:graphicFrameLocks noGrp="1"/>
          </p:cNvGraphicFramePr>
          <p:nvPr/>
        </p:nvGraphicFramePr>
        <p:xfrm>
          <a:off x="380952" y="1154288"/>
          <a:ext cx="4170714" cy="739140"/>
        </p:xfrm>
        <a:graphic>
          <a:graphicData uri="http://schemas.openxmlformats.org/drawingml/2006/table">
            <a:tbl>
              <a:tblPr/>
              <a:tblGrid>
                <a:gridCol w="1339500">
                  <a:extLst>
                    <a:ext uri="{9D8B030D-6E8A-4147-A177-3AD203B41FA5}">
                      <a16:colId xmlns:a16="http://schemas.microsoft.com/office/drawing/2014/main" val="3209524464"/>
                    </a:ext>
                  </a:extLst>
                </a:gridCol>
                <a:gridCol w="943738">
                  <a:extLst>
                    <a:ext uri="{9D8B030D-6E8A-4147-A177-3AD203B41FA5}">
                      <a16:colId xmlns:a16="http://schemas.microsoft.com/office/drawing/2014/main" val="2198523496"/>
                    </a:ext>
                  </a:extLst>
                </a:gridCol>
                <a:gridCol w="943738">
                  <a:extLst>
                    <a:ext uri="{9D8B030D-6E8A-4147-A177-3AD203B41FA5}">
                      <a16:colId xmlns:a16="http://schemas.microsoft.com/office/drawing/2014/main" val="1654630949"/>
                    </a:ext>
                  </a:extLst>
                </a:gridCol>
                <a:gridCol w="943738">
                  <a:extLst>
                    <a:ext uri="{9D8B030D-6E8A-4147-A177-3AD203B41FA5}">
                      <a16:colId xmlns:a16="http://schemas.microsoft.com/office/drawing/2014/main" val="388150843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évolution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263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Janv. à Avril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231 526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213 894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2610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 à Aout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325 465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414 753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5913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Cumul à fin Aout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556 991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628 647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113237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53D4B75D-0BE5-413A-9D6C-7D4E042D44ED}"/>
              </a:ext>
            </a:extLst>
          </p:cNvPr>
          <p:cNvGraphicFramePr>
            <a:graphicFrameLocks noGrp="1"/>
          </p:cNvGraphicFramePr>
          <p:nvPr/>
        </p:nvGraphicFramePr>
        <p:xfrm>
          <a:off x="401286" y="3452175"/>
          <a:ext cx="4322019" cy="739140"/>
        </p:xfrm>
        <a:graphic>
          <a:graphicData uri="http://schemas.openxmlformats.org/drawingml/2006/table">
            <a:tbl>
              <a:tblPr/>
              <a:tblGrid>
                <a:gridCol w="1388094">
                  <a:extLst>
                    <a:ext uri="{9D8B030D-6E8A-4147-A177-3AD203B41FA5}">
                      <a16:colId xmlns:a16="http://schemas.microsoft.com/office/drawing/2014/main" val="47894834"/>
                    </a:ext>
                  </a:extLst>
                </a:gridCol>
                <a:gridCol w="977975">
                  <a:extLst>
                    <a:ext uri="{9D8B030D-6E8A-4147-A177-3AD203B41FA5}">
                      <a16:colId xmlns:a16="http://schemas.microsoft.com/office/drawing/2014/main" val="3280129176"/>
                    </a:ext>
                  </a:extLst>
                </a:gridCol>
                <a:gridCol w="977975">
                  <a:extLst>
                    <a:ext uri="{9D8B030D-6E8A-4147-A177-3AD203B41FA5}">
                      <a16:colId xmlns:a16="http://schemas.microsoft.com/office/drawing/2014/main" val="3201625720"/>
                    </a:ext>
                  </a:extLst>
                </a:gridCol>
                <a:gridCol w="977975">
                  <a:extLst>
                    <a:ext uri="{9D8B030D-6E8A-4147-A177-3AD203B41FA5}">
                      <a16:colId xmlns:a16="http://schemas.microsoft.com/office/drawing/2014/main" val="202191001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évolution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4316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Janv. à Avril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32 875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901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 à Aout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43 357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41 486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5588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Cumul à fin Aout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76 232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51467"/>
                  </a:ext>
                </a:extLst>
              </a:tr>
            </a:tbl>
          </a:graphicData>
        </a:graphic>
      </p:graphicFrame>
      <p:pic>
        <p:nvPicPr>
          <p:cNvPr id="16" name="Image 15">
            <a:extLst>
              <a:ext uri="{FF2B5EF4-FFF2-40B4-BE49-F238E27FC236}">
                <a16:creationId xmlns:a16="http://schemas.microsoft.com/office/drawing/2014/main" id="{D79C4210-2329-4613-9AAC-063124A9B2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035" y="648387"/>
            <a:ext cx="2860358" cy="194795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C1A07F1-8B1B-42ED-91FA-2515488867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760" y="3334106"/>
            <a:ext cx="3110986" cy="130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9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4</a:t>
            </a:fld>
            <a:endParaRPr lang="fr-FR" alt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61939" y="471535"/>
            <a:ext cx="8650287" cy="357930"/>
          </a:xfrm>
          <a:prstGeom prst="rect">
            <a:avLst/>
          </a:prstGeom>
          <a:noFill/>
        </p:spPr>
        <p:txBody>
          <a:bodyPr lIns="80147" tIns="40074" rIns="80147" bIns="40074">
            <a:spAutoFit/>
          </a:bodyPr>
          <a:lstStyle/>
          <a:p>
            <a:pPr marL="6350" lvl="1">
              <a:defRPr/>
            </a:pPr>
            <a:r>
              <a:rPr lang="fr-FR" b="1" dirty="0">
                <a:solidFill>
                  <a:srgbClr val="004084"/>
                </a:solidFill>
                <a:cs typeface="Tahoma" pitchFamily="34" charset="0"/>
              </a:rPr>
              <a:t>Les PAC hydrauliques résistent sur la lancée de la vague de rénovations de 2019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4FEDF8D-F12D-4C65-866C-49A84CAB8837}"/>
              </a:ext>
            </a:extLst>
          </p:cNvPr>
          <p:cNvSpPr txBox="1"/>
          <p:nvPr/>
        </p:nvSpPr>
        <p:spPr>
          <a:xfrm>
            <a:off x="261939" y="2518006"/>
            <a:ext cx="366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92E6F"/>
                </a:solidFill>
              </a:rPr>
              <a:t>Mais souffrent en logements neufs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DA9D112-568D-4F03-B841-BC91D9A323CC}"/>
              </a:ext>
            </a:extLst>
          </p:cNvPr>
          <p:cNvSpPr txBox="1"/>
          <p:nvPr/>
        </p:nvSpPr>
        <p:spPr>
          <a:xfrm>
            <a:off x="4756642" y="2473680"/>
            <a:ext cx="305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92E6F"/>
                </a:solidFill>
              </a:rPr>
              <a:t>et fléchissent en rénovation</a:t>
            </a: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9B0A480A-50F6-4072-9F9E-12A96B018C07}"/>
              </a:ext>
            </a:extLst>
          </p:cNvPr>
          <p:cNvGraphicFramePr>
            <a:graphicFrameLocks noGrp="1"/>
          </p:cNvGraphicFramePr>
          <p:nvPr/>
        </p:nvGraphicFramePr>
        <p:xfrm>
          <a:off x="393700" y="864989"/>
          <a:ext cx="4178300" cy="739140"/>
        </p:xfrm>
        <a:graphic>
          <a:graphicData uri="http://schemas.openxmlformats.org/drawingml/2006/table">
            <a:tbl>
              <a:tblPr/>
              <a:tblGrid>
                <a:gridCol w="1816100">
                  <a:extLst>
                    <a:ext uri="{9D8B030D-6E8A-4147-A177-3AD203B41FA5}">
                      <a16:colId xmlns:a16="http://schemas.microsoft.com/office/drawing/2014/main" val="732316107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95895553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2264045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59793196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Air-Eau + Géothermie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évolution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5296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Janv. à Avril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44 105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50 234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3803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 à Aout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52 624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49 025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6126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Cumul à fin Aout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96 729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99 259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473702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98C218CA-2540-463E-A398-904346A5F61D}"/>
              </a:ext>
            </a:extLst>
          </p:cNvPr>
          <p:cNvGraphicFramePr>
            <a:graphicFrameLocks noGrp="1"/>
          </p:cNvGraphicFramePr>
          <p:nvPr/>
        </p:nvGraphicFramePr>
        <p:xfrm>
          <a:off x="393700" y="2877446"/>
          <a:ext cx="3664180" cy="739140"/>
        </p:xfrm>
        <a:graphic>
          <a:graphicData uri="http://schemas.openxmlformats.org/drawingml/2006/table">
            <a:tbl>
              <a:tblPr/>
              <a:tblGrid>
                <a:gridCol w="1592638">
                  <a:extLst>
                    <a:ext uri="{9D8B030D-6E8A-4147-A177-3AD203B41FA5}">
                      <a16:colId xmlns:a16="http://schemas.microsoft.com/office/drawing/2014/main" val="3269126741"/>
                    </a:ext>
                  </a:extLst>
                </a:gridCol>
                <a:gridCol w="690514">
                  <a:extLst>
                    <a:ext uri="{9D8B030D-6E8A-4147-A177-3AD203B41FA5}">
                      <a16:colId xmlns:a16="http://schemas.microsoft.com/office/drawing/2014/main" val="3260696905"/>
                    </a:ext>
                  </a:extLst>
                </a:gridCol>
                <a:gridCol w="690514">
                  <a:extLst>
                    <a:ext uri="{9D8B030D-6E8A-4147-A177-3AD203B41FA5}">
                      <a16:colId xmlns:a16="http://schemas.microsoft.com/office/drawing/2014/main" val="922587869"/>
                    </a:ext>
                  </a:extLst>
                </a:gridCol>
                <a:gridCol w="690514">
                  <a:extLst>
                    <a:ext uri="{9D8B030D-6E8A-4147-A177-3AD203B41FA5}">
                      <a16:colId xmlns:a16="http://schemas.microsoft.com/office/drawing/2014/main" val="243730765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Air-Eau ≤ 6 Kw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évolution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0644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Janv. à Avril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703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 à Aout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8202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Cumul à fin Aout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099034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C64BE859-0272-4B6F-A0F6-B552F4D21445}"/>
              </a:ext>
            </a:extLst>
          </p:cNvPr>
          <p:cNvGraphicFramePr>
            <a:graphicFrameLocks noGrp="1"/>
          </p:cNvGraphicFramePr>
          <p:nvPr/>
        </p:nvGraphicFramePr>
        <p:xfrm>
          <a:off x="4864174" y="2861880"/>
          <a:ext cx="3776014" cy="739140"/>
        </p:xfrm>
        <a:graphic>
          <a:graphicData uri="http://schemas.openxmlformats.org/drawingml/2006/table">
            <a:tbl>
              <a:tblPr/>
              <a:tblGrid>
                <a:gridCol w="1641247">
                  <a:extLst>
                    <a:ext uri="{9D8B030D-6E8A-4147-A177-3AD203B41FA5}">
                      <a16:colId xmlns:a16="http://schemas.microsoft.com/office/drawing/2014/main" val="89499150"/>
                    </a:ext>
                  </a:extLst>
                </a:gridCol>
                <a:gridCol w="711589">
                  <a:extLst>
                    <a:ext uri="{9D8B030D-6E8A-4147-A177-3AD203B41FA5}">
                      <a16:colId xmlns:a16="http://schemas.microsoft.com/office/drawing/2014/main" val="1123597930"/>
                    </a:ext>
                  </a:extLst>
                </a:gridCol>
                <a:gridCol w="711589">
                  <a:extLst>
                    <a:ext uri="{9D8B030D-6E8A-4147-A177-3AD203B41FA5}">
                      <a16:colId xmlns:a16="http://schemas.microsoft.com/office/drawing/2014/main" val="3871596114"/>
                    </a:ext>
                  </a:extLst>
                </a:gridCol>
                <a:gridCol w="711589">
                  <a:extLst>
                    <a:ext uri="{9D8B030D-6E8A-4147-A177-3AD203B41FA5}">
                      <a16:colId xmlns:a16="http://schemas.microsoft.com/office/drawing/2014/main" val="265653882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Air-Eau HT &gt; 55°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évolution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4799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Janv. à Avril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8966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 à Aout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5835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Cumul à fin Aout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49 098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50 362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229261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DA21B656-85F0-474C-AB6C-BEF2938C74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732" y="805235"/>
            <a:ext cx="2809874" cy="166211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6302DF4-1D3E-4535-B922-2FF2937E46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58" y="3703299"/>
            <a:ext cx="2708063" cy="115326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25E4516-B75F-48B8-A8CF-89931403A3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175" y="3703299"/>
            <a:ext cx="2857426" cy="116718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627D490-3094-415F-9D05-53E12799A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150" y="66441"/>
            <a:ext cx="6604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33" tIns="40067" rIns="80133" bIns="40067" anchor="ctr"/>
          <a:lstStyle/>
          <a:p>
            <a:pPr algn="ctr">
              <a:defRPr/>
            </a:pPr>
            <a:r>
              <a:rPr lang="fr-FR" sz="2000" b="1" dirty="0">
                <a:solidFill>
                  <a:srgbClr val="FF6600"/>
                </a:solidFill>
                <a:ea typeface="+mj-ea"/>
                <a:cs typeface="Tahoma" pitchFamily="34" charset="0"/>
              </a:rPr>
              <a:t>Marché des PAC à fin août 2020 : une situation contrastée</a:t>
            </a:r>
          </a:p>
          <a:p>
            <a:pPr algn="ctr">
              <a:defRPr/>
            </a:pPr>
            <a:endParaRPr lang="fr-FR" sz="2000" b="1" dirty="0">
              <a:solidFill>
                <a:srgbClr val="FF6600"/>
              </a:solidFill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5</a:t>
            </a:fld>
            <a:endParaRPr lang="fr-FR" alt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61939" y="648387"/>
            <a:ext cx="8650287" cy="357930"/>
          </a:xfrm>
          <a:prstGeom prst="rect">
            <a:avLst/>
          </a:prstGeom>
          <a:noFill/>
        </p:spPr>
        <p:txBody>
          <a:bodyPr lIns="80147" tIns="40074" rIns="80147" bIns="40074">
            <a:spAutoFit/>
          </a:bodyPr>
          <a:lstStyle/>
          <a:p>
            <a:pPr marL="6350" lvl="1">
              <a:defRPr/>
            </a:pPr>
            <a:r>
              <a:rPr lang="fr-FR" b="1" dirty="0">
                <a:solidFill>
                  <a:srgbClr val="004084"/>
                </a:solidFill>
                <a:cs typeface="Tahoma" pitchFamily="34" charset="0"/>
              </a:rPr>
              <a:t>Les PAC géothermiques de nouveau à la peine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4FEDF8D-F12D-4C65-866C-49A84CAB8837}"/>
              </a:ext>
            </a:extLst>
          </p:cNvPr>
          <p:cNvSpPr txBox="1"/>
          <p:nvPr/>
        </p:nvSpPr>
        <p:spPr>
          <a:xfrm>
            <a:off x="261939" y="2662034"/>
            <a:ext cx="482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92E6F"/>
                </a:solidFill>
              </a:rPr>
              <a:t>Les PAC hybrides ne décollent toujours pas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585535B-FD02-43CD-9442-2903603BB95C}"/>
              </a:ext>
            </a:extLst>
          </p:cNvPr>
          <p:cNvGraphicFramePr>
            <a:graphicFrameLocks noGrp="1"/>
          </p:cNvGraphicFramePr>
          <p:nvPr/>
        </p:nvGraphicFramePr>
        <p:xfrm>
          <a:off x="393700" y="1228448"/>
          <a:ext cx="4178300" cy="739140"/>
        </p:xfrm>
        <a:graphic>
          <a:graphicData uri="http://schemas.openxmlformats.org/drawingml/2006/table">
            <a:tbl>
              <a:tblPr/>
              <a:tblGrid>
                <a:gridCol w="1816100">
                  <a:extLst>
                    <a:ext uri="{9D8B030D-6E8A-4147-A177-3AD203B41FA5}">
                      <a16:colId xmlns:a16="http://schemas.microsoft.com/office/drawing/2014/main" val="328958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36350388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425323200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90093679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Géothermie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évolution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3810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Janv. à Avril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975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 à Aout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5106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Cumul à fin Aout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85181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C4BA28B-1C65-4BF0-856D-30AD3C28E250}"/>
              </a:ext>
            </a:extLst>
          </p:cNvPr>
          <p:cNvGraphicFramePr>
            <a:graphicFrameLocks noGrp="1"/>
          </p:cNvGraphicFramePr>
          <p:nvPr/>
        </p:nvGraphicFramePr>
        <p:xfrm>
          <a:off x="393700" y="3183434"/>
          <a:ext cx="4178300" cy="739140"/>
        </p:xfrm>
        <a:graphic>
          <a:graphicData uri="http://schemas.openxmlformats.org/drawingml/2006/table">
            <a:tbl>
              <a:tblPr/>
              <a:tblGrid>
                <a:gridCol w="1816100">
                  <a:extLst>
                    <a:ext uri="{9D8B030D-6E8A-4147-A177-3AD203B41FA5}">
                      <a16:colId xmlns:a16="http://schemas.microsoft.com/office/drawing/2014/main" val="307354340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83036328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507778627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14484121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Hybrides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évolution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8035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Janv. à Avril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2791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 à Aout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114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Cumul à fin Aout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010703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02FA2EB8-0C7B-4A39-BD21-FF4EE823F3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237" y="2616010"/>
            <a:ext cx="3354123" cy="2002206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D7DF4931-26AB-46B1-A145-297B72F09F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47913" y="1233488"/>
            <a:ext cx="44481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865CEE6-1B4B-4554-86E3-07DCC715B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456" y="648386"/>
            <a:ext cx="3129250" cy="183307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5B9F6D4-9D6B-4F7B-8EDF-70B6F4AB5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150" y="66441"/>
            <a:ext cx="6604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33" tIns="40067" rIns="80133" bIns="40067" anchor="ctr"/>
          <a:lstStyle/>
          <a:p>
            <a:pPr algn="ctr">
              <a:defRPr/>
            </a:pPr>
            <a:r>
              <a:rPr lang="fr-FR" sz="2000" b="1" dirty="0">
                <a:solidFill>
                  <a:srgbClr val="FF6600"/>
                </a:solidFill>
                <a:ea typeface="+mj-ea"/>
                <a:cs typeface="Tahoma" pitchFamily="34" charset="0"/>
              </a:rPr>
              <a:t>Marché des PAC à fin août 2020 : une situation contrastée</a:t>
            </a:r>
          </a:p>
          <a:p>
            <a:pPr algn="ctr">
              <a:defRPr/>
            </a:pPr>
            <a:endParaRPr lang="fr-FR" sz="2000" b="1" dirty="0">
              <a:solidFill>
                <a:srgbClr val="FF6600"/>
              </a:solidFill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9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6</a:t>
            </a:fld>
            <a:endParaRPr lang="fr-FR" alt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82957" y="499206"/>
            <a:ext cx="8650287" cy="357930"/>
          </a:xfrm>
          <a:prstGeom prst="rect">
            <a:avLst/>
          </a:prstGeom>
          <a:noFill/>
        </p:spPr>
        <p:txBody>
          <a:bodyPr lIns="80147" tIns="40074" rIns="80147" bIns="40074">
            <a:spAutoFit/>
          </a:bodyPr>
          <a:lstStyle/>
          <a:p>
            <a:pPr marL="6350" lvl="1">
              <a:defRPr/>
            </a:pPr>
            <a:r>
              <a:rPr lang="fr-FR" b="1" dirty="0">
                <a:solidFill>
                  <a:srgbClr val="004084"/>
                </a:solidFill>
                <a:cs typeface="Tahoma" pitchFamily="34" charset="0"/>
              </a:rPr>
              <a:t>Le succès du plan de relance sera clef pour retrouver le dynamisme de fin 2019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CF68B07-9947-44A5-ACC3-FA9EB9222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72" y="1205742"/>
            <a:ext cx="5216685" cy="2302446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80854755-5BEB-4927-B85E-35CEE903098A}"/>
              </a:ext>
            </a:extLst>
          </p:cNvPr>
          <p:cNvSpPr/>
          <p:nvPr/>
        </p:nvSpPr>
        <p:spPr>
          <a:xfrm>
            <a:off x="5716645" y="2597197"/>
            <a:ext cx="837220" cy="230832"/>
          </a:xfrm>
          <a:prstGeom prst="ellipse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32171F-6AB0-421B-A173-26850EA6C862}"/>
              </a:ext>
            </a:extLst>
          </p:cNvPr>
          <p:cNvSpPr txBox="1"/>
          <p:nvPr/>
        </p:nvSpPr>
        <p:spPr>
          <a:xfrm>
            <a:off x="7111269" y="2893563"/>
            <a:ext cx="1355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4F81BD"/>
                </a:solidFill>
              </a:rPr>
              <a:t>+/- 25 000 travaux PAC, stable vs n-1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A6103D-065F-40F8-B829-B7F1EF16E0ED}"/>
              </a:ext>
            </a:extLst>
          </p:cNvPr>
          <p:cNvSpPr txBox="1"/>
          <p:nvPr/>
        </p:nvSpPr>
        <p:spPr>
          <a:xfrm>
            <a:off x="2736620" y="1922953"/>
            <a:ext cx="1263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4F81BD"/>
                </a:solidFill>
              </a:rPr>
              <a:t>+/- 64 000 travaux PAC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D31EE4E-7F24-4584-B41C-9A0BA237C4A1}"/>
              </a:ext>
            </a:extLst>
          </p:cNvPr>
          <p:cNvSpPr/>
          <p:nvPr/>
        </p:nvSpPr>
        <p:spPr>
          <a:xfrm>
            <a:off x="3808904" y="2407701"/>
            <a:ext cx="1008262" cy="420328"/>
          </a:xfrm>
          <a:prstGeom prst="ellipse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69E476ED-2B08-46DC-9076-4FB20EB172E2}"/>
              </a:ext>
            </a:extLst>
          </p:cNvPr>
          <p:cNvCxnSpPr>
            <a:cxnSpLocks/>
          </p:cNvCxnSpPr>
          <p:nvPr/>
        </p:nvCxnSpPr>
        <p:spPr>
          <a:xfrm flipH="1" flipV="1">
            <a:off x="6604731" y="2712613"/>
            <a:ext cx="473647" cy="293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A728613-95CE-4566-9D34-2F008BCFEDED}"/>
              </a:ext>
            </a:extLst>
          </p:cNvPr>
          <p:cNvCxnSpPr/>
          <p:nvPr/>
        </p:nvCxnSpPr>
        <p:spPr>
          <a:xfrm>
            <a:off x="3479983" y="2153785"/>
            <a:ext cx="598636" cy="2539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D27F253A-4152-4831-AE67-8C8372690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104521"/>
              </p:ext>
            </p:extLst>
          </p:nvPr>
        </p:nvGraphicFramePr>
        <p:xfrm>
          <a:off x="1989469" y="3739020"/>
          <a:ext cx="4178300" cy="739140"/>
        </p:xfrm>
        <a:graphic>
          <a:graphicData uri="http://schemas.openxmlformats.org/drawingml/2006/table">
            <a:tbl>
              <a:tblPr/>
              <a:tblGrid>
                <a:gridCol w="1816100">
                  <a:extLst>
                    <a:ext uri="{9D8B030D-6E8A-4147-A177-3AD203B41FA5}">
                      <a16:colId xmlns:a16="http://schemas.microsoft.com/office/drawing/2014/main" val="156380545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84984249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5685335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33882774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Air-Eau HT &gt; 55°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évolution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6871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Janv. à Avril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4827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 à Aout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2701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Cumul à fin Aout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49 098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50 362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908154"/>
                  </a:ext>
                </a:extLst>
              </a:tr>
            </a:tbl>
          </a:graphicData>
        </a:graphic>
      </p:graphicFrame>
      <p:sp>
        <p:nvSpPr>
          <p:cNvPr id="22" name="Ellipse 21">
            <a:extLst>
              <a:ext uri="{FF2B5EF4-FFF2-40B4-BE49-F238E27FC236}">
                <a16:creationId xmlns:a16="http://schemas.microsoft.com/office/drawing/2014/main" id="{E85EA2A4-4E90-4E00-AF60-D29CAF43A805}"/>
              </a:ext>
            </a:extLst>
          </p:cNvPr>
          <p:cNvSpPr/>
          <p:nvPr/>
        </p:nvSpPr>
        <p:spPr>
          <a:xfrm>
            <a:off x="4900921" y="4098354"/>
            <a:ext cx="1480144" cy="230245"/>
          </a:xfrm>
          <a:prstGeom prst="ellipse">
            <a:avLst/>
          </a:prstGeom>
          <a:noFill/>
          <a:ln w="12700">
            <a:solidFill>
              <a:srgbClr val="0040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336293B-C48E-4552-AB45-AECD502F218F}"/>
              </a:ext>
            </a:extLst>
          </p:cNvPr>
          <p:cNvCxnSpPr/>
          <p:nvPr/>
        </p:nvCxnSpPr>
        <p:spPr>
          <a:xfrm flipH="1">
            <a:off x="6440271" y="3361571"/>
            <a:ext cx="927556" cy="7470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0BC2A719-4AF6-4F10-954F-7302F332ACAD}"/>
              </a:ext>
            </a:extLst>
          </p:cNvPr>
          <p:cNvSpPr txBox="1"/>
          <p:nvPr/>
        </p:nvSpPr>
        <p:spPr>
          <a:xfrm>
            <a:off x="1881428" y="857893"/>
            <a:ext cx="4091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FF6600"/>
                </a:solidFill>
              </a:rPr>
              <a:t>Résultats coup de pouce chauffage pour le remplacement de chaudières  				</a:t>
            </a:r>
            <a:r>
              <a:rPr lang="fr-FR" sz="800" i="1" dirty="0">
                <a:solidFill>
                  <a:srgbClr val="FF6600"/>
                </a:solidFill>
              </a:rPr>
              <a:t>(source DGEC)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02AE3BA-B4FF-4647-B76F-47648CD7C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150" y="66441"/>
            <a:ext cx="6604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33" tIns="40067" rIns="80133" bIns="40067" anchor="ctr"/>
          <a:lstStyle/>
          <a:p>
            <a:pPr algn="ctr">
              <a:defRPr/>
            </a:pPr>
            <a:r>
              <a:rPr lang="fr-FR" sz="2000" b="1" dirty="0">
                <a:solidFill>
                  <a:srgbClr val="FF6600"/>
                </a:solidFill>
                <a:ea typeface="+mj-ea"/>
                <a:cs typeface="Tahoma" pitchFamily="34" charset="0"/>
              </a:rPr>
              <a:t>Marché des PAC à fin août 2020 : une situation contrastée</a:t>
            </a:r>
          </a:p>
          <a:p>
            <a:pPr algn="ctr">
              <a:defRPr/>
            </a:pPr>
            <a:endParaRPr lang="fr-FR" sz="2000" b="1" dirty="0">
              <a:solidFill>
                <a:srgbClr val="FF6600"/>
              </a:solidFill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1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5" grpId="0"/>
      <p:bldP spid="6" grpId="0"/>
      <p:bldP spid="17" grpId="0" animBg="1"/>
      <p:bldP spid="22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3"/>
          <p:cNvSpPr txBox="1">
            <a:spLocks noChangeArrowheads="1"/>
          </p:cNvSpPr>
          <p:nvPr/>
        </p:nvSpPr>
        <p:spPr bwMode="auto">
          <a:xfrm>
            <a:off x="3446132" y="3098516"/>
            <a:ext cx="382144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fr-FR" altLang="fr-FR" sz="2000" dirty="0">
                <a:solidFill>
                  <a:srgbClr val="EA7621"/>
                </a:solidFill>
                <a:latin typeface="Calibri"/>
                <a:cs typeface="Calibri"/>
              </a:rPr>
              <a:t>L’AFPAC</a:t>
            </a:r>
            <a:endParaRPr lang="fr-FR" altLang="fr-FR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000" dirty="0">
                <a:solidFill>
                  <a:schemeClr val="bg1"/>
                </a:solidFill>
              </a:rPr>
              <a:t>Une réponse au défi CO</a:t>
            </a:r>
            <a:r>
              <a:rPr lang="fr-FR" sz="1000" baseline="-25000" dirty="0">
                <a:solidFill>
                  <a:schemeClr val="bg1"/>
                </a:solidFill>
              </a:rPr>
              <a:t>2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000" dirty="0">
                <a:solidFill>
                  <a:schemeClr val="bg1"/>
                </a:solidFill>
              </a:rPr>
              <a:t>et à la transition énergétique </a:t>
            </a:r>
            <a:endParaRPr lang="fr-FR" altLang="fr-FR" sz="10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446132" y="1382803"/>
            <a:ext cx="484726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2200" b="1" dirty="0">
                <a:solidFill>
                  <a:schemeClr val="bg1"/>
                </a:solidFill>
                <a:latin typeface="Calibri"/>
                <a:cs typeface="Calibri"/>
              </a:rPr>
              <a:t>2. Point qualité des installations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sz="22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064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228170-0525-4FC8-9380-D1E152C4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231"/>
            <a:ext cx="8229600" cy="657842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E45D1A"/>
                </a:solidFill>
              </a:rPr>
              <a:t>Point qualité des installations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80F202-A3E6-4307-86D5-D74BAF824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908" y="823933"/>
            <a:ext cx="6459342" cy="3274766"/>
          </a:xfrm>
        </p:spPr>
        <p:txBody>
          <a:bodyPr/>
          <a:lstStyle/>
          <a:p>
            <a:pPr marL="806450" lvl="2" indent="-342900">
              <a:buFont typeface="Courier New" panose="02070309020205020404" pitchFamily="49" charset="0"/>
              <a:buChar char="o"/>
              <a:defRPr/>
            </a:pPr>
            <a:r>
              <a:rPr lang="fr-FR" i="1" dirty="0">
                <a:solidFill>
                  <a:srgbClr val="004084"/>
                </a:solidFill>
                <a:cs typeface="Tahoma" pitchFamily="34" charset="0"/>
              </a:rPr>
              <a:t>Rapport </a:t>
            </a:r>
            <a:r>
              <a:rPr lang="fr-FR" i="1" dirty="0" err="1">
                <a:solidFill>
                  <a:srgbClr val="004084"/>
                </a:solidFill>
                <a:cs typeface="Tahoma" pitchFamily="34" charset="0"/>
              </a:rPr>
              <a:t>Enéa-Atee-Ademe</a:t>
            </a:r>
            <a:r>
              <a:rPr lang="fr-FR" i="1" dirty="0">
                <a:solidFill>
                  <a:srgbClr val="004084"/>
                </a:solidFill>
                <a:cs typeface="Tahoma" pitchFamily="34" charset="0"/>
              </a:rPr>
              <a:t>; comment faire baisser les 15% de non-conformité majeures</a:t>
            </a:r>
          </a:p>
          <a:p>
            <a:pPr marL="806450" lvl="2" indent="-342900">
              <a:buFont typeface="Courier New" panose="02070309020205020404" pitchFamily="49" charset="0"/>
              <a:buChar char="o"/>
              <a:defRPr/>
            </a:pPr>
            <a:endParaRPr lang="fr-FR" i="1" dirty="0">
              <a:solidFill>
                <a:srgbClr val="004084"/>
              </a:solidFill>
              <a:cs typeface="Tahoma" pitchFamily="34" charset="0"/>
            </a:endParaRPr>
          </a:p>
          <a:p>
            <a:pPr marL="806450" lvl="2" indent="-342900">
              <a:buFont typeface="Courier New" panose="02070309020205020404" pitchFamily="49" charset="0"/>
              <a:buChar char="o"/>
              <a:defRPr/>
            </a:pPr>
            <a:r>
              <a:rPr lang="fr-FR" i="1" dirty="0">
                <a:solidFill>
                  <a:srgbClr val="004084"/>
                </a:solidFill>
                <a:cs typeface="Tahoma" pitchFamily="34" charset="0"/>
              </a:rPr>
              <a:t>Quid du projet d’audits commandités par les obligés et délégataires</a:t>
            </a:r>
          </a:p>
          <a:p>
            <a:pPr marL="806450" lvl="2" indent="-342900">
              <a:buFont typeface="Courier New" panose="02070309020205020404" pitchFamily="49" charset="0"/>
              <a:buChar char="o"/>
              <a:defRPr/>
            </a:pPr>
            <a:endParaRPr lang="fr-FR" i="1" dirty="0">
              <a:solidFill>
                <a:srgbClr val="004084"/>
              </a:solidFill>
              <a:cs typeface="Tahoma" pitchFamily="34" charset="0"/>
            </a:endParaRPr>
          </a:p>
          <a:p>
            <a:pPr marL="806450" lvl="2" indent="-342900">
              <a:buFont typeface="Courier New" panose="02070309020205020404" pitchFamily="49" charset="0"/>
              <a:buChar char="o"/>
              <a:defRPr/>
            </a:pPr>
            <a:r>
              <a:rPr lang="fr-FR" i="1" dirty="0">
                <a:solidFill>
                  <a:srgbClr val="004084"/>
                </a:solidFill>
                <a:cs typeface="Tahoma" pitchFamily="34" charset="0"/>
              </a:rPr>
              <a:t>Grille d’audit commune pour les qualificateurs ?</a:t>
            </a:r>
          </a:p>
          <a:p>
            <a:pPr marL="806450" lvl="2" indent="-342900">
              <a:buFont typeface="Courier New" panose="02070309020205020404" pitchFamily="49" charset="0"/>
              <a:buChar char="o"/>
              <a:defRPr/>
            </a:pPr>
            <a:endParaRPr lang="fr-FR" i="1" dirty="0">
              <a:solidFill>
                <a:srgbClr val="004084"/>
              </a:solidFill>
              <a:cs typeface="Tahoma" pitchFamily="34" charset="0"/>
            </a:endParaRPr>
          </a:p>
          <a:p>
            <a:pPr marL="806450" lvl="2" indent="-342900">
              <a:buFont typeface="Courier New" panose="02070309020205020404" pitchFamily="49" charset="0"/>
              <a:buChar char="o"/>
              <a:defRPr/>
            </a:pPr>
            <a:r>
              <a:rPr lang="fr-FR" i="1" dirty="0">
                <a:solidFill>
                  <a:srgbClr val="004084"/>
                </a:solidFill>
                <a:cs typeface="Tahoma" pitchFamily="34" charset="0"/>
              </a:rPr>
              <a:t>Audits pour les probatoires ?</a:t>
            </a:r>
          </a:p>
          <a:p>
            <a:pPr lvl="0"/>
            <a:endParaRPr lang="fr-FR" sz="2000" dirty="0">
              <a:solidFill>
                <a:srgbClr val="E45D1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92E6F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9228F1-CDBF-4C24-B3F0-7C67B87D89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865" y="4856560"/>
            <a:ext cx="2431385" cy="273844"/>
          </a:xfrm>
        </p:spPr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8</a:t>
            </a:fld>
            <a:endParaRPr lang="fr-FR" alt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74" y="715019"/>
            <a:ext cx="2458961" cy="349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63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2048827</TotalTime>
  <Words>1056</Words>
  <Application>Microsoft Office PowerPoint</Application>
  <PresentationFormat>Affichage à l'écran (16:9)</PresentationFormat>
  <Paragraphs>254</Paragraphs>
  <Slides>20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Wingdings</vt:lpstr>
      <vt:lpstr>Thème Office</vt:lpstr>
      <vt:lpstr>Worksheet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Point qualité des installations</vt:lpstr>
      <vt:lpstr>Présentation PowerPoint</vt:lpstr>
      <vt:lpstr>Point sur les aides 2021</vt:lpstr>
      <vt:lpstr>MaPrimeRénov’</vt:lpstr>
      <vt:lpstr>Barêmes MaPrimeRénov’ et coup de pouce</vt:lpstr>
      <vt:lpstr>MaPrimeRénov’</vt:lpstr>
      <vt:lpstr>MaPrimeRénov’</vt:lpstr>
      <vt:lpstr>MaPrimeRénov’ et coup de pouce - Résultats de calculs </vt:lpstr>
      <vt:lpstr>Quelques retours terrain sur « MaPrimeRénov’ »</vt:lpstr>
      <vt:lpstr>Présentation PowerPoint</vt:lpstr>
      <vt:lpstr>Réflexions en cours à l’AFPAC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Emmanuelle DEMAEGT</dc:creator>
  <cp:lastModifiedBy>Certex France</cp:lastModifiedBy>
  <cp:revision>468</cp:revision>
  <cp:lastPrinted>2020-10-06T14:43:46Z</cp:lastPrinted>
  <dcterms:created xsi:type="dcterms:W3CDTF">2016-03-03T18:29:55Z</dcterms:created>
  <dcterms:modified xsi:type="dcterms:W3CDTF">2020-11-03T14:55:35Z</dcterms:modified>
</cp:coreProperties>
</file>