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8"/>
  </p:notesMasterIdLst>
  <p:handoutMasterIdLst>
    <p:handoutMasterId r:id="rId39"/>
  </p:handoutMasterIdLst>
  <p:sldIdLst>
    <p:sldId id="256" r:id="rId2"/>
    <p:sldId id="657" r:id="rId3"/>
    <p:sldId id="351" r:id="rId4"/>
    <p:sldId id="681" r:id="rId5"/>
    <p:sldId id="324" r:id="rId6"/>
    <p:sldId id="656" r:id="rId7"/>
    <p:sldId id="658" r:id="rId8"/>
    <p:sldId id="661" r:id="rId9"/>
    <p:sldId id="409" r:id="rId10"/>
    <p:sldId id="653" r:id="rId11"/>
    <p:sldId id="652" r:id="rId12"/>
    <p:sldId id="662" r:id="rId13"/>
    <p:sldId id="654" r:id="rId14"/>
    <p:sldId id="659" r:id="rId15"/>
    <p:sldId id="666" r:id="rId16"/>
    <p:sldId id="664" r:id="rId17"/>
    <p:sldId id="667" r:id="rId18"/>
    <p:sldId id="631" r:id="rId19"/>
    <p:sldId id="651" r:id="rId20"/>
    <p:sldId id="650" r:id="rId21"/>
    <p:sldId id="668" r:id="rId22"/>
    <p:sldId id="680" r:id="rId23"/>
    <p:sldId id="669" r:id="rId24"/>
    <p:sldId id="673" r:id="rId25"/>
    <p:sldId id="674" r:id="rId26"/>
    <p:sldId id="675" r:id="rId27"/>
    <p:sldId id="676" r:id="rId28"/>
    <p:sldId id="677" r:id="rId29"/>
    <p:sldId id="678" r:id="rId30"/>
    <p:sldId id="679" r:id="rId31"/>
    <p:sldId id="672" r:id="rId32"/>
    <p:sldId id="670" r:id="rId33"/>
    <p:sldId id="671" r:id="rId34"/>
    <p:sldId id="379" r:id="rId35"/>
    <p:sldId id="353" r:id="rId36"/>
    <p:sldId id="354" r:id="rId37"/>
  </p:sldIdLst>
  <p:sldSz cx="9144000" cy="5143500" type="screen16x9"/>
  <p:notesSz cx="6797675" cy="9926638"/>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7" userDrawn="1">
          <p15:clr>
            <a:srgbClr val="A4A3A4"/>
          </p15:clr>
        </p15:guide>
        <p15:guide id="2" pos="2880">
          <p15:clr>
            <a:srgbClr val="A4A3A4"/>
          </p15:clr>
        </p15:guide>
        <p15:guide id="3" orient="horz" pos="159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EBANNIER" initials="DL" lastIdx="1" clrIdx="0">
    <p:extLst>
      <p:ext uri="{19B8F6BF-5375-455C-9EA6-DF929625EA0E}">
        <p15:presenceInfo xmlns:p15="http://schemas.microsoft.com/office/powerpoint/2012/main" userId="S-1-5-21-3166109984-3408103959-2420276549-7610" providerId="AD"/>
      </p:ext>
    </p:extLst>
  </p:cmAuthor>
  <p:cmAuthor id="2" name="David BONNET" initials="DB" lastIdx="1" clrIdx="1">
    <p:extLst>
      <p:ext uri="{19B8F6BF-5375-455C-9EA6-DF929625EA0E}">
        <p15:presenceInfo xmlns:p15="http://schemas.microsoft.com/office/powerpoint/2012/main" userId="8162f3072c00778f" providerId="Windows Live"/>
      </p:ext>
    </p:extLst>
  </p:cmAuthor>
  <p:cmAuthor id="3" name="Olivier DEKENS" initials="OD" lastIdx="1" clrIdx="2">
    <p:extLst>
      <p:ext uri="{19B8F6BF-5375-455C-9EA6-DF929625EA0E}">
        <p15:presenceInfo xmlns:p15="http://schemas.microsoft.com/office/powerpoint/2012/main" userId="S-1-5-21-1046232930-3145662814-1742998727-84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4"/>
    <a:srgbClr val="FF6600"/>
    <a:srgbClr val="0000FF"/>
    <a:srgbClr val="0063D0"/>
    <a:srgbClr val="042C71"/>
    <a:srgbClr val="092E6F"/>
    <a:srgbClr val="E45D1A"/>
    <a:srgbClr val="FFFFFF"/>
    <a:srgbClr val="4F81BD"/>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3979" autoAdjust="0"/>
  </p:normalViewPr>
  <p:slideViewPr>
    <p:cSldViewPr snapToGrid="0" snapToObjects="1" showGuides="1">
      <p:cViewPr varScale="1">
        <p:scale>
          <a:sx n="103" d="100"/>
          <a:sy n="103" d="100"/>
        </p:scale>
        <p:origin x="1157" y="82"/>
      </p:cViewPr>
      <p:guideLst>
        <p:guide orient="horz" pos="2187"/>
        <p:guide pos="2880"/>
        <p:guide orient="horz" pos="1597"/>
      </p:guideLst>
    </p:cSldViewPr>
  </p:slideViewPr>
  <p:outlineViewPr>
    <p:cViewPr>
      <p:scale>
        <a:sx n="33" d="100"/>
        <a:sy n="33" d="100"/>
      </p:scale>
      <p:origin x="0" y="-5104"/>
    </p:cViewPr>
  </p:outlineViewPr>
  <p:notesTextViewPr>
    <p:cViewPr>
      <p:scale>
        <a:sx n="100" d="100"/>
        <a:sy n="100" d="100"/>
      </p:scale>
      <p:origin x="0" y="0"/>
    </p:cViewPr>
  </p:notesTextViewPr>
  <p:sorterViewPr>
    <p:cViewPr>
      <p:scale>
        <a:sx n="100" d="100"/>
        <a:sy n="100" d="100"/>
      </p:scale>
      <p:origin x="0" y="-452"/>
    </p:cViewPr>
  </p:sorterViewPr>
  <p:notesViewPr>
    <p:cSldViewPr snapToGrid="0" snapToObjects="1">
      <p:cViewPr varScale="1">
        <p:scale>
          <a:sx n="54" d="100"/>
          <a:sy n="54" d="100"/>
        </p:scale>
        <p:origin x="3341"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9-28T11:58:28.749" idx="1">
    <p:pos x="10" y="10"/>
    <p:text>dans le s</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449F3B3-E4CF-7E43-90C2-CCC26989B249}" type="datetimeFigureOut">
              <a:rPr lang="fr-FR" smtClean="0"/>
              <a:t>13/10/2021</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A459A3C-BF3E-5544-960A-D0A0F294BE0D}" type="slidenum">
              <a:rPr lang="fr-FR" smtClean="0"/>
              <a:t>‹N°›</a:t>
            </a:fld>
            <a:endParaRPr lang="fr-FR"/>
          </a:p>
        </p:txBody>
      </p:sp>
    </p:spTree>
    <p:extLst>
      <p:ext uri="{BB962C8B-B14F-4D97-AF65-F5344CB8AC3E}">
        <p14:creationId xmlns:p14="http://schemas.microsoft.com/office/powerpoint/2010/main" val="610444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0443" y="1"/>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04D4399-71C3-4C7D-90ED-0DC36A1E409D}" type="datetimeFigureOut">
              <a:rPr lang="fr-FR"/>
              <a:pPr>
                <a:defRPr/>
              </a:pPr>
              <a:t>13/10/2021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0C9C15E-17B2-4409-8678-BE1C8F3E7581}" type="slidenum">
              <a:rPr lang="fr-FR" altLang="fr-FR"/>
              <a:pPr>
                <a:defRPr/>
              </a:pPr>
              <a:t>‹N°›</a:t>
            </a:fld>
            <a:endParaRPr lang="fr-FR" altLang="fr-FR"/>
          </a:p>
        </p:txBody>
      </p:sp>
    </p:spTree>
    <p:extLst>
      <p:ext uri="{BB962C8B-B14F-4D97-AF65-F5344CB8AC3E}">
        <p14:creationId xmlns:p14="http://schemas.microsoft.com/office/powerpoint/2010/main" val="154532336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nombre précis des diplômés</a:t>
            </a:r>
            <a:r>
              <a:rPr lang="fr-FR" baseline="0" dirty="0"/>
              <a:t> « effectivement recrutés »  dan nos métiers n’est pas accessible. Le slide permet de comprendre la complexité de la situation (donc pas de solution globale simple)</a:t>
            </a:r>
            <a:endParaRPr lang="fr-FR" dirty="0"/>
          </a:p>
        </p:txBody>
      </p:sp>
      <p:sp>
        <p:nvSpPr>
          <p:cNvPr id="4" name="Espace réservé du numéro de diapositive 3"/>
          <p:cNvSpPr>
            <a:spLocks noGrp="1"/>
          </p:cNvSpPr>
          <p:nvPr>
            <p:ph type="sldNum" sz="quarter" idx="10"/>
          </p:nvPr>
        </p:nvSpPr>
        <p:spPr/>
        <p:txBody>
          <a:bodyPr/>
          <a:lstStyle/>
          <a:p>
            <a:pPr>
              <a:defRPr/>
            </a:pPr>
            <a:fld id="{20C9C15E-17B2-4409-8678-BE1C8F3E7581}" type="slidenum">
              <a:rPr lang="fr-FR" altLang="fr-FR" smtClean="0"/>
              <a:pPr>
                <a:defRPr/>
              </a:pPr>
              <a:t>10</a:t>
            </a:fld>
            <a:endParaRPr lang="fr-FR" altLang="fr-FR"/>
          </a:p>
        </p:txBody>
      </p:sp>
    </p:spTree>
    <p:extLst>
      <p:ext uri="{BB962C8B-B14F-4D97-AF65-F5344CB8AC3E}">
        <p14:creationId xmlns:p14="http://schemas.microsoft.com/office/powerpoint/2010/main" val="418699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S’agissant de la cible des </a:t>
            </a:r>
            <a:r>
              <a:rPr lang="fr-FR" dirty="0" err="1"/>
              <a:t>viideos</a:t>
            </a:r>
            <a:r>
              <a:rPr lang="fr-FR"/>
              <a:t>,</a:t>
            </a:r>
            <a:r>
              <a:rPr lang="fr-FR" baseline="0"/>
              <a:t> elles n’est </a:t>
            </a:r>
            <a:endParaRPr lang="fr-FR"/>
          </a:p>
        </p:txBody>
      </p:sp>
      <p:sp>
        <p:nvSpPr>
          <p:cNvPr id="4" name="Espace réservé du numéro de diapositive 3"/>
          <p:cNvSpPr>
            <a:spLocks noGrp="1"/>
          </p:cNvSpPr>
          <p:nvPr>
            <p:ph type="sldNum" sz="quarter" idx="10"/>
          </p:nvPr>
        </p:nvSpPr>
        <p:spPr/>
        <p:txBody>
          <a:bodyPr/>
          <a:lstStyle/>
          <a:p>
            <a:pPr>
              <a:defRPr/>
            </a:pPr>
            <a:fld id="{20C9C15E-17B2-4409-8678-BE1C8F3E7581}" type="slidenum">
              <a:rPr lang="fr-FR" altLang="fr-FR" smtClean="0"/>
              <a:pPr>
                <a:defRPr/>
              </a:pPr>
              <a:t>13</a:t>
            </a:fld>
            <a:endParaRPr lang="fr-FR" altLang="fr-FR"/>
          </a:p>
        </p:txBody>
      </p:sp>
    </p:spTree>
    <p:extLst>
      <p:ext uri="{BB962C8B-B14F-4D97-AF65-F5344CB8AC3E}">
        <p14:creationId xmlns:p14="http://schemas.microsoft.com/office/powerpoint/2010/main" val="254469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986284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52677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915723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4" name="Image 13" descr="coeur-seul.ai"/>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01997" y="-409615"/>
            <a:ext cx="5399996" cy="5022615"/>
          </a:xfrm>
          <a:prstGeom prst="rect">
            <a:avLst/>
          </a:prstGeom>
        </p:spPr>
      </p:pic>
      <p:pic>
        <p:nvPicPr>
          <p:cNvPr id="11" name="Image 10" descr="logo-AFPA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Espace réservé du contenu 2"/>
          <p:cNvSpPr>
            <a:spLocks noGrp="1"/>
          </p:cNvSpPr>
          <p:nvPr>
            <p:ph idx="1"/>
          </p:nvPr>
        </p:nvSpPr>
        <p:spPr/>
        <p:txBody>
          <a:bodyPr/>
          <a:lstStyle>
            <a:lvl1pPr marL="0" indent="0">
              <a:buNone/>
              <a:defRPr sz="2800">
                <a:solidFill>
                  <a:srgbClr val="042C71"/>
                </a:solidFill>
              </a:defRPr>
            </a:lvl1pPr>
            <a:lvl2pPr marL="914400" indent="-457200">
              <a:buFont typeface="Arial"/>
              <a:buChar char="•"/>
              <a:defRPr sz="2400">
                <a:solidFill>
                  <a:srgbClr val="042C71"/>
                </a:solidFill>
              </a:defRPr>
            </a:lvl2pPr>
            <a:lvl3pPr>
              <a:defRPr sz="2000">
                <a:solidFill>
                  <a:srgbClr val="042C7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Rectangle 3">
            <a:extLst>
              <a:ext uri="{FF2B5EF4-FFF2-40B4-BE49-F238E27FC236}">
                <a16:creationId xmlns:a16="http://schemas.microsoft.com/office/drawing/2014/main" id="{51B2999A-87DD-43E3-9F78-C5AFD55A3B95}"/>
              </a:ext>
            </a:extLst>
          </p:cNvPr>
          <p:cNvSpPr/>
          <p:nvPr userDrawn="1"/>
        </p:nvSpPr>
        <p:spPr>
          <a:xfrm>
            <a:off x="-1" y="4884080"/>
            <a:ext cx="9144001" cy="286940"/>
          </a:xfrm>
          <a:prstGeom prst="rect">
            <a:avLst/>
          </a:prstGeom>
          <a:solidFill>
            <a:srgbClr val="092E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space réservé du numéro de diapositive 5">
            <a:extLst>
              <a:ext uri="{FF2B5EF4-FFF2-40B4-BE49-F238E27FC236}">
                <a16:creationId xmlns:a16="http://schemas.microsoft.com/office/drawing/2014/main" id="{384D6691-A5B7-4F74-814C-73FB10F893EF}"/>
              </a:ext>
            </a:extLst>
          </p:cNvPr>
          <p:cNvSpPr txBox="1">
            <a:spLocks/>
          </p:cNvSpPr>
          <p:nvPr userDrawn="1"/>
        </p:nvSpPr>
        <p:spPr>
          <a:xfrm>
            <a:off x="0" y="4885248"/>
            <a:ext cx="8748713" cy="273844"/>
          </a:xfrm>
          <a:prstGeom prst="rect">
            <a:avLst/>
          </a:prstGeom>
        </p:spPr>
        <p:txBody>
          <a:bodyPr anchor="ctr"/>
          <a:lstStyle>
            <a:defPPr>
              <a:defRPr lang="fr-FR"/>
            </a:defPPr>
            <a:lvl1pPr marL="0" algn="l"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b="1" dirty="0"/>
              <a:t>L’AFPAC :</a:t>
            </a:r>
            <a:r>
              <a:rPr lang="fr-FR" sz="1200" b="1" dirty="0">
                <a:solidFill>
                  <a:srgbClr val="EA7621"/>
                </a:solidFill>
              </a:rPr>
              <a:t> Une réponse au défi CO</a:t>
            </a:r>
            <a:r>
              <a:rPr lang="fr-FR" sz="1200" b="1" baseline="-25000" dirty="0">
                <a:solidFill>
                  <a:srgbClr val="EA7621"/>
                </a:solidFill>
              </a:rPr>
              <a:t>2</a:t>
            </a:r>
            <a:r>
              <a:rPr lang="fr-FR" sz="1200" b="1" dirty="0">
                <a:solidFill>
                  <a:srgbClr val="EA7621"/>
                </a:solidFill>
              </a:rPr>
              <a:t> et à la transition énergétique </a:t>
            </a:r>
          </a:p>
        </p:txBody>
      </p:sp>
      <p:sp>
        <p:nvSpPr>
          <p:cNvPr id="13" name="Espace réservé du numéro de diapositive 5">
            <a:extLst>
              <a:ext uri="{FF2B5EF4-FFF2-40B4-BE49-F238E27FC236}">
                <a16:creationId xmlns:a16="http://schemas.microsoft.com/office/drawing/2014/main" id="{E4175FC3-CE45-4BD3-8A09-40AE8B97DE39}"/>
              </a:ext>
            </a:extLst>
          </p:cNvPr>
          <p:cNvSpPr>
            <a:spLocks noGrp="1"/>
          </p:cNvSpPr>
          <p:nvPr>
            <p:ph type="sldNum" sz="quarter" idx="4"/>
          </p:nvPr>
        </p:nvSpPr>
        <p:spPr>
          <a:xfrm>
            <a:off x="6725262" y="484849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AE6A7967-D078-472B-B058-1133A14FDA29}" type="slidenum">
              <a:rPr lang="fr-FR" altLang="fr-FR" smtClean="0"/>
              <a:pPr>
                <a:defRPr/>
              </a:pPr>
              <a:t>‹N°›</a:t>
            </a:fld>
            <a:endParaRPr lang="fr-FR" altLang="fr-FR" dirty="0"/>
          </a:p>
        </p:txBody>
      </p:sp>
      <p:sp>
        <p:nvSpPr>
          <p:cNvPr id="10" name="ZoneTexte 9">
            <a:extLst>
              <a:ext uri="{FF2B5EF4-FFF2-40B4-BE49-F238E27FC236}">
                <a16:creationId xmlns:a16="http://schemas.microsoft.com/office/drawing/2014/main" id="{2298C534-3433-490E-B1B4-CAF99C9E3089}"/>
              </a:ext>
            </a:extLst>
          </p:cNvPr>
          <p:cNvSpPr txBox="1"/>
          <p:nvPr userDrawn="1"/>
        </p:nvSpPr>
        <p:spPr>
          <a:xfrm>
            <a:off x="6049456" y="4866411"/>
            <a:ext cx="2275366" cy="276999"/>
          </a:xfrm>
          <a:prstGeom prst="rect">
            <a:avLst/>
          </a:prstGeom>
          <a:noFill/>
        </p:spPr>
        <p:txBody>
          <a:bodyPr wrap="none" rtlCol="0">
            <a:spAutoFit/>
          </a:bodyPr>
          <a:lstStyle/>
          <a:p>
            <a:r>
              <a:rPr lang="fr-FR" sz="1200" b="1" dirty="0">
                <a:solidFill>
                  <a:schemeClr val="bg1"/>
                </a:solidFill>
              </a:rPr>
              <a:t>Webinaire du 12 novembre 2021</a:t>
            </a:r>
          </a:p>
        </p:txBody>
      </p:sp>
      <p:sp>
        <p:nvSpPr>
          <p:cNvPr id="12" name="Titre 1">
            <a:extLst>
              <a:ext uri="{FF2B5EF4-FFF2-40B4-BE49-F238E27FC236}">
                <a16:creationId xmlns:a16="http://schemas.microsoft.com/office/drawing/2014/main" id="{F7B08A9B-1F31-482D-8EB1-F3261DD2EED2}"/>
              </a:ext>
            </a:extLst>
          </p:cNvPr>
          <p:cNvSpPr>
            <a:spLocks noGrp="1"/>
          </p:cNvSpPr>
          <p:nvPr>
            <p:ph type="title" hasCustomPrompt="1"/>
          </p:nvPr>
        </p:nvSpPr>
        <p:spPr>
          <a:xfrm>
            <a:off x="457200" y="10048"/>
            <a:ext cx="8229600" cy="857250"/>
          </a:xfrm>
          <a:prstGeom prst="rect">
            <a:avLst/>
          </a:prstGeom>
        </p:spPr>
        <p:txBody>
          <a:bodyPr>
            <a:normAutofit/>
          </a:bodyPr>
          <a:lstStyle>
            <a:lvl1pPr algn="l">
              <a:defRPr sz="2400" b="1">
                <a:solidFill>
                  <a:srgbClr val="FF6600"/>
                </a:solidFill>
              </a:defRPr>
            </a:lvl1pPr>
          </a:lstStyle>
          <a:p>
            <a:r>
              <a:rPr lang="fr-FR" i="1" dirty="0"/>
              <a:t>Les mardis de la PAC </a:t>
            </a:r>
            <a:r>
              <a:rPr lang="fr-FR" dirty="0"/>
              <a:t>« Attractivité des métiers de la PAC »</a:t>
            </a:r>
          </a:p>
        </p:txBody>
      </p:sp>
    </p:spTree>
    <p:extLst>
      <p:ext uri="{BB962C8B-B14F-4D97-AF65-F5344CB8AC3E}">
        <p14:creationId xmlns:p14="http://schemas.microsoft.com/office/powerpoint/2010/main" val="176263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812726" y="863947"/>
            <a:ext cx="5518548" cy="1741290"/>
          </a:xfrm>
          <a:prstGeom prst="rect">
            <a:avLst/>
          </a:prstGeom>
        </p:spPr>
        <p:txBody>
          <a:bodyPr anchor="b"/>
          <a:lstStyle/>
          <a:p>
            <a:r>
              <a:t>Texte du titre</a:t>
            </a:r>
          </a:p>
        </p:txBody>
      </p:sp>
      <p:sp>
        <p:nvSpPr>
          <p:cNvPr id="12" name="Texte niveau 1…"/>
          <p:cNvSpPr txBox="1">
            <a:spLocks noGrp="1"/>
          </p:cNvSpPr>
          <p:nvPr>
            <p:ph type="body" sz="quarter" idx="1"/>
          </p:nvPr>
        </p:nvSpPr>
        <p:spPr>
          <a:xfrm>
            <a:off x="1812726" y="2658814"/>
            <a:ext cx="5518548" cy="596058"/>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solidFill>
                  <a:schemeClr val="bg1"/>
                </a:solidFill>
                <a:latin typeface="Helvetica Neue Thin"/>
                <a:ea typeface="Helvetica Neue Thin"/>
                <a:cs typeface="Helvetica Neue Thin"/>
                <a:sym typeface="Helvetica Neue Thin"/>
              </a:defRPr>
            </a:lvl1pPr>
          </a:lstStyle>
          <a:p>
            <a:fld id="{86CB4B4D-7CA3-9044-876B-883B54F8677D}" type="slidenum">
              <a:rPr lang="fr-FR" smtClean="0"/>
              <a:pPr/>
              <a:t>‹N°›</a:t>
            </a:fld>
            <a:endParaRPr lang="fr-FR"/>
          </a:p>
        </p:txBody>
      </p:sp>
      <p:sp>
        <p:nvSpPr>
          <p:cNvPr id="5" name="Titre 1">
            <a:extLst>
              <a:ext uri="{FF2B5EF4-FFF2-40B4-BE49-F238E27FC236}">
                <a16:creationId xmlns:a16="http://schemas.microsoft.com/office/drawing/2014/main" id="{F03C841B-C2CC-47EE-8994-5BA564E86C87}"/>
              </a:ext>
            </a:extLst>
          </p:cNvPr>
          <p:cNvSpPr txBox="1">
            <a:spLocks/>
          </p:cNvSpPr>
          <p:nvPr userDrawn="1"/>
        </p:nvSpPr>
        <p:spPr bwMode="auto">
          <a:xfrm>
            <a:off x="457200" y="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400" b="1" kern="1200">
                <a:solidFill>
                  <a:srgbClr val="FF6600"/>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endParaRPr lang="fr-FR" dirty="0"/>
          </a:p>
        </p:txBody>
      </p:sp>
    </p:spTree>
    <p:extLst>
      <p:ext uri="{BB962C8B-B14F-4D97-AF65-F5344CB8AC3E}">
        <p14:creationId xmlns:p14="http://schemas.microsoft.com/office/powerpoint/2010/main" val="38250029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46612" y="204916"/>
            <a:ext cx="7870682" cy="421682"/>
          </a:xfrm>
          <a:prstGeom prst="rect">
            <a:avLst/>
          </a:prstGeom>
        </p:spPr>
        <p:txBody>
          <a:bodyPr anchor="b"/>
          <a:lstStyle>
            <a:lvl1pPr>
              <a:defRPr>
                <a:solidFill>
                  <a:schemeClr val="tx1"/>
                </a:solidFill>
              </a:defRPr>
            </a:lvl1pPr>
          </a:lstStyle>
          <a:p>
            <a:r>
              <a:rPr lang="fr-FR" dirty="0"/>
              <a:t>Cliquez pour modifier le style du titre</a:t>
            </a:r>
          </a:p>
        </p:txBody>
      </p:sp>
      <p:sp>
        <p:nvSpPr>
          <p:cNvPr id="7" name="Espace réservé du texte 6"/>
          <p:cNvSpPr>
            <a:spLocks noGrp="1"/>
          </p:cNvSpPr>
          <p:nvPr>
            <p:ph type="body" sz="quarter" idx="13"/>
          </p:nvPr>
        </p:nvSpPr>
        <p:spPr>
          <a:xfrm>
            <a:off x="446613" y="1199754"/>
            <a:ext cx="8250776" cy="318350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6" name="Espace réservé du texte 15"/>
          <p:cNvSpPr>
            <a:spLocks noGrp="1"/>
          </p:cNvSpPr>
          <p:nvPr>
            <p:ph type="body" sz="quarter" idx="17"/>
          </p:nvPr>
        </p:nvSpPr>
        <p:spPr>
          <a:xfrm>
            <a:off x="446612" y="676535"/>
            <a:ext cx="7881542" cy="243503"/>
          </a:xfrm>
          <a:prstGeom prst="rect">
            <a:avLst/>
          </a:prstGeom>
        </p:spPr>
        <p:txBody>
          <a:bodyPr>
            <a:noAutofit/>
          </a:bodyPr>
          <a:lstStyle>
            <a:lvl1pPr>
              <a:buFontTx/>
              <a:buNone/>
              <a:defRPr sz="1224" b="0" i="1" baseline="0">
                <a:solidFill>
                  <a:schemeClr val="accent1"/>
                </a:solidFill>
                <a:latin typeface="Arial" pitchFamily="34" charset="0"/>
              </a:defRPr>
            </a:lvl1pPr>
            <a:lvl2pPr>
              <a:buFontTx/>
              <a:buNone/>
              <a:defRPr sz="1224" b="0" i="1" baseline="0">
                <a:solidFill>
                  <a:schemeClr val="accent1"/>
                </a:solidFill>
                <a:latin typeface="Arial" pitchFamily="34" charset="0"/>
              </a:defRPr>
            </a:lvl2pPr>
            <a:lvl3pPr>
              <a:buFontTx/>
              <a:buNone/>
              <a:defRPr sz="1224" b="0" i="1" baseline="0">
                <a:solidFill>
                  <a:schemeClr val="accent1"/>
                </a:solidFill>
                <a:latin typeface="Arial" pitchFamily="34" charset="0"/>
              </a:defRPr>
            </a:lvl3pPr>
            <a:lvl4pPr>
              <a:buFontTx/>
              <a:buNone/>
              <a:defRPr sz="1224" b="0" i="1" baseline="0">
                <a:solidFill>
                  <a:schemeClr val="accent1"/>
                </a:solidFill>
                <a:latin typeface="Arial" pitchFamily="34" charset="0"/>
              </a:defRPr>
            </a:lvl4pPr>
            <a:lvl5pPr>
              <a:buFontTx/>
              <a:buNone/>
              <a:defRPr sz="1224" b="0" i="1" baseline="0">
                <a:solidFill>
                  <a:schemeClr val="accent1"/>
                </a:solidFill>
                <a:latin typeface="Arial" pitchFamily="34" charset="0"/>
              </a:defRPr>
            </a:lvl5pPr>
          </a:lstStyle>
          <a:p>
            <a:pPr lvl="0"/>
            <a:r>
              <a:rPr lang="fr-FR" dirty="0"/>
              <a:t>Cliquez pour modifier les styles du texte du masque</a:t>
            </a:r>
          </a:p>
        </p:txBody>
      </p:sp>
      <p:sp>
        <p:nvSpPr>
          <p:cNvPr id="10" name="Espace réservé du texte 17"/>
          <p:cNvSpPr>
            <a:spLocks noGrp="1"/>
          </p:cNvSpPr>
          <p:nvPr>
            <p:ph type="body" sz="quarter" idx="18" hasCustomPrompt="1"/>
          </p:nvPr>
        </p:nvSpPr>
        <p:spPr>
          <a:xfrm>
            <a:off x="3655693" y="4726664"/>
            <a:ext cx="4125389" cy="226252"/>
          </a:xfrm>
          <a:prstGeom prst="rect">
            <a:avLst/>
          </a:prstGeom>
        </p:spPr>
        <p:txBody>
          <a:bodyPr>
            <a:noAutofit/>
          </a:bodyPr>
          <a:lstStyle>
            <a:lvl1pPr algn="r">
              <a:buNone/>
              <a:defRPr sz="816" baseline="0">
                <a:solidFill>
                  <a:schemeClr val="tx2">
                    <a:lumMod val="50000"/>
                  </a:schemeClr>
                </a:solidFill>
              </a:defRPr>
            </a:lvl1pPr>
            <a:lvl2pPr algn="r">
              <a:buNone/>
              <a:defRPr sz="816"/>
            </a:lvl2pPr>
            <a:lvl3pPr algn="r">
              <a:buNone/>
              <a:defRPr sz="816"/>
            </a:lvl3pPr>
            <a:lvl4pPr algn="r">
              <a:buNone/>
              <a:defRPr sz="816"/>
            </a:lvl4pPr>
            <a:lvl5pPr algn="r">
              <a:buNone/>
              <a:defRPr sz="816"/>
            </a:lvl5pPr>
          </a:lstStyle>
          <a:p>
            <a:pPr lvl="0"/>
            <a:r>
              <a:rPr lang="fr-FR" dirty="0"/>
              <a:t>Pied de page de cette présentation</a:t>
            </a:r>
          </a:p>
        </p:txBody>
      </p:sp>
    </p:spTree>
    <p:extLst>
      <p:ext uri="{BB962C8B-B14F-4D97-AF65-F5344CB8AC3E}">
        <p14:creationId xmlns:p14="http://schemas.microsoft.com/office/powerpoint/2010/main" val="431720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E6A7967-D078-472B-B058-1133A14FDA29}" type="slidenum">
              <a:rPr lang="fr-FR" altLang="fr-FR"/>
              <a:pPr>
                <a:defRPr/>
              </a:pPr>
              <a:t>‹N°›</a:t>
            </a:fld>
            <a:endParaRPr lang="fr-FR" altLang="fr-FR"/>
          </a:p>
        </p:txBody>
      </p:sp>
      <p:sp>
        <p:nvSpPr>
          <p:cNvPr id="7" name="Titre 1">
            <a:extLst>
              <a:ext uri="{FF2B5EF4-FFF2-40B4-BE49-F238E27FC236}">
                <a16:creationId xmlns:a16="http://schemas.microsoft.com/office/drawing/2014/main" id="{D31CBBC9-328F-440E-AD88-9899A1967359}"/>
              </a:ext>
            </a:extLst>
          </p:cNvPr>
          <p:cNvSpPr txBox="1">
            <a:spLocks/>
          </p:cNvSpPr>
          <p:nvPr userDrawn="1"/>
        </p:nvSpPr>
        <p:spPr>
          <a:xfrm>
            <a:off x="457200" y="10048"/>
            <a:ext cx="8229600" cy="857250"/>
          </a:xfrm>
          <a:prstGeom prst="rect">
            <a:avLst/>
          </a:prstGeom>
        </p:spPr>
        <p:txBody>
          <a:bodyPr>
            <a:normAutofit/>
          </a:bodyPr>
          <a:lstStyle>
            <a:lvl1pPr algn="l" defTabSz="457200" rtl="0" eaLnBrk="0" fontAlgn="base" hangingPunct="0">
              <a:spcBef>
                <a:spcPct val="0"/>
              </a:spcBef>
              <a:spcAft>
                <a:spcPct val="0"/>
              </a:spcAft>
              <a:defRPr sz="2400" b="1" kern="1200">
                <a:solidFill>
                  <a:srgbClr val="FF6600"/>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r>
              <a:rPr lang="fr-FR" i="1"/>
              <a:t>Les mardis de la PAC </a:t>
            </a:r>
            <a:r>
              <a:rPr lang="fr-FR"/>
              <a:t>« Attractivité des métiers de la PAC »</a:t>
            </a:r>
            <a:endParaRPr lang="fr-FR"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hxJ9jnQPdPo"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6flTNRaawCE"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2AC655-DCF0-4BF1-B72F-03BECE0A95AD}"/>
              </a:ext>
            </a:extLst>
          </p:cNvPr>
          <p:cNvPicPr>
            <a:picLocks noChangeAspect="1"/>
          </p:cNvPicPr>
          <p:nvPr/>
        </p:nvPicPr>
        <p:blipFill>
          <a:blip r:embed="rId2"/>
          <a:stretch>
            <a:fillRect/>
          </a:stretch>
        </p:blipFill>
        <p:spPr>
          <a:xfrm>
            <a:off x="11130" y="-34517"/>
            <a:ext cx="9144000" cy="4169665"/>
          </a:xfrm>
          <a:prstGeom prst="rect">
            <a:avLst/>
          </a:prstGeom>
        </p:spPr>
      </p:pic>
      <p:sp>
        <p:nvSpPr>
          <p:cNvPr id="120" name="ZoneTexte 3"/>
          <p:cNvSpPr txBox="1"/>
          <p:nvPr/>
        </p:nvSpPr>
        <p:spPr>
          <a:xfrm>
            <a:off x="2869035" y="1771616"/>
            <a:ext cx="5688869" cy="121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241101">
              <a:lnSpc>
                <a:spcPct val="80000"/>
              </a:lnSpc>
              <a:defRPr sz="7600">
                <a:solidFill>
                  <a:srgbClr val="FFFFFF"/>
                </a:solidFill>
                <a:latin typeface="Arial"/>
                <a:ea typeface="Arial"/>
                <a:cs typeface="Arial"/>
                <a:sym typeface="Arial"/>
              </a:defRPr>
            </a:pPr>
            <a:r>
              <a:rPr lang="fr-FR" sz="2200" b="1" dirty="0">
                <a:solidFill>
                  <a:srgbClr val="FF942E"/>
                </a:solidFill>
                <a:latin typeface="+mn-lt"/>
              </a:rPr>
              <a:t>AFPAC Webinaire – Mardi 12 octobre 2021</a:t>
            </a:r>
            <a:endParaRPr sz="2200" b="1" dirty="0">
              <a:solidFill>
                <a:srgbClr val="FF942E"/>
              </a:solidFill>
              <a:latin typeface="+mn-lt"/>
            </a:endParaRPr>
          </a:p>
          <a:p>
            <a:pPr defTabSz="241101">
              <a:spcBef>
                <a:spcPts val="825"/>
              </a:spcBef>
              <a:defRPr sz="4000">
                <a:solidFill>
                  <a:srgbClr val="FFFFFF"/>
                </a:solidFill>
                <a:latin typeface="Arial"/>
                <a:ea typeface="Arial"/>
                <a:cs typeface="Arial"/>
                <a:sym typeface="Arial"/>
              </a:defRPr>
            </a:pPr>
            <a:r>
              <a:rPr lang="fr-FR" sz="2400" b="1" dirty="0">
                <a:latin typeface="+mn-lt"/>
              </a:rPr>
              <a:t>Les mardis de la PAC </a:t>
            </a:r>
          </a:p>
          <a:p>
            <a:pPr defTabSz="241101">
              <a:spcBef>
                <a:spcPts val="825"/>
              </a:spcBef>
              <a:defRPr sz="4000">
                <a:solidFill>
                  <a:srgbClr val="FFFFFF"/>
                </a:solidFill>
                <a:latin typeface="Arial"/>
                <a:ea typeface="Arial"/>
                <a:cs typeface="Arial"/>
                <a:sym typeface="Arial"/>
              </a:defRPr>
            </a:pPr>
            <a:r>
              <a:rPr lang="fr-FR" sz="2400" b="1" dirty="0">
                <a:latin typeface="+mn-lt"/>
              </a:rPr>
              <a:t>« Attractivité des métiers de la PAC »</a:t>
            </a:r>
            <a:endParaRPr sz="2400" b="1" dirty="0">
              <a:latin typeface="+mn-lt"/>
            </a:endParaRPr>
          </a:p>
        </p:txBody>
      </p:sp>
      <p:sp>
        <p:nvSpPr>
          <p:cNvPr id="121" name="ZoneTexte 3"/>
          <p:cNvSpPr txBox="1"/>
          <p:nvPr/>
        </p:nvSpPr>
        <p:spPr>
          <a:xfrm>
            <a:off x="2920737" y="3342520"/>
            <a:ext cx="4982280" cy="333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241101">
              <a:spcBef>
                <a:spcPts val="825"/>
              </a:spcBef>
              <a:defRPr sz="4000">
                <a:solidFill>
                  <a:srgbClr val="FF942E"/>
                </a:solidFill>
                <a:latin typeface="Arial"/>
                <a:ea typeface="Arial"/>
                <a:cs typeface="Arial"/>
                <a:sym typeface="Arial"/>
              </a:defRPr>
            </a:pPr>
            <a:r>
              <a:rPr sz="1050" b="1" dirty="0">
                <a:solidFill>
                  <a:srgbClr val="FF942E"/>
                </a:solidFill>
              </a:rPr>
              <a:t>L’AFPAC</a:t>
            </a:r>
            <a:r>
              <a:rPr lang="fr-FR" sz="1050" b="1" dirty="0"/>
              <a:t> </a:t>
            </a:r>
            <a:endParaRPr sz="1050" dirty="0"/>
          </a:p>
          <a:p>
            <a:pPr defTabSz="241101">
              <a:lnSpc>
                <a:spcPct val="50000"/>
              </a:lnSpc>
              <a:defRPr>
                <a:solidFill>
                  <a:srgbClr val="FFFFFF"/>
                </a:solidFill>
                <a:latin typeface="Arial"/>
                <a:ea typeface="Arial"/>
                <a:cs typeface="Arial"/>
                <a:sym typeface="Arial"/>
              </a:defRPr>
            </a:pPr>
            <a:endParaRPr lang="fr-FR" sz="1050" dirty="0"/>
          </a:p>
          <a:p>
            <a:pPr defTabSz="241101">
              <a:lnSpc>
                <a:spcPct val="50000"/>
              </a:lnSpc>
              <a:defRPr>
                <a:solidFill>
                  <a:srgbClr val="FFFFFF"/>
                </a:solidFill>
                <a:latin typeface="Arial"/>
                <a:ea typeface="Arial"/>
                <a:cs typeface="Arial"/>
                <a:sym typeface="Arial"/>
              </a:defRPr>
            </a:pPr>
            <a:r>
              <a:rPr sz="1050" dirty="0"/>
              <a:t>Une </a:t>
            </a:r>
            <a:r>
              <a:rPr sz="1050" dirty="0" err="1"/>
              <a:t>réponse</a:t>
            </a:r>
            <a:r>
              <a:rPr sz="1050" dirty="0"/>
              <a:t> au </a:t>
            </a:r>
            <a:r>
              <a:rPr sz="1050" dirty="0" err="1"/>
              <a:t>défi</a:t>
            </a:r>
            <a:r>
              <a:rPr sz="1050" dirty="0"/>
              <a:t> CO</a:t>
            </a:r>
            <a:r>
              <a:rPr sz="1050" baseline="-5998" dirty="0"/>
              <a:t>2</a:t>
            </a:r>
            <a:r>
              <a:rPr sz="1050" dirty="0"/>
              <a:t> et à la transition </a:t>
            </a:r>
            <a:r>
              <a:rPr sz="1050" dirty="0" err="1"/>
              <a:t>énergétique</a:t>
            </a:r>
            <a:r>
              <a:rPr sz="1050" dirty="0"/>
              <a:t> </a:t>
            </a:r>
          </a:p>
        </p:txBody>
      </p:sp>
      <p:pic>
        <p:nvPicPr>
          <p:cNvPr id="122" name="logo-AFPAC-baseline-vecto.jpg" descr="logo-AFPAC-baseline-vecto.jpg"/>
          <p:cNvPicPr>
            <a:picLocks noChangeAspect="1"/>
          </p:cNvPicPr>
          <p:nvPr/>
        </p:nvPicPr>
        <p:blipFill>
          <a:blip r:embed="rId3"/>
          <a:srcRect/>
          <a:stretch>
            <a:fillRect/>
          </a:stretch>
        </p:blipFill>
        <p:spPr>
          <a:xfrm>
            <a:off x="3821460" y="4336295"/>
            <a:ext cx="1501109" cy="612698"/>
          </a:xfrm>
          <a:prstGeom prst="rect">
            <a:avLst/>
          </a:prstGeom>
          <a:ln w="12700">
            <a:miter lim="400000"/>
          </a:ln>
        </p:spPr>
      </p:pic>
      <p:sp>
        <p:nvSpPr>
          <p:cNvPr id="3" name="Espace réservé du numéro de diapositive 2">
            <a:extLst>
              <a:ext uri="{FF2B5EF4-FFF2-40B4-BE49-F238E27FC236}">
                <a16:creationId xmlns:a16="http://schemas.microsoft.com/office/drawing/2014/main" id="{49FD6B39-FB33-4545-8775-D79FFB3C8F79}"/>
              </a:ext>
            </a:extLst>
          </p:cNvPr>
          <p:cNvSpPr>
            <a:spLocks noGrp="1"/>
          </p:cNvSpPr>
          <p:nvPr>
            <p:ph type="sldNum" sz="quarter" idx="2"/>
          </p:nvPr>
        </p:nvSpPr>
        <p:spPr/>
        <p:txBody>
          <a:bodyPr/>
          <a:lstStyle/>
          <a:p>
            <a:fld id="{86CB4B4D-7CA3-9044-876B-883B54F8677D}" type="slidenum">
              <a:rPr lang="fr-FR" smtClean="0"/>
              <a:pPr/>
              <a:t>0</a:t>
            </a:fld>
            <a:endParaRPr lang="fr-F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867298"/>
            <a:ext cx="8229600" cy="3394472"/>
          </a:xfrm>
        </p:spPr>
        <p:txBody>
          <a:bodyPr/>
          <a:lstStyle/>
          <a:p>
            <a:r>
              <a:rPr lang="fr-FR" sz="2400" u="sng" dirty="0"/>
              <a:t>Besoins de la filière PAC</a:t>
            </a:r>
          </a:p>
          <a:p>
            <a:r>
              <a:rPr lang="fr-FR" sz="2400" dirty="0"/>
              <a:t>Basé sur la croissance des marchés PAC/Clim et la mise en œuvre effective de l’obligation d’entretien des PAC, le besoin supplémentaire en </a:t>
            </a:r>
            <a:r>
              <a:rPr lang="fr-FR" sz="2400" dirty="0" err="1"/>
              <a:t>PACistes</a:t>
            </a:r>
            <a:r>
              <a:rPr lang="fr-FR" sz="2400" dirty="0"/>
              <a:t>  sur le marché résidentiel à horizon 2030 est évalué à :</a:t>
            </a:r>
          </a:p>
          <a:p>
            <a:endParaRPr lang="fr-FR" dirty="0"/>
          </a:p>
          <a:p>
            <a:endParaRPr lang="fr-FR"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9</a:t>
            </a:fld>
            <a:endParaRPr lang="fr-FR" altLang="fr-FR" dirty="0"/>
          </a:p>
        </p:txBody>
      </p:sp>
      <p:sp>
        <p:nvSpPr>
          <p:cNvPr id="5" name="Rectangle 4"/>
          <p:cNvSpPr/>
          <p:nvPr/>
        </p:nvSpPr>
        <p:spPr>
          <a:xfrm>
            <a:off x="1066800" y="3315754"/>
            <a:ext cx="1508760" cy="647700"/>
          </a:xfrm>
          <a:prstGeom prst="rect">
            <a:avLst/>
          </a:prstGeom>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t>Fabricants</a:t>
            </a:r>
          </a:p>
          <a:p>
            <a:pPr algn="ctr"/>
            <a:r>
              <a:rPr lang="fr-FR" sz="2000" b="1" dirty="0"/>
              <a:t>2 000</a:t>
            </a:r>
          </a:p>
        </p:txBody>
      </p:sp>
      <p:sp>
        <p:nvSpPr>
          <p:cNvPr id="6" name="Rectangle 5"/>
          <p:cNvSpPr/>
          <p:nvPr/>
        </p:nvSpPr>
        <p:spPr>
          <a:xfrm>
            <a:off x="2910840" y="3315754"/>
            <a:ext cx="1508760" cy="647700"/>
          </a:xfrm>
          <a:prstGeom prst="rect">
            <a:avLst/>
          </a:prstGeom>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t>Grossistes</a:t>
            </a:r>
          </a:p>
          <a:p>
            <a:pPr algn="ctr"/>
            <a:r>
              <a:rPr lang="fr-FR" sz="2000" b="1" dirty="0"/>
              <a:t>3 000</a:t>
            </a:r>
          </a:p>
        </p:txBody>
      </p:sp>
      <p:sp>
        <p:nvSpPr>
          <p:cNvPr id="7" name="Rectangle 6"/>
          <p:cNvSpPr/>
          <p:nvPr/>
        </p:nvSpPr>
        <p:spPr>
          <a:xfrm>
            <a:off x="4754880" y="3315754"/>
            <a:ext cx="1508760" cy="647700"/>
          </a:xfrm>
          <a:prstGeom prst="rect">
            <a:avLst/>
          </a:prstGeom>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t>Installateurs</a:t>
            </a:r>
          </a:p>
          <a:p>
            <a:pPr algn="ctr"/>
            <a:r>
              <a:rPr lang="fr-FR" sz="2000" b="1" dirty="0"/>
              <a:t>5 000</a:t>
            </a:r>
          </a:p>
        </p:txBody>
      </p:sp>
      <p:sp>
        <p:nvSpPr>
          <p:cNvPr id="8" name="Rectangle 7"/>
          <p:cNvSpPr/>
          <p:nvPr/>
        </p:nvSpPr>
        <p:spPr>
          <a:xfrm>
            <a:off x="6598920" y="3315754"/>
            <a:ext cx="1508760" cy="647700"/>
          </a:xfrm>
          <a:prstGeom prst="rect">
            <a:avLst/>
          </a:prstGeom>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t>SAV</a:t>
            </a:r>
          </a:p>
          <a:p>
            <a:pPr algn="ctr"/>
            <a:r>
              <a:rPr lang="fr-FR" sz="2000" b="1" dirty="0"/>
              <a:t>10 000</a:t>
            </a:r>
          </a:p>
        </p:txBody>
      </p:sp>
    </p:spTree>
    <p:extLst>
      <p:ext uri="{BB962C8B-B14F-4D97-AF65-F5344CB8AC3E}">
        <p14:creationId xmlns:p14="http://schemas.microsoft.com/office/powerpoint/2010/main" val="331465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832084"/>
            <a:ext cx="8229600" cy="3394472"/>
          </a:xfrm>
        </p:spPr>
        <p:txBody>
          <a:bodyPr/>
          <a:lstStyle/>
          <a:p>
            <a:r>
              <a:rPr lang="fr-FR" dirty="0"/>
              <a:t>Face aux besoins de la filière PAC, évaluation du  nombre annuel de diplômés (éducation nationale)</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10</a:t>
            </a:fld>
            <a:endParaRPr lang="fr-FR" altLang="fr-FR" dirty="0"/>
          </a:p>
        </p:txBody>
      </p:sp>
      <p:sp>
        <p:nvSpPr>
          <p:cNvPr id="5" name="Rectangle 4"/>
          <p:cNvSpPr/>
          <p:nvPr/>
        </p:nvSpPr>
        <p:spPr>
          <a:xfrm>
            <a:off x="876300" y="1988300"/>
            <a:ext cx="1577340" cy="5867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3 500 </a:t>
            </a:r>
            <a:br>
              <a:rPr lang="fr-FR" dirty="0"/>
            </a:br>
            <a:r>
              <a:rPr lang="fr-FR" dirty="0"/>
              <a:t>CAP</a:t>
            </a:r>
          </a:p>
        </p:txBody>
      </p:sp>
      <p:sp>
        <p:nvSpPr>
          <p:cNvPr id="6" name="Rectangle 5"/>
          <p:cNvSpPr/>
          <p:nvPr/>
        </p:nvSpPr>
        <p:spPr>
          <a:xfrm>
            <a:off x="891540" y="2803640"/>
            <a:ext cx="1577340" cy="5867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6 400 </a:t>
            </a:r>
            <a:br>
              <a:rPr lang="fr-FR" dirty="0"/>
            </a:br>
            <a:r>
              <a:rPr lang="fr-FR" dirty="0"/>
              <a:t>BP/Bac Pro</a:t>
            </a:r>
          </a:p>
        </p:txBody>
      </p:sp>
      <p:sp>
        <p:nvSpPr>
          <p:cNvPr id="7" name="Rectangle 6"/>
          <p:cNvSpPr/>
          <p:nvPr/>
        </p:nvSpPr>
        <p:spPr>
          <a:xfrm>
            <a:off x="876300" y="3695180"/>
            <a:ext cx="1577340" cy="5867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3 000 </a:t>
            </a:r>
            <a:br>
              <a:rPr lang="fr-FR" dirty="0"/>
            </a:br>
            <a:r>
              <a:rPr lang="fr-FR" dirty="0"/>
              <a:t>MC/BTS</a:t>
            </a:r>
          </a:p>
        </p:txBody>
      </p:sp>
      <p:sp>
        <p:nvSpPr>
          <p:cNvPr id="10" name="Flèche droite 9"/>
          <p:cNvSpPr/>
          <p:nvPr/>
        </p:nvSpPr>
        <p:spPr>
          <a:xfrm>
            <a:off x="2468880" y="2087360"/>
            <a:ext cx="2613660" cy="1943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courbée vers la gauche 10"/>
          <p:cNvSpPr/>
          <p:nvPr/>
        </p:nvSpPr>
        <p:spPr>
          <a:xfrm>
            <a:off x="2453640" y="2384540"/>
            <a:ext cx="510540" cy="712470"/>
          </a:xfrm>
          <a:prstGeom prst="curvedLeftArrow">
            <a:avLst/>
          </a:prstGeom>
          <a:ln w="1079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6217920" y="1957820"/>
            <a:ext cx="1767840" cy="571500"/>
          </a:xfrm>
          <a:prstGeom prst="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PAC/Clim résidentielles</a:t>
            </a:r>
          </a:p>
        </p:txBody>
      </p:sp>
      <p:sp>
        <p:nvSpPr>
          <p:cNvPr id="13" name="Flèche droite 12"/>
          <p:cNvSpPr/>
          <p:nvPr/>
        </p:nvSpPr>
        <p:spPr>
          <a:xfrm>
            <a:off x="2453029" y="2941256"/>
            <a:ext cx="2613660" cy="3627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lèche courbée vers la gauche 13"/>
          <p:cNvSpPr/>
          <p:nvPr/>
        </p:nvSpPr>
        <p:spPr>
          <a:xfrm>
            <a:off x="2473760" y="3246512"/>
            <a:ext cx="510540" cy="71247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6" name="Connecteur droit 15"/>
          <p:cNvCxnSpPr/>
          <p:nvPr/>
        </p:nvCxnSpPr>
        <p:spPr>
          <a:xfrm>
            <a:off x="5814517" y="1805420"/>
            <a:ext cx="8382" cy="2669190"/>
          </a:xfrm>
          <a:prstGeom prst="line">
            <a:avLst/>
          </a:prstGeom>
          <a:ln w="571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216701" y="2826500"/>
            <a:ext cx="1767840" cy="571500"/>
          </a:xfrm>
          <a:prstGeom prst="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Froid Commercial</a:t>
            </a:r>
          </a:p>
        </p:txBody>
      </p:sp>
      <p:sp>
        <p:nvSpPr>
          <p:cNvPr id="18" name="Rectangle 17"/>
          <p:cNvSpPr/>
          <p:nvPr/>
        </p:nvSpPr>
        <p:spPr>
          <a:xfrm>
            <a:off x="6216700" y="3695179"/>
            <a:ext cx="1767840" cy="571500"/>
          </a:xfrm>
          <a:prstGeom prst="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Froid</a:t>
            </a:r>
            <a:br>
              <a:rPr lang="fr-FR" dirty="0"/>
            </a:br>
            <a:r>
              <a:rPr lang="fr-FR" dirty="0"/>
              <a:t> Industriel</a:t>
            </a:r>
          </a:p>
        </p:txBody>
      </p:sp>
      <p:sp>
        <p:nvSpPr>
          <p:cNvPr id="19" name="Flèche droite 18"/>
          <p:cNvSpPr/>
          <p:nvPr/>
        </p:nvSpPr>
        <p:spPr>
          <a:xfrm>
            <a:off x="2475889" y="3864533"/>
            <a:ext cx="2613660" cy="3581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courbée vers la gauche 19"/>
          <p:cNvSpPr/>
          <p:nvPr/>
        </p:nvSpPr>
        <p:spPr>
          <a:xfrm>
            <a:off x="2466140" y="3940452"/>
            <a:ext cx="510540" cy="71247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 name="Rectangle 7"/>
          <p:cNvSpPr/>
          <p:nvPr/>
        </p:nvSpPr>
        <p:spPr>
          <a:xfrm>
            <a:off x="80467" y="1988300"/>
            <a:ext cx="490119" cy="2293620"/>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FR" sz="2400" dirty="0"/>
              <a:t>15 diplômes</a:t>
            </a:r>
          </a:p>
        </p:txBody>
      </p:sp>
    </p:spTree>
    <p:extLst>
      <p:ext uri="{BB962C8B-B14F-4D97-AF65-F5344CB8AC3E}">
        <p14:creationId xmlns:p14="http://schemas.microsoft.com/office/powerpoint/2010/main" val="12516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09239" y="646522"/>
            <a:ext cx="8229600" cy="3394472"/>
          </a:xfrm>
        </p:spPr>
        <p:txBody>
          <a:bodyPr/>
          <a:lstStyle/>
          <a:p>
            <a:r>
              <a:rPr lang="fr-FR" dirty="0"/>
              <a:t>A eux seuls, les diplômés qui s’orientent directement vers les métiers PAC résidentielles ne permettent pas de satisfaire le besoin…</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11</a:t>
            </a:fld>
            <a:endParaRPr lang="fr-FR" altLang="fr-FR" dirty="0"/>
          </a:p>
        </p:txBody>
      </p:sp>
      <p:pic>
        <p:nvPicPr>
          <p:cNvPr id="11" name="Image 10"/>
          <p:cNvPicPr>
            <a:picLocks noChangeAspect="1"/>
          </p:cNvPicPr>
          <p:nvPr/>
        </p:nvPicPr>
        <p:blipFill>
          <a:blip r:embed="rId2"/>
          <a:stretch>
            <a:fillRect/>
          </a:stretch>
        </p:blipFill>
        <p:spPr>
          <a:xfrm>
            <a:off x="4505093" y="1719285"/>
            <a:ext cx="2160000" cy="2845134"/>
          </a:xfrm>
          <a:prstGeom prst="rect">
            <a:avLst/>
          </a:prstGeom>
        </p:spPr>
      </p:pic>
    </p:spTree>
    <p:extLst>
      <p:ext uri="{BB962C8B-B14F-4D97-AF65-F5344CB8AC3E}">
        <p14:creationId xmlns:p14="http://schemas.microsoft.com/office/powerpoint/2010/main" val="167032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887731"/>
            <a:ext cx="8229600" cy="3394472"/>
          </a:xfrm>
        </p:spPr>
        <p:txBody>
          <a:bodyPr/>
          <a:lstStyle/>
          <a:p>
            <a:r>
              <a:rPr lang="fr-FR" dirty="0"/>
              <a:t>Les différents axes de solutions envisagés</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12</a:t>
            </a:fld>
            <a:endParaRPr lang="fr-FR" altLang="fr-FR" dirty="0"/>
          </a:p>
        </p:txBody>
      </p:sp>
      <p:sp>
        <p:nvSpPr>
          <p:cNvPr id="5" name="Rectangle 4"/>
          <p:cNvSpPr/>
          <p:nvPr/>
        </p:nvSpPr>
        <p:spPr>
          <a:xfrm>
            <a:off x="1363717" y="1770610"/>
            <a:ext cx="3602421" cy="9551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Accroitre la visibilité des métiers PAC chez les jeunes et leurs professeurs</a:t>
            </a:r>
          </a:p>
          <a:p>
            <a:pPr algn="ctr"/>
            <a:r>
              <a:rPr lang="fr-FR" sz="1600" b="1" dirty="0"/>
              <a:t>Rassurer  leurs parents</a:t>
            </a:r>
          </a:p>
        </p:txBody>
      </p:sp>
      <p:sp>
        <p:nvSpPr>
          <p:cNvPr id="6" name="Rectangle 5"/>
          <p:cNvSpPr/>
          <p:nvPr/>
        </p:nvSpPr>
        <p:spPr>
          <a:xfrm>
            <a:off x="5284083" y="1781503"/>
            <a:ext cx="2427889" cy="9442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Susciter les reconversions vers les métiers de la PAC</a:t>
            </a:r>
          </a:p>
        </p:txBody>
      </p:sp>
      <p:sp>
        <p:nvSpPr>
          <p:cNvPr id="7" name="Rectangle 6"/>
          <p:cNvSpPr/>
          <p:nvPr/>
        </p:nvSpPr>
        <p:spPr>
          <a:xfrm>
            <a:off x="1366343" y="3093680"/>
            <a:ext cx="6429703" cy="75636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Faire le pari de la mixité de métiers PAC</a:t>
            </a:r>
          </a:p>
          <a:p>
            <a:pPr algn="ctr"/>
            <a:r>
              <a:rPr lang="fr-FR" sz="1600" b="1" dirty="0"/>
              <a:t>Inclure les femmes dans nos objectifs de recrutement</a:t>
            </a:r>
          </a:p>
        </p:txBody>
      </p:sp>
    </p:spTree>
    <p:extLst>
      <p:ext uri="{BB962C8B-B14F-4D97-AF65-F5344CB8AC3E}">
        <p14:creationId xmlns:p14="http://schemas.microsoft.com/office/powerpoint/2010/main" val="274302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09239" y="939956"/>
            <a:ext cx="8229600" cy="3394472"/>
          </a:xfrm>
        </p:spPr>
        <p:txBody>
          <a:bodyPr/>
          <a:lstStyle/>
          <a:p>
            <a:r>
              <a:rPr lang="fr-FR" dirty="0"/>
              <a:t>Accroitre la visibilité des métiers PAC</a:t>
            </a:r>
          </a:p>
          <a:p>
            <a:pPr marL="457200" indent="-457200">
              <a:buFontTx/>
              <a:buChar char="-"/>
            </a:pPr>
            <a:r>
              <a:rPr lang="fr-FR" dirty="0"/>
              <a:t>Réaliser des vidéos testimoniales. En faire un outil de promotion </a:t>
            </a:r>
            <a:r>
              <a:rPr lang="fr-FR" dirty="0" err="1"/>
              <a:t>multicibles</a:t>
            </a:r>
            <a:endParaRPr lang="fr-FR" dirty="0"/>
          </a:p>
          <a:p>
            <a:pPr marL="1371600" lvl="1">
              <a:buFontTx/>
              <a:buChar char="-"/>
            </a:pPr>
            <a:r>
              <a:rPr lang="fr-FR" dirty="0"/>
              <a:t>Les diffuser auprès du jeune public. Définir les modalités d’accès à la cible (stratégie de diffusion)</a:t>
            </a:r>
          </a:p>
          <a:p>
            <a:pPr marL="1371600" lvl="1">
              <a:buFontTx/>
              <a:buChar char="-"/>
            </a:pPr>
            <a:r>
              <a:rPr lang="fr-FR" dirty="0"/>
              <a:t>Les porter auprès des parties prenantes des cursus scolaires (ONISEP, parcours avenir, profs)</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13</a:t>
            </a:fld>
            <a:endParaRPr lang="fr-FR" altLang="fr-FR" dirty="0"/>
          </a:p>
        </p:txBody>
      </p:sp>
    </p:spTree>
    <p:extLst>
      <p:ext uri="{BB962C8B-B14F-4D97-AF65-F5344CB8AC3E}">
        <p14:creationId xmlns:p14="http://schemas.microsoft.com/office/powerpoint/2010/main" val="111709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eur-2020.png" descr="coeur-2020.png"/>
          <p:cNvPicPr>
            <a:picLocks noChangeAspect="1"/>
          </p:cNvPicPr>
          <p:nvPr/>
        </p:nvPicPr>
        <p:blipFill>
          <a:blip r:embed="rId2">
            <a:alphaModFix amt="61958"/>
          </a:blip>
          <a:stretch>
            <a:fillRect/>
          </a:stretch>
        </p:blipFill>
        <p:spPr>
          <a:xfrm>
            <a:off x="3851160" y="474323"/>
            <a:ext cx="5049000" cy="4281493"/>
          </a:xfrm>
          <a:prstGeom prst="rect">
            <a:avLst/>
          </a:prstGeom>
          <a:ln w="12700">
            <a:miter lim="400000"/>
          </a:ln>
        </p:spPr>
      </p:pic>
      <p:sp>
        <p:nvSpPr>
          <p:cNvPr id="10" name="Rectangle"/>
          <p:cNvSpPr/>
          <p:nvPr/>
        </p:nvSpPr>
        <p:spPr>
          <a:xfrm>
            <a:off x="0" y="4702476"/>
            <a:ext cx="9144000" cy="441025"/>
          </a:xfrm>
          <a:prstGeom prst="rect">
            <a:avLst/>
          </a:prstGeom>
          <a:solidFill>
            <a:srgbClr val="004D80"/>
          </a:solidFill>
          <a:ln w="12700">
            <a:miter lim="400000"/>
          </a:ln>
        </p:spPr>
        <p:txBody>
          <a:bodyPr lIns="53577" tIns="53577" rIns="53577" bIns="53577" anchor="ctr"/>
          <a:lstStyle/>
          <a:p>
            <a:pPr>
              <a:defRPr sz="3000">
                <a:solidFill>
                  <a:srgbClr val="FFFFFF"/>
                </a:solidFill>
                <a:latin typeface="Helvetica Neue Medium"/>
                <a:ea typeface="Helvetica Neue Medium"/>
                <a:cs typeface="Helvetica Neue Medium"/>
                <a:sym typeface="Helvetica Neue Medium"/>
              </a:defRPr>
            </a:pPr>
            <a:endParaRPr sz="2250"/>
          </a:p>
        </p:txBody>
      </p:sp>
      <p:pic>
        <p:nvPicPr>
          <p:cNvPr id="11" name="logo-AFPAC-baseline-vecto.png" descr="logo-AFPAC-baseline-vecto.png"/>
          <p:cNvPicPr>
            <a:picLocks noChangeAspect="1"/>
          </p:cNvPicPr>
          <p:nvPr/>
        </p:nvPicPr>
        <p:blipFill>
          <a:blip r:embed="rId3"/>
          <a:srcRect b="23826"/>
          <a:stretch>
            <a:fillRect/>
          </a:stretch>
        </p:blipFill>
        <p:spPr>
          <a:xfrm>
            <a:off x="7766160" y="4222830"/>
            <a:ext cx="1134000" cy="352567"/>
          </a:xfrm>
          <a:prstGeom prst="rect">
            <a:avLst/>
          </a:prstGeom>
          <a:ln w="12700">
            <a:miter lim="400000"/>
          </a:ln>
        </p:spPr>
      </p:pic>
      <p:sp>
        <p:nvSpPr>
          <p:cNvPr id="12" name="ZoneTexte 11"/>
          <p:cNvSpPr txBox="1"/>
          <p:nvPr/>
        </p:nvSpPr>
        <p:spPr>
          <a:xfrm>
            <a:off x="137160" y="4836425"/>
            <a:ext cx="3025140" cy="196208"/>
          </a:xfrm>
          <a:prstGeom prst="rect">
            <a:avLst/>
          </a:prstGeom>
          <a:noFill/>
        </p:spPr>
        <p:txBody>
          <a:bodyPr wrap="square" rtlCol="0">
            <a:spAutoFit/>
          </a:bodyPr>
          <a:lstStyle/>
          <a:p>
            <a:r>
              <a:rPr lang="fr-FR" sz="675" dirty="0">
                <a:solidFill>
                  <a:schemeClr val="bg1"/>
                </a:solidFill>
                <a:latin typeface="Arial" panose="020B0604020202020204" pitchFamily="34" charset="0"/>
                <a:cs typeface="Arial" panose="020B0604020202020204" pitchFamily="34" charset="0"/>
              </a:rPr>
              <a:t>CAHIER DES CHARGES VIDÉO MÉTIER PAC</a:t>
            </a:r>
          </a:p>
        </p:txBody>
      </p:sp>
      <p:sp>
        <p:nvSpPr>
          <p:cNvPr id="13" name="ZoneTexte 12"/>
          <p:cNvSpPr txBox="1"/>
          <p:nvPr/>
        </p:nvSpPr>
        <p:spPr>
          <a:xfrm>
            <a:off x="207494" y="386278"/>
            <a:ext cx="7101840" cy="369332"/>
          </a:xfrm>
          <a:prstGeom prst="rect">
            <a:avLst/>
          </a:prstGeom>
          <a:noFill/>
        </p:spPr>
        <p:txBody>
          <a:bodyPr wrap="square" rtlCol="0">
            <a:spAutoFit/>
          </a:bodyPr>
          <a:lstStyle/>
          <a:p>
            <a:r>
              <a:rPr lang="fr-FR" dirty="0">
                <a:solidFill>
                  <a:srgbClr val="002060"/>
                </a:solidFill>
                <a:latin typeface="Arial" panose="020B0604020202020204" pitchFamily="34" charset="0"/>
                <a:cs typeface="Arial" panose="020B0604020202020204" pitchFamily="34" charset="0"/>
              </a:rPr>
              <a:t>Le </a:t>
            </a:r>
            <a:r>
              <a:rPr lang="fr-FR" dirty="0" err="1">
                <a:solidFill>
                  <a:srgbClr val="002060"/>
                </a:solidFill>
                <a:latin typeface="Arial" panose="020B0604020202020204" pitchFamily="34" charset="0"/>
                <a:cs typeface="Arial" panose="020B0604020202020204" pitchFamily="34" charset="0"/>
              </a:rPr>
              <a:t>brief</a:t>
            </a:r>
            <a:r>
              <a:rPr lang="fr-FR" dirty="0">
                <a:solidFill>
                  <a:srgbClr val="002060"/>
                </a:solidFill>
                <a:latin typeface="Arial" panose="020B0604020202020204" pitchFamily="34" charset="0"/>
                <a:cs typeface="Arial" panose="020B0604020202020204" pitchFamily="34" charset="0"/>
              </a:rPr>
              <a:t> des vidéos</a:t>
            </a:r>
          </a:p>
        </p:txBody>
      </p:sp>
      <p:sp>
        <p:nvSpPr>
          <p:cNvPr id="14" name="ZoneTexte 13"/>
          <p:cNvSpPr txBox="1"/>
          <p:nvPr/>
        </p:nvSpPr>
        <p:spPr>
          <a:xfrm>
            <a:off x="670560" y="670560"/>
            <a:ext cx="7833360" cy="242374"/>
          </a:xfrm>
          <a:prstGeom prst="rect">
            <a:avLst/>
          </a:prstGeom>
          <a:noFill/>
        </p:spPr>
        <p:txBody>
          <a:bodyPr wrap="square" rtlCol="0">
            <a:spAutoFit/>
          </a:bodyPr>
          <a:lstStyle/>
          <a:p>
            <a:r>
              <a:rPr lang="fr-FR" sz="975" dirty="0">
                <a:solidFill>
                  <a:schemeClr val="bg2">
                    <a:lumMod val="25000"/>
                  </a:schemeClr>
                </a:solidFill>
                <a:latin typeface="Arial" panose="020B0604020202020204" pitchFamily="34" charset="0"/>
                <a:cs typeface="Arial" panose="020B0604020202020204" pitchFamily="34" charset="0"/>
              </a:rPr>
              <a:t>Nous déclinons les métiers de la PAC en trois piliers :</a:t>
            </a:r>
          </a:p>
        </p:txBody>
      </p:sp>
      <p:sp>
        <p:nvSpPr>
          <p:cNvPr id="21" name="ZoneTexte 20"/>
          <p:cNvSpPr txBox="1"/>
          <p:nvPr/>
        </p:nvSpPr>
        <p:spPr>
          <a:xfrm>
            <a:off x="499860" y="954732"/>
            <a:ext cx="2194560" cy="369332"/>
          </a:xfrm>
          <a:prstGeom prst="rect">
            <a:avLst/>
          </a:prstGeom>
          <a:noFill/>
          <a:ln>
            <a:noFill/>
          </a:ln>
        </p:spPr>
        <p:txBody>
          <a:bodyPr wrap="square" rtlCol="0">
            <a:spAutoFit/>
          </a:bodyPr>
          <a:lstStyle/>
          <a:p>
            <a:pPr algn="ctr"/>
            <a:r>
              <a:rPr lang="fr-FR" b="1" dirty="0">
                <a:solidFill>
                  <a:srgbClr val="09357A"/>
                </a:solidFill>
                <a:latin typeface="Arial" panose="020B0604020202020204" pitchFamily="34" charset="0"/>
                <a:cs typeface="Arial" panose="020B0604020202020204" pitchFamily="34" charset="0"/>
              </a:rPr>
              <a:t>Métier d’avenir</a:t>
            </a:r>
          </a:p>
        </p:txBody>
      </p:sp>
      <p:cxnSp>
        <p:nvCxnSpPr>
          <p:cNvPr id="22" name="Connecteur droit 21"/>
          <p:cNvCxnSpPr/>
          <p:nvPr/>
        </p:nvCxnSpPr>
        <p:spPr>
          <a:xfrm>
            <a:off x="285750" y="108966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2956560" y="108204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1633560" y="3336630"/>
            <a:ext cx="7620" cy="2646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89560" y="108966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2362200" y="108204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14370" y="1285422"/>
            <a:ext cx="2453640" cy="1841081"/>
          </a:xfrm>
          <a:prstGeom prst="rect">
            <a:avLst/>
          </a:prstGeom>
          <a:noFill/>
        </p:spPr>
        <p:txBody>
          <a:bodyPr wrap="square" rtlCol="0">
            <a:spAutoFit/>
          </a:bodyPr>
          <a:lstStyle/>
          <a:p>
            <a:pPr marL="128588" indent="-128588">
              <a:buFont typeface="Arial" panose="020B0604020202020204" pitchFamily="34" charset="0"/>
              <a:buChar char="•"/>
            </a:pPr>
            <a:r>
              <a:rPr lang="fr-FR" sz="788" b="1" dirty="0">
                <a:solidFill>
                  <a:srgbClr val="09357A"/>
                </a:solidFill>
                <a:latin typeface="Arial" panose="020B0604020202020204" pitchFamily="34" charset="0"/>
                <a:cs typeface="Arial" panose="020B0604020202020204" pitchFamily="34" charset="0"/>
              </a:rPr>
              <a:t>Les PAC/CLIM sont installées dans le paysage énergétique français pour des décennies</a:t>
            </a:r>
          </a:p>
          <a:p>
            <a:pPr marL="471488" lvl="1" indent="-128588" algn="just">
              <a:buFont typeface="Arial" panose="020B0604020202020204" pitchFamily="34" charset="0"/>
              <a:buChar char="•"/>
            </a:pPr>
            <a:r>
              <a:rPr lang="fr-FR" sz="750" dirty="0">
                <a:solidFill>
                  <a:schemeClr val="bg2">
                    <a:lumMod val="25000"/>
                  </a:schemeClr>
                </a:solidFill>
                <a:latin typeface="Arial" panose="020B0604020202020204" pitchFamily="34" charset="0"/>
                <a:cs typeface="Arial" panose="020B0604020202020204" pitchFamily="34" charset="0"/>
              </a:rPr>
              <a:t>Le marché de la PAC est un marché en croissance stable, son évolution suit les politiques publiques nationales et internationales. Celles-ci depuis les accords de Kyoto et de Paris sur le plan international, sont reprises par les différents gouvernements français (Loi Transition énergétique et croissance verte en 2015, 500 000 logements à rénover, rénovation thermique des bâtiments, éradication du fioul, Plan de relance 2020,…)</a:t>
            </a:r>
          </a:p>
        </p:txBody>
      </p:sp>
      <p:sp>
        <p:nvSpPr>
          <p:cNvPr id="28" name="ZoneTexte 27"/>
          <p:cNvSpPr txBox="1"/>
          <p:nvPr/>
        </p:nvSpPr>
        <p:spPr>
          <a:xfrm>
            <a:off x="388620" y="3116580"/>
            <a:ext cx="2453640" cy="1483163"/>
          </a:xfrm>
          <a:prstGeom prst="rect">
            <a:avLst/>
          </a:prstGeom>
          <a:noFill/>
        </p:spPr>
        <p:txBody>
          <a:bodyPr wrap="square" rtlCol="0">
            <a:spAutoFit/>
          </a:bodyPr>
          <a:lstStyle/>
          <a:p>
            <a:pPr marL="128588" indent="-128588">
              <a:buFont typeface="Arial" panose="020B0604020202020204" pitchFamily="34" charset="0"/>
              <a:buChar char="•"/>
            </a:pPr>
            <a:r>
              <a:rPr lang="fr-FR" sz="788" b="1" dirty="0">
                <a:solidFill>
                  <a:srgbClr val="09357A"/>
                </a:solidFill>
                <a:latin typeface="Arial" panose="020B0604020202020204" pitchFamily="34" charset="0"/>
                <a:cs typeface="Arial" panose="020B0604020202020204" pitchFamily="34" charset="0"/>
              </a:rPr>
              <a:t>Le marché de l’emploi est large</a:t>
            </a:r>
          </a:p>
          <a:p>
            <a:pPr marL="471488" lvl="1" indent="-128588" algn="just">
              <a:buFont typeface="Arial" panose="020B0604020202020204" pitchFamily="34" charset="0"/>
              <a:buChar char="•"/>
            </a:pPr>
            <a:r>
              <a:rPr lang="fr-FR" sz="750" dirty="0">
                <a:solidFill>
                  <a:schemeClr val="bg2">
                    <a:lumMod val="25000"/>
                  </a:schemeClr>
                </a:solidFill>
                <a:latin typeface="Arial" panose="020B0604020202020204" pitchFamily="34" charset="0"/>
                <a:cs typeface="Arial" panose="020B0604020202020204" pitchFamily="34" charset="0"/>
              </a:rPr>
              <a:t>Des fabricants (avec leurs usines, leurs équipes R&amp;D et leur force commerciale) aux artisans/PME d’installation et de maintenance PAC/CLIM en passant par les distributeurs de matériels, l’éventail des métiers en montre la diversité. Passer d’un métier à l’autre est possible, pleins d’exemples !</a:t>
            </a:r>
          </a:p>
          <a:p>
            <a:pPr marL="471488" lvl="1" indent="-128588" algn="just">
              <a:buFont typeface="Arial" panose="020B0604020202020204" pitchFamily="34" charset="0"/>
              <a:buChar char="•"/>
            </a:pPr>
            <a:r>
              <a:rPr lang="fr-FR" sz="750" dirty="0">
                <a:solidFill>
                  <a:schemeClr val="bg2">
                    <a:lumMod val="25000"/>
                  </a:schemeClr>
                </a:solidFill>
                <a:latin typeface="Arial" panose="020B0604020202020204" pitchFamily="34" charset="0"/>
                <a:cs typeface="Arial" panose="020B0604020202020204" pitchFamily="34" charset="0"/>
              </a:rPr>
              <a:t>La plupart des patrons de PME ont commencé par le métier de technicien ou de commercial</a:t>
            </a:r>
          </a:p>
        </p:txBody>
      </p:sp>
      <p:sp>
        <p:nvSpPr>
          <p:cNvPr id="29" name="ZoneTexte 28"/>
          <p:cNvSpPr txBox="1"/>
          <p:nvPr/>
        </p:nvSpPr>
        <p:spPr>
          <a:xfrm>
            <a:off x="3227820" y="909013"/>
            <a:ext cx="2194560" cy="646331"/>
          </a:xfrm>
          <a:prstGeom prst="rect">
            <a:avLst/>
          </a:prstGeom>
          <a:noFill/>
          <a:ln>
            <a:noFill/>
          </a:ln>
        </p:spPr>
        <p:txBody>
          <a:bodyPr wrap="square" rtlCol="0">
            <a:spAutoFit/>
          </a:bodyPr>
          <a:lstStyle/>
          <a:p>
            <a:pPr algn="ctr"/>
            <a:r>
              <a:rPr lang="fr-FR" b="1" dirty="0">
                <a:solidFill>
                  <a:srgbClr val="09357A"/>
                </a:solidFill>
                <a:latin typeface="Arial" panose="020B0604020202020204" pitchFamily="34" charset="0"/>
                <a:cs typeface="Arial" panose="020B0604020202020204" pitchFamily="34" charset="0"/>
              </a:rPr>
              <a:t>Transition environnementale</a:t>
            </a:r>
          </a:p>
        </p:txBody>
      </p:sp>
      <p:cxnSp>
        <p:nvCxnSpPr>
          <p:cNvPr id="30" name="Connecteur droit 29"/>
          <p:cNvCxnSpPr/>
          <p:nvPr/>
        </p:nvCxnSpPr>
        <p:spPr>
          <a:xfrm>
            <a:off x="3013710" y="108966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684520" y="108204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rot="5400000">
            <a:off x="4361520" y="3336630"/>
            <a:ext cx="7620" cy="2646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3017520" y="108966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090160" y="108204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3042330" y="1506401"/>
            <a:ext cx="2453640" cy="2418162"/>
          </a:xfrm>
          <a:prstGeom prst="rect">
            <a:avLst/>
          </a:prstGeom>
          <a:noFill/>
        </p:spPr>
        <p:txBody>
          <a:bodyPr wrap="square" rtlCol="0">
            <a:spAutoFit/>
          </a:bodyPr>
          <a:lstStyle/>
          <a:p>
            <a:pPr marL="128588" indent="-128588">
              <a:buFont typeface="Arial" panose="020B0604020202020204" pitchFamily="34" charset="0"/>
              <a:buChar char="•"/>
            </a:pPr>
            <a:r>
              <a:rPr lang="fr-FR" sz="788" b="1" dirty="0">
                <a:solidFill>
                  <a:srgbClr val="09357A"/>
                </a:solidFill>
                <a:latin typeface="Arial" panose="020B0604020202020204" pitchFamily="34" charset="0"/>
                <a:cs typeface="Arial" panose="020B0604020202020204" pitchFamily="34" charset="0"/>
              </a:rPr>
              <a:t>Métier contribuant à la transition écologique et à la lutte contre le dérèglement climatique</a:t>
            </a:r>
          </a:p>
          <a:p>
            <a:endParaRPr lang="fr-FR" sz="788" b="1" dirty="0">
              <a:solidFill>
                <a:srgbClr val="09357A"/>
              </a:solidFill>
              <a:latin typeface="Arial" panose="020B0604020202020204" pitchFamily="34" charset="0"/>
              <a:cs typeface="Arial" panose="020B0604020202020204" pitchFamily="34" charset="0"/>
            </a:endParaRPr>
          </a:p>
          <a:p>
            <a:r>
              <a:rPr lang="fr-FR" sz="750" dirty="0">
                <a:solidFill>
                  <a:schemeClr val="bg2">
                    <a:lumMod val="25000"/>
                  </a:schemeClr>
                </a:solidFill>
                <a:latin typeface="Arial" panose="020B0604020202020204" pitchFamily="34" charset="0"/>
                <a:cs typeface="Arial" panose="020B0604020202020204" pitchFamily="34" charset="0"/>
              </a:rPr>
              <a:t>Par son fonctionnement original, la PAC est une véritable Énergie Nouvelle Renouvelable (ENR) dans la maison. Avec un Coefficient de Performance (COP) de 3 ou plus, c’est 2/3 de l’énergie qui est gratuite et renouvelable.</a:t>
            </a:r>
          </a:p>
          <a:p>
            <a:endParaRPr lang="fr-FR" sz="750" dirty="0">
              <a:solidFill>
                <a:schemeClr val="bg2">
                  <a:lumMod val="25000"/>
                </a:schemeClr>
              </a:solidFill>
              <a:latin typeface="Arial" panose="020B0604020202020204" pitchFamily="34" charset="0"/>
              <a:cs typeface="Arial" panose="020B0604020202020204" pitchFamily="34" charset="0"/>
            </a:endParaRPr>
          </a:p>
          <a:p>
            <a:r>
              <a:rPr lang="fr-FR" sz="750" dirty="0">
                <a:solidFill>
                  <a:schemeClr val="bg2">
                    <a:lumMod val="25000"/>
                  </a:schemeClr>
                </a:solidFill>
                <a:latin typeface="Arial" panose="020B0604020202020204" pitchFamily="34" charset="0"/>
                <a:cs typeface="Arial" panose="020B0604020202020204" pitchFamily="34" charset="0"/>
              </a:rPr>
              <a:t>Ses émissions CO</a:t>
            </a:r>
            <a:r>
              <a:rPr lang="fr-FR" sz="750" baseline="-25000" dirty="0">
                <a:solidFill>
                  <a:schemeClr val="bg2">
                    <a:lumMod val="25000"/>
                  </a:schemeClr>
                </a:solidFill>
                <a:latin typeface="Arial" panose="020B0604020202020204" pitchFamily="34" charset="0"/>
                <a:cs typeface="Arial" panose="020B0604020202020204" pitchFamily="34" charset="0"/>
              </a:rPr>
              <a:t>2</a:t>
            </a:r>
            <a:r>
              <a:rPr lang="fr-FR" sz="750" dirty="0">
                <a:solidFill>
                  <a:schemeClr val="bg2">
                    <a:lumMod val="25000"/>
                  </a:schemeClr>
                </a:solidFill>
                <a:latin typeface="Arial" panose="020B0604020202020204" pitchFamily="34" charset="0"/>
                <a:cs typeface="Arial" panose="020B0604020202020204" pitchFamily="34" charset="0"/>
              </a:rPr>
              <a:t> sont 10 fois inférieures à celles d’une chaudière fioul pour un même logement. C’est donc une arme de choix pour la lutte contre le dérèglement climatique.</a:t>
            </a:r>
          </a:p>
          <a:p>
            <a:endParaRPr lang="fr-FR" sz="750" dirty="0">
              <a:solidFill>
                <a:schemeClr val="bg2">
                  <a:lumMod val="25000"/>
                </a:schemeClr>
              </a:solidFill>
              <a:latin typeface="Arial" panose="020B0604020202020204" pitchFamily="34" charset="0"/>
              <a:cs typeface="Arial" panose="020B0604020202020204" pitchFamily="34" charset="0"/>
            </a:endParaRPr>
          </a:p>
          <a:p>
            <a:r>
              <a:rPr lang="fr-FR" sz="750" dirty="0">
                <a:solidFill>
                  <a:schemeClr val="bg2">
                    <a:lumMod val="25000"/>
                  </a:schemeClr>
                </a:solidFill>
                <a:latin typeface="Arial" panose="020B0604020202020204" pitchFamily="34" charset="0"/>
                <a:cs typeface="Arial" panose="020B0604020202020204" pitchFamily="34" charset="0"/>
              </a:rPr>
              <a:t>PAC/CLIM, bien les concevoir, bien les fabriquer, bien les installer, et ne pas oublier de bien les entretenir tous les ans, seule garantie de bonne performance. De la promesse à la preuve, tous les métiers de la PAC/CLIM sont au service de la transition écologique.</a:t>
            </a:r>
          </a:p>
        </p:txBody>
      </p:sp>
      <p:sp>
        <p:nvSpPr>
          <p:cNvPr id="36" name="ZoneTexte 35"/>
          <p:cNvSpPr txBox="1"/>
          <p:nvPr/>
        </p:nvSpPr>
        <p:spPr>
          <a:xfrm>
            <a:off x="5951220" y="909012"/>
            <a:ext cx="2194560" cy="646331"/>
          </a:xfrm>
          <a:prstGeom prst="rect">
            <a:avLst/>
          </a:prstGeom>
          <a:noFill/>
          <a:ln>
            <a:noFill/>
          </a:ln>
        </p:spPr>
        <p:txBody>
          <a:bodyPr wrap="square" rtlCol="0">
            <a:spAutoFit/>
          </a:bodyPr>
          <a:lstStyle/>
          <a:p>
            <a:pPr algn="ctr"/>
            <a:r>
              <a:rPr lang="fr-FR" b="1" dirty="0">
                <a:solidFill>
                  <a:srgbClr val="09357A"/>
                </a:solidFill>
                <a:latin typeface="Arial" panose="020B0604020202020204" pitchFamily="34" charset="0"/>
                <a:cs typeface="Arial" panose="020B0604020202020204" pitchFamily="34" charset="0"/>
              </a:rPr>
              <a:t>Bienvenue aux geeks</a:t>
            </a:r>
          </a:p>
        </p:txBody>
      </p:sp>
      <p:cxnSp>
        <p:nvCxnSpPr>
          <p:cNvPr id="37" name="Connecteur droit 36"/>
          <p:cNvCxnSpPr/>
          <p:nvPr/>
        </p:nvCxnSpPr>
        <p:spPr>
          <a:xfrm>
            <a:off x="5734050" y="108966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8404860" y="1082040"/>
            <a:ext cx="7620" cy="3564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rot="5400000">
            <a:off x="7081860" y="3336630"/>
            <a:ext cx="7620" cy="264600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5737860" y="108966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7810500" y="1082040"/>
            <a:ext cx="594360" cy="0"/>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5762670" y="1506401"/>
            <a:ext cx="2453640" cy="1015663"/>
          </a:xfrm>
          <a:prstGeom prst="rect">
            <a:avLst/>
          </a:prstGeom>
          <a:noFill/>
        </p:spPr>
        <p:txBody>
          <a:bodyPr wrap="square" rtlCol="0">
            <a:spAutoFit/>
          </a:bodyPr>
          <a:lstStyle/>
          <a:p>
            <a:r>
              <a:rPr lang="fr-FR" sz="750" dirty="0">
                <a:solidFill>
                  <a:schemeClr val="bg2">
                    <a:lumMod val="25000"/>
                  </a:schemeClr>
                </a:solidFill>
                <a:latin typeface="Arial" panose="020B0604020202020204" pitchFamily="34" charset="0"/>
                <a:cs typeface="Arial" panose="020B0604020202020204" pitchFamily="34" charset="0"/>
              </a:rPr>
              <a:t>La digitalisation a gagné les équipements de chauffage et de climatisation comme tous nos équipements du quotidien. Pilotables par smartphones, ils sont surtout bourrés de capteurs qui peuvent remonter une série de données importantes pour apprécier le bon fonctionnement des machines.</a:t>
            </a:r>
          </a:p>
          <a:p>
            <a:r>
              <a:rPr lang="fr-FR" sz="750" dirty="0">
                <a:solidFill>
                  <a:schemeClr val="bg2">
                    <a:lumMod val="25000"/>
                  </a:schemeClr>
                </a:solidFill>
                <a:latin typeface="Arial" panose="020B0604020202020204" pitchFamily="34" charset="0"/>
                <a:cs typeface="Arial" panose="020B0604020202020204" pitchFamily="34" charset="0"/>
              </a:rPr>
              <a:t>Le métier de technicien de maintenance PAC/CLIM s’enrichit du pilotage de consoles !</a:t>
            </a:r>
          </a:p>
        </p:txBody>
      </p:sp>
      <p:pic>
        <p:nvPicPr>
          <p:cNvPr id="3" name="Image 2">
            <a:extLst>
              <a:ext uri="{FF2B5EF4-FFF2-40B4-BE49-F238E27FC236}">
                <a16:creationId xmlns:a16="http://schemas.microsoft.com/office/drawing/2014/main" id="{32505106-40C7-42B1-9545-A3776DACEE41}"/>
              </a:ext>
            </a:extLst>
          </p:cNvPr>
          <p:cNvPicPr>
            <a:picLocks noChangeAspect="1"/>
          </p:cNvPicPr>
          <p:nvPr/>
        </p:nvPicPr>
        <p:blipFill>
          <a:blip r:embed="rId4"/>
          <a:stretch>
            <a:fillRect/>
          </a:stretch>
        </p:blipFill>
        <p:spPr>
          <a:xfrm>
            <a:off x="5912414" y="2857698"/>
            <a:ext cx="2246746" cy="1134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9474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746668"/>
            <a:ext cx="8229600" cy="3394472"/>
          </a:xfrm>
        </p:spPr>
        <p:txBody>
          <a:bodyPr/>
          <a:lstStyle/>
          <a:p>
            <a:r>
              <a:rPr lang="fr-FR" dirty="0"/>
              <a:t>La reconversion</a:t>
            </a:r>
          </a:p>
          <a:p>
            <a:pPr marL="457200" indent="-457200">
              <a:buFontTx/>
              <a:buChar char="-"/>
            </a:pPr>
            <a:r>
              <a:rPr lang="fr-FR" dirty="0"/>
              <a:t>l’armée</a:t>
            </a:r>
          </a:p>
          <a:p>
            <a:pPr marL="457200" indent="-457200">
              <a:buFontTx/>
              <a:buChar char="-"/>
            </a:pPr>
            <a:r>
              <a:rPr lang="fr-FR" dirty="0"/>
              <a:t>Ministère Emploi, Travail et réinsertion</a:t>
            </a:r>
          </a:p>
          <a:p>
            <a:pPr marL="1371600" lvl="1">
              <a:buFontTx/>
              <a:buChar char="-"/>
            </a:pPr>
            <a:r>
              <a:rPr lang="fr-FR" dirty="0"/>
              <a:t>Pole emploi : </a:t>
            </a:r>
          </a:p>
          <a:p>
            <a:pPr marL="1600200" lvl="2">
              <a:buFontTx/>
              <a:buChar char="-"/>
            </a:pPr>
            <a:r>
              <a:rPr lang="fr-FR" dirty="0"/>
              <a:t>Comprendre ce dont ils ont besoin pour présenter le métier aux candidats potentiels</a:t>
            </a:r>
          </a:p>
          <a:p>
            <a:pPr marL="1600200" lvl="2">
              <a:buFontTx/>
              <a:buChar char="-"/>
            </a:pPr>
            <a:r>
              <a:rPr lang="fr-FR" dirty="0"/>
              <a:t>Leur fournir</a:t>
            </a:r>
          </a:p>
          <a:p>
            <a:pPr marL="1371600" lvl="1">
              <a:buFontTx/>
              <a:buChar char="-"/>
            </a:pPr>
            <a:r>
              <a:rPr lang="fr-FR" dirty="0"/>
              <a:t>Autres instances</a:t>
            </a:r>
          </a:p>
          <a:p>
            <a:pPr marL="457200" indent="-457200">
              <a:buFontTx/>
              <a:buChar char="-"/>
            </a:pPr>
            <a:endParaRPr lang="fr-FR"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15</a:t>
            </a:fld>
            <a:endParaRPr lang="fr-FR" altLang="fr-FR" dirty="0"/>
          </a:p>
        </p:txBody>
      </p:sp>
    </p:spTree>
    <p:extLst>
      <p:ext uri="{BB962C8B-B14F-4D97-AF65-F5344CB8AC3E}">
        <p14:creationId xmlns:p14="http://schemas.microsoft.com/office/powerpoint/2010/main" val="3609890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Ce que nous avons fait…</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16</a:t>
            </a:fld>
            <a:endParaRPr lang="fr-FR" alt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687" y="2716148"/>
            <a:ext cx="1952625" cy="1466850"/>
          </a:xfrm>
          <a:prstGeom prst="rect">
            <a:avLst/>
          </a:prstGeom>
        </p:spPr>
      </p:pic>
    </p:spTree>
    <p:extLst>
      <p:ext uri="{BB962C8B-B14F-4D97-AF65-F5344CB8AC3E}">
        <p14:creationId xmlns:p14="http://schemas.microsoft.com/office/powerpoint/2010/main" val="2813039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17476975" y="12950827"/>
            <a:ext cx="6483693" cy="554701"/>
          </a:xfrm>
          <a:prstGeom prst="rect">
            <a:avLst/>
          </a:prstGeom>
          <a:ln w="12700">
            <a:miter lim="400000"/>
          </a:ln>
        </p:spPr>
        <p:txBody>
          <a:bodyPr wrap="square" lIns="71436" tIns="71436" rIns="71436" bIns="71436">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0" rtl="0" fontAlgn="auto" latinLnBrk="0" hangingPunct="0">
              <a:lnSpc>
                <a:spcPct val="100000"/>
              </a:lnSpc>
              <a:spcBef>
                <a:spcPts val="0"/>
              </a:spcBef>
              <a:spcAft>
                <a:spcPts val="0"/>
              </a:spcAft>
              <a:buClrTx/>
              <a:buSzTx/>
              <a:buFontTx/>
              <a:buNone/>
              <a:tabLst/>
              <a:defRPr kumimoji="0" sz="2667"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9pPr>
          </a:lstStyle>
          <a:p>
            <a:pPr>
              <a:defRPr/>
            </a:pPr>
            <a:endParaRPr lang="fr-FR" altLang="fr-FR" dirty="0"/>
          </a:p>
        </p:txBody>
      </p:sp>
      <p:pic>
        <p:nvPicPr>
          <p:cNvPr id="8" name="Image 7" descr="Une image contenant texte&#10;&#10;Description générée automatiquement">
            <a:extLst>
              <a:ext uri="{FF2B5EF4-FFF2-40B4-BE49-F238E27FC236}">
                <a16:creationId xmlns:a16="http://schemas.microsoft.com/office/drawing/2014/main" id="{E61987A0-BDE5-4335-833B-C8DC47FCB803}"/>
              </a:ext>
            </a:extLst>
          </p:cNvPr>
          <p:cNvPicPr>
            <a:picLocks noChangeAspect="1"/>
          </p:cNvPicPr>
          <p:nvPr/>
        </p:nvPicPr>
        <p:blipFill>
          <a:blip r:embed="rId3"/>
          <a:stretch>
            <a:fillRect/>
          </a:stretch>
        </p:blipFill>
        <p:spPr>
          <a:xfrm>
            <a:off x="2052000" y="899159"/>
            <a:ext cx="5040000" cy="3977550"/>
          </a:xfrm>
          <a:prstGeom prst="rect">
            <a:avLst/>
          </a:prstGeom>
          <a:ln>
            <a:noFill/>
          </a:ln>
          <a:effectLst>
            <a:softEdge rad="112500"/>
          </a:effectLst>
        </p:spPr>
      </p:pic>
      <p:sp>
        <p:nvSpPr>
          <p:cNvPr id="9" name="Espace réservé du contenu 2">
            <a:extLst>
              <a:ext uri="{FF2B5EF4-FFF2-40B4-BE49-F238E27FC236}">
                <a16:creationId xmlns:a16="http://schemas.microsoft.com/office/drawing/2014/main" id="{12EBAEBE-3FA4-45CB-8F22-471879DDCF9D}"/>
              </a:ext>
            </a:extLst>
          </p:cNvPr>
          <p:cNvSpPr>
            <a:spLocks noGrp="1"/>
          </p:cNvSpPr>
          <p:nvPr>
            <p:ph idx="1"/>
          </p:nvPr>
        </p:nvSpPr>
        <p:spPr>
          <a:xfrm>
            <a:off x="522233" y="469819"/>
            <a:ext cx="8808352" cy="513161"/>
          </a:xfrm>
        </p:spPr>
        <p:txBody>
          <a:bodyPr/>
          <a:lstStyle/>
          <a:p>
            <a:pPr>
              <a:lnSpc>
                <a:spcPct val="115000"/>
              </a:lnSpc>
              <a:spcAft>
                <a:spcPts val="100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La Fiche « Ambition métiers PAC »</a:t>
            </a: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4216507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17476975" y="12950827"/>
            <a:ext cx="6483693" cy="554701"/>
          </a:xfrm>
          <a:prstGeom prst="rect">
            <a:avLst/>
          </a:prstGeom>
          <a:ln w="12700">
            <a:miter lim="400000"/>
          </a:ln>
        </p:spPr>
        <p:txBody>
          <a:bodyPr wrap="square" lIns="71436" tIns="71436" rIns="71436" bIns="71436">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0" rtl="0" fontAlgn="auto" latinLnBrk="0" hangingPunct="0">
              <a:lnSpc>
                <a:spcPct val="100000"/>
              </a:lnSpc>
              <a:spcBef>
                <a:spcPts val="0"/>
              </a:spcBef>
              <a:spcAft>
                <a:spcPts val="0"/>
              </a:spcAft>
              <a:buClrTx/>
              <a:buSzTx/>
              <a:buFontTx/>
              <a:buNone/>
              <a:tabLst/>
              <a:defRPr kumimoji="0" sz="2667"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9pPr>
          </a:lstStyle>
          <a:p>
            <a:pPr>
              <a:defRPr/>
            </a:pPr>
            <a:endParaRPr lang="fr-FR" altLang="fr-FR" dirty="0"/>
          </a:p>
        </p:txBody>
      </p:sp>
      <p:pic>
        <p:nvPicPr>
          <p:cNvPr id="3" name="Image 2" descr="Une image contenant texte&#10;&#10;Description générée automatiquement">
            <a:extLst>
              <a:ext uri="{FF2B5EF4-FFF2-40B4-BE49-F238E27FC236}">
                <a16:creationId xmlns:a16="http://schemas.microsoft.com/office/drawing/2014/main" id="{990BA21C-E6AF-454E-BA47-6805C59DA70C}"/>
              </a:ext>
            </a:extLst>
          </p:cNvPr>
          <p:cNvPicPr>
            <a:picLocks noChangeAspect="1"/>
          </p:cNvPicPr>
          <p:nvPr/>
        </p:nvPicPr>
        <p:blipFill>
          <a:blip r:embed="rId3"/>
          <a:stretch>
            <a:fillRect/>
          </a:stretch>
        </p:blipFill>
        <p:spPr>
          <a:xfrm>
            <a:off x="2052000" y="899161"/>
            <a:ext cx="5040000" cy="3977549"/>
          </a:xfrm>
          <a:prstGeom prst="rect">
            <a:avLst/>
          </a:prstGeom>
          <a:ln>
            <a:noFill/>
          </a:ln>
          <a:effectLst>
            <a:softEdge rad="112500"/>
          </a:effectLst>
        </p:spPr>
      </p:pic>
      <p:sp>
        <p:nvSpPr>
          <p:cNvPr id="8" name="Espace réservé du contenu 2">
            <a:extLst>
              <a:ext uri="{FF2B5EF4-FFF2-40B4-BE49-F238E27FC236}">
                <a16:creationId xmlns:a16="http://schemas.microsoft.com/office/drawing/2014/main" id="{8232C274-37AA-4493-9AF0-12FB6C87C832}"/>
              </a:ext>
            </a:extLst>
          </p:cNvPr>
          <p:cNvSpPr>
            <a:spLocks noGrp="1"/>
          </p:cNvSpPr>
          <p:nvPr>
            <p:ph idx="1"/>
          </p:nvPr>
        </p:nvSpPr>
        <p:spPr>
          <a:xfrm>
            <a:off x="522233" y="469819"/>
            <a:ext cx="8808352" cy="513161"/>
          </a:xfrm>
        </p:spPr>
        <p:txBody>
          <a:bodyPr/>
          <a:lstStyle/>
          <a:p>
            <a:pPr>
              <a:lnSpc>
                <a:spcPct val="115000"/>
              </a:lnSpc>
              <a:spcAft>
                <a:spcPts val="100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Les fiches métiers PAC « Installateur » et « Chargé d’affaires »</a:t>
            </a: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31357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648064"/>
            <a:ext cx="8229600" cy="3394472"/>
          </a:xfrm>
        </p:spPr>
        <p:txBody>
          <a:bodyPr/>
          <a:lstStyle/>
          <a:p>
            <a:r>
              <a:rPr lang="fr-FR" dirty="0"/>
              <a:t>AGENDA</a:t>
            </a:r>
          </a:p>
          <a:p>
            <a:pPr marL="457200" indent="-457200">
              <a:buFont typeface="Arial" panose="020B0604020202020204" pitchFamily="34" charset="0"/>
              <a:buChar char="•"/>
            </a:pPr>
            <a:r>
              <a:rPr lang="fr-FR" dirty="0"/>
              <a:t>Introduction (François Deroche)</a:t>
            </a:r>
          </a:p>
          <a:p>
            <a:pPr marL="457200" indent="-457200">
              <a:buFont typeface="Arial" panose="020B0604020202020204" pitchFamily="34" charset="0"/>
              <a:buChar char="•"/>
            </a:pPr>
            <a:r>
              <a:rPr lang="fr-FR" dirty="0"/>
              <a:t>Objectifs  et méthode du GT</a:t>
            </a:r>
          </a:p>
          <a:p>
            <a:pPr marL="457200" indent="-457200">
              <a:buFont typeface="Arial" panose="020B0604020202020204" pitchFamily="34" charset="0"/>
              <a:buChar char="•"/>
            </a:pPr>
            <a:r>
              <a:rPr lang="fr-FR" dirty="0"/>
              <a:t>Le constat partagé de la situation</a:t>
            </a:r>
          </a:p>
          <a:p>
            <a:pPr marL="457200" indent="-457200">
              <a:buFont typeface="Arial" panose="020B0604020202020204" pitchFamily="34" charset="0"/>
              <a:buChar char="•"/>
            </a:pPr>
            <a:r>
              <a:rPr lang="fr-FR" dirty="0"/>
              <a:t>Les travaux réalisés</a:t>
            </a:r>
          </a:p>
          <a:p>
            <a:pPr marL="457200" indent="-457200">
              <a:buFont typeface="Arial" panose="020B0604020202020204" pitchFamily="34" charset="0"/>
              <a:buChar char="•"/>
            </a:pPr>
            <a:r>
              <a:rPr lang="fr-FR" dirty="0"/>
              <a:t>La parole aux membres du GT</a:t>
            </a:r>
          </a:p>
          <a:p>
            <a:pPr marL="457200" indent="-457200">
              <a:buFont typeface="Arial" panose="020B0604020202020204" pitchFamily="34" charset="0"/>
              <a:buChar char="•"/>
            </a:pPr>
            <a:r>
              <a:rPr lang="fr-FR" dirty="0"/>
              <a:t>La suite</a:t>
            </a:r>
          </a:p>
          <a:p>
            <a:endParaRPr lang="fr-FR"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1</a:t>
            </a:fld>
            <a:endParaRPr lang="fr-FR" altLang="fr-FR" dirty="0"/>
          </a:p>
        </p:txBody>
      </p:sp>
    </p:spTree>
    <p:extLst>
      <p:ext uri="{BB962C8B-B14F-4D97-AF65-F5344CB8AC3E}">
        <p14:creationId xmlns:p14="http://schemas.microsoft.com/office/powerpoint/2010/main" val="369120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a:xfrm>
            <a:off x="17476975" y="12950827"/>
            <a:ext cx="6483693" cy="554701"/>
          </a:xfrm>
          <a:prstGeom prst="rect">
            <a:avLst/>
          </a:prstGeom>
          <a:ln w="12700">
            <a:miter lim="400000"/>
          </a:ln>
        </p:spPr>
        <p:txBody>
          <a:bodyPr wrap="square" lIns="71436" tIns="71436" rIns="71436" bIns="71436">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0" rtl="0" fontAlgn="auto" latinLnBrk="0" hangingPunct="0">
              <a:lnSpc>
                <a:spcPct val="100000"/>
              </a:lnSpc>
              <a:spcBef>
                <a:spcPts val="0"/>
              </a:spcBef>
              <a:spcAft>
                <a:spcPts val="0"/>
              </a:spcAft>
              <a:buClrTx/>
              <a:buSzTx/>
              <a:buFontTx/>
              <a:buNone/>
              <a:tabLst/>
              <a:defRPr kumimoji="0" sz="2667"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Helvetica"/>
              </a:defRPr>
            </a:lvl9pPr>
          </a:lstStyle>
          <a:p>
            <a:pPr>
              <a:defRPr/>
            </a:pPr>
            <a:endParaRPr lang="fr-FR" altLang="fr-FR" dirty="0"/>
          </a:p>
        </p:txBody>
      </p:sp>
      <p:pic>
        <p:nvPicPr>
          <p:cNvPr id="3" name="Image 2">
            <a:hlinkClick r:id="rId3"/>
            <a:extLst>
              <a:ext uri="{FF2B5EF4-FFF2-40B4-BE49-F238E27FC236}">
                <a16:creationId xmlns:a16="http://schemas.microsoft.com/office/drawing/2014/main" id="{69F5C574-0105-447B-91C2-BC5E340A2CD2}"/>
              </a:ext>
            </a:extLst>
          </p:cNvPr>
          <p:cNvPicPr>
            <a:picLocks noChangeAspect="1"/>
          </p:cNvPicPr>
          <p:nvPr/>
        </p:nvPicPr>
        <p:blipFill>
          <a:blip r:embed="rId4"/>
          <a:stretch>
            <a:fillRect/>
          </a:stretch>
        </p:blipFill>
        <p:spPr>
          <a:xfrm>
            <a:off x="1536598" y="1110256"/>
            <a:ext cx="6070804" cy="3642483"/>
          </a:xfrm>
          <a:prstGeom prst="rect">
            <a:avLst/>
          </a:prstGeom>
          <a:ln>
            <a:noFill/>
          </a:ln>
          <a:effectLst>
            <a:softEdge rad="112500"/>
          </a:effectLst>
        </p:spPr>
      </p:pic>
      <p:sp>
        <p:nvSpPr>
          <p:cNvPr id="8" name="Espace réservé du contenu 2">
            <a:extLst>
              <a:ext uri="{FF2B5EF4-FFF2-40B4-BE49-F238E27FC236}">
                <a16:creationId xmlns:a16="http://schemas.microsoft.com/office/drawing/2014/main" id="{00C56F00-6F3D-4837-A901-1491E2FEE3E1}"/>
              </a:ext>
            </a:extLst>
          </p:cNvPr>
          <p:cNvSpPr>
            <a:spLocks noGrp="1"/>
          </p:cNvSpPr>
          <p:nvPr>
            <p:ph idx="1"/>
          </p:nvPr>
        </p:nvSpPr>
        <p:spPr>
          <a:xfrm>
            <a:off x="522233" y="469819"/>
            <a:ext cx="8808352" cy="513161"/>
          </a:xfrm>
        </p:spPr>
        <p:txBody>
          <a:bodyPr/>
          <a:lstStyle/>
          <a:p>
            <a:pPr>
              <a:lnSpc>
                <a:spcPct val="115000"/>
              </a:lnSpc>
              <a:spcAft>
                <a:spcPts val="100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3 vidéos « La pompe à chaleur te promet </a:t>
            </a:r>
            <a:r>
              <a:rPr lang="fr-F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 bel avenir »</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350224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719345"/>
            <a:ext cx="8229600" cy="3394472"/>
          </a:xfrm>
        </p:spPr>
        <p:txBody>
          <a:bodyPr/>
          <a:lstStyle/>
          <a:p>
            <a:r>
              <a:rPr lang="fr-FR" dirty="0"/>
              <a:t>Rencontres (faire connaitre des métiers PAC et enjeux)</a:t>
            </a:r>
          </a:p>
          <a:p>
            <a:pPr marL="457200" indent="-457200">
              <a:buFontTx/>
              <a:buChar char="-"/>
            </a:pPr>
            <a:r>
              <a:rPr lang="fr-FR" sz="2400" dirty="0"/>
              <a:t>Alliance Emploi Ville</a:t>
            </a:r>
          </a:p>
          <a:p>
            <a:pPr marL="457200" indent="-457200">
              <a:buFontTx/>
              <a:buChar char="-"/>
            </a:pPr>
            <a:r>
              <a:rPr lang="fr-FR" sz="2400" dirty="0" err="1"/>
              <a:t>Practee</a:t>
            </a:r>
            <a:endParaRPr lang="fr-FR" sz="2400" dirty="0"/>
          </a:p>
          <a:p>
            <a:pPr marL="457200" indent="-457200">
              <a:buFontTx/>
              <a:buChar char="-"/>
            </a:pPr>
            <a:r>
              <a:rPr lang="fr-FR" sz="2400" dirty="0"/>
              <a:t>AICVF (vers une collaboration ?)</a:t>
            </a:r>
          </a:p>
          <a:p>
            <a:pPr marL="457200" indent="-457200">
              <a:buFontTx/>
              <a:buChar char="-"/>
            </a:pPr>
            <a:endParaRPr lang="fr-FR" dirty="0"/>
          </a:p>
          <a:p>
            <a:r>
              <a:rPr lang="fr-FR" dirty="0"/>
              <a:t>Emission </a:t>
            </a:r>
            <a:r>
              <a:rPr lang="fr-FR" dirty="0" err="1"/>
              <a:t>Batiradio</a:t>
            </a:r>
            <a:r>
              <a:rPr lang="fr-FR" dirty="0"/>
              <a:t> du 1</a:t>
            </a:r>
            <a:r>
              <a:rPr lang="fr-FR" baseline="30000" dirty="0"/>
              <a:t>er</a:t>
            </a:r>
            <a:r>
              <a:rPr lang="fr-FR" dirty="0"/>
              <a:t> octobre</a:t>
            </a:r>
          </a:p>
          <a:p>
            <a:r>
              <a:rPr lang="fr-FR" dirty="0"/>
              <a:t>Conférence de presse de l’AFPAC le 21 octobre</a:t>
            </a:r>
          </a:p>
          <a:p>
            <a:endParaRPr lang="fr-FR"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20</a:t>
            </a:fld>
            <a:endParaRPr lang="fr-FR" altLang="fr-FR" dirty="0"/>
          </a:p>
        </p:txBody>
      </p:sp>
      <p:pic>
        <p:nvPicPr>
          <p:cNvPr id="5" name="Image 4">
            <a:hlinkClick r:id="rId2"/>
          </p:cNvPr>
          <p:cNvPicPr>
            <a:picLocks noChangeAspect="1"/>
          </p:cNvPicPr>
          <p:nvPr/>
        </p:nvPicPr>
        <p:blipFill>
          <a:blip r:embed="rId3"/>
          <a:stretch>
            <a:fillRect/>
          </a:stretch>
        </p:blipFill>
        <p:spPr>
          <a:xfrm>
            <a:off x="5678575" y="1624909"/>
            <a:ext cx="2777795" cy="1583343"/>
          </a:xfrm>
          <a:prstGeom prst="rect">
            <a:avLst/>
          </a:prstGeom>
        </p:spPr>
      </p:pic>
    </p:spTree>
    <p:extLst>
      <p:ext uri="{BB962C8B-B14F-4D97-AF65-F5344CB8AC3E}">
        <p14:creationId xmlns:p14="http://schemas.microsoft.com/office/powerpoint/2010/main" val="2447809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BAB3EBB-9AD8-4038-BCF2-5FBFE386978F}"/>
              </a:ext>
            </a:extLst>
          </p:cNvPr>
          <p:cNvSpPr>
            <a:spLocks noGrp="1"/>
          </p:cNvSpPr>
          <p:nvPr>
            <p:ph idx="1"/>
          </p:nvPr>
        </p:nvSpPr>
        <p:spPr>
          <a:xfrm>
            <a:off x="579863" y="1610191"/>
            <a:ext cx="3479182" cy="961559"/>
          </a:xfrm>
        </p:spPr>
        <p:txBody>
          <a:bodyPr/>
          <a:lstStyle/>
          <a:p>
            <a:pPr marL="228600">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Vos questions par tchat</a:t>
            </a:r>
          </a:p>
          <a:p>
            <a:pPr marL="342900" lvl="0" indent="-342900">
              <a:lnSpc>
                <a:spcPct val="115000"/>
              </a:lnSpc>
              <a:spcAft>
                <a:spcPts val="1000"/>
              </a:spcAft>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143AB185-1BF9-40AE-94AE-15A6A25D0C10}"/>
              </a:ext>
            </a:extLst>
          </p:cNvPr>
          <p:cNvPicPr>
            <a:picLocks noChangeAspect="1"/>
          </p:cNvPicPr>
          <p:nvPr/>
        </p:nvPicPr>
        <p:blipFill>
          <a:blip r:embed="rId2"/>
          <a:stretch>
            <a:fillRect/>
          </a:stretch>
        </p:blipFill>
        <p:spPr>
          <a:xfrm>
            <a:off x="4073912" y="1560881"/>
            <a:ext cx="2536089" cy="2536089"/>
          </a:xfrm>
          <a:prstGeom prst="rect">
            <a:avLst/>
          </a:prstGeom>
        </p:spPr>
      </p:pic>
      <p:sp>
        <p:nvSpPr>
          <p:cNvPr id="2" name="Espace réservé du numéro de diapositive 1">
            <a:extLst>
              <a:ext uri="{FF2B5EF4-FFF2-40B4-BE49-F238E27FC236}">
                <a16:creationId xmlns:a16="http://schemas.microsoft.com/office/drawing/2014/main" id="{641F2284-46C3-471F-ACED-0AF2AA900D8F}"/>
              </a:ext>
            </a:extLst>
          </p:cNvPr>
          <p:cNvSpPr>
            <a:spLocks noGrp="1"/>
          </p:cNvSpPr>
          <p:nvPr>
            <p:ph type="sldNum" sz="quarter" idx="4"/>
          </p:nvPr>
        </p:nvSpPr>
        <p:spPr/>
        <p:txBody>
          <a:bodyPr/>
          <a:lstStyle/>
          <a:p>
            <a:pPr>
              <a:defRPr/>
            </a:pPr>
            <a:fld id="{AE6A7967-D078-472B-B058-1133A14FDA29}" type="slidenum">
              <a:rPr lang="fr-FR" altLang="fr-FR" smtClean="0"/>
              <a:pPr>
                <a:defRPr/>
              </a:pPr>
              <a:t>21</a:t>
            </a:fld>
            <a:endParaRPr lang="fr-FR" altLang="fr-FR" dirty="0"/>
          </a:p>
        </p:txBody>
      </p:sp>
    </p:spTree>
    <p:extLst>
      <p:ext uri="{BB962C8B-B14F-4D97-AF65-F5344CB8AC3E}">
        <p14:creationId xmlns:p14="http://schemas.microsoft.com/office/powerpoint/2010/main" val="423149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La Parole aux membres du GT</a:t>
            </a:r>
          </a:p>
          <a:p>
            <a:pPr marL="457200" indent="-457200">
              <a:buFontTx/>
              <a:buChar char="-"/>
            </a:pPr>
            <a:r>
              <a:rPr lang="fr-FR" dirty="0"/>
              <a:t>Ce qu’ils sont venus chercher (leurs attentes)</a:t>
            </a:r>
          </a:p>
          <a:p>
            <a:pPr marL="457200" indent="-457200">
              <a:buFontTx/>
              <a:buChar char="-"/>
            </a:pPr>
            <a:r>
              <a:rPr lang="fr-FR" dirty="0"/>
              <a:t>Ce qu’ils trouvé et réutilisé (les travaux)</a:t>
            </a:r>
          </a:p>
          <a:p>
            <a:pPr marL="457200" indent="-457200">
              <a:buFontTx/>
              <a:buChar char="-"/>
            </a:pPr>
            <a:r>
              <a:rPr lang="fr-FR" dirty="0"/>
              <a:t>Ce qu’ils attendent de la suite</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22</a:t>
            </a:fld>
            <a:endParaRPr lang="fr-FR" altLang="fr-FR" dirty="0"/>
          </a:p>
        </p:txBody>
      </p:sp>
    </p:spTree>
    <p:extLst>
      <p:ext uri="{BB962C8B-B14F-4D97-AF65-F5344CB8AC3E}">
        <p14:creationId xmlns:p14="http://schemas.microsoft.com/office/powerpoint/2010/main" val="409594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23</a:t>
            </a:fld>
            <a:endParaRPr lang="fr-FR" altLang="fr-FR" dirty="0"/>
          </a:p>
        </p:txBody>
      </p:sp>
      <p:pic>
        <p:nvPicPr>
          <p:cNvPr id="5" name="Image 4"/>
          <p:cNvPicPr>
            <a:picLocks noChangeAspect="1"/>
          </p:cNvPicPr>
          <p:nvPr/>
        </p:nvPicPr>
        <p:blipFill>
          <a:blip r:embed="rId2"/>
          <a:stretch>
            <a:fillRect/>
          </a:stretch>
        </p:blipFill>
        <p:spPr>
          <a:xfrm>
            <a:off x="1547812" y="956390"/>
            <a:ext cx="6048375" cy="1476375"/>
          </a:xfrm>
          <a:prstGeom prst="rect">
            <a:avLst/>
          </a:prstGeom>
        </p:spPr>
      </p:pic>
      <p:pic>
        <p:nvPicPr>
          <p:cNvPr id="4" name="Image 3" descr="Une image contenant personne, homme, complet, mur&#10;&#10;Description générée automatiquement">
            <a:extLst>
              <a:ext uri="{FF2B5EF4-FFF2-40B4-BE49-F238E27FC236}">
                <a16:creationId xmlns:a16="http://schemas.microsoft.com/office/drawing/2014/main" id="{62383A66-33CD-48DA-8416-5C7F8676174A}"/>
              </a:ext>
            </a:extLst>
          </p:cNvPr>
          <p:cNvPicPr>
            <a:picLocks noChangeAspect="1"/>
          </p:cNvPicPr>
          <p:nvPr/>
        </p:nvPicPr>
        <p:blipFill>
          <a:blip r:embed="rId3"/>
          <a:stretch>
            <a:fillRect/>
          </a:stretch>
        </p:blipFill>
        <p:spPr>
          <a:xfrm>
            <a:off x="4981110" y="2571750"/>
            <a:ext cx="1260000" cy="16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Espace réservé du contenu 2">
            <a:extLst>
              <a:ext uri="{FF2B5EF4-FFF2-40B4-BE49-F238E27FC236}">
                <a16:creationId xmlns:a16="http://schemas.microsoft.com/office/drawing/2014/main" id="{D2B60233-5F2D-4976-8C24-04FD4D8C96FC}"/>
              </a:ext>
            </a:extLst>
          </p:cNvPr>
          <p:cNvSpPr>
            <a:spLocks noGrp="1"/>
          </p:cNvSpPr>
          <p:nvPr>
            <p:ph idx="1"/>
          </p:nvPr>
        </p:nvSpPr>
        <p:spPr>
          <a:xfrm>
            <a:off x="209813" y="3005671"/>
            <a:ext cx="8808352" cy="555285"/>
          </a:xfrm>
        </p:spPr>
        <p:txBody>
          <a:bodyPr/>
          <a:lstStyle/>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Vincent DEVOS - SYNASAV</a:t>
            </a: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25744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6B357E7-17AC-4F3F-95FF-9E82B6798DB3}"/>
              </a:ext>
            </a:extLst>
          </p:cNvPr>
          <p:cNvSpPr>
            <a:spLocks noGrp="1"/>
          </p:cNvSpPr>
          <p:nvPr>
            <p:ph type="sldNum" sz="quarter" idx="4"/>
          </p:nvPr>
        </p:nvSpPr>
        <p:spPr/>
        <p:txBody>
          <a:bodyPr/>
          <a:lstStyle/>
          <a:p>
            <a:fld id="{86CB4B4D-7CA3-9044-876B-883B54F8677D}" type="slidenum">
              <a:rPr lang="fr-FR" smtClean="0"/>
              <a:pPr/>
              <a:t>24</a:t>
            </a:fld>
            <a:endParaRPr lang="fr-FR"/>
          </a:p>
        </p:txBody>
      </p:sp>
      <p:sp>
        <p:nvSpPr>
          <p:cNvPr id="6" name="Titre 8">
            <a:extLst>
              <a:ext uri="{FF2B5EF4-FFF2-40B4-BE49-F238E27FC236}">
                <a16:creationId xmlns:a16="http://schemas.microsoft.com/office/drawing/2014/main" id="{1AA62EED-6762-4646-BD37-F7AF0150DC9D}"/>
              </a:ext>
            </a:extLst>
          </p:cNvPr>
          <p:cNvSpPr>
            <a:spLocks noGrp="1"/>
          </p:cNvSpPr>
          <p:nvPr>
            <p:ph type="title"/>
          </p:nvPr>
        </p:nvSpPr>
        <p:spPr>
          <a:xfrm>
            <a:off x="457200" y="447477"/>
            <a:ext cx="8229600" cy="857250"/>
          </a:xfrm>
        </p:spPr>
        <p:txBody>
          <a:bodyPr>
            <a:norm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2500" b="1" dirty="0">
                <a:solidFill>
                  <a:srgbClr val="004084"/>
                </a:solidFill>
                <a:latin typeface="Calibri" panose="020F0502020204030204" pitchFamily="34" charset="0"/>
                <a:cs typeface="Times New Roman" panose="02020603050405020304" pitchFamily="18" charset="0"/>
              </a:rPr>
              <a:t>Dans le cadre du projet « ENERGY MAKERS »</a:t>
            </a:r>
            <a:br>
              <a:rPr lang="fr-FR" sz="2500" b="1" dirty="0">
                <a:solidFill>
                  <a:srgbClr val="004084"/>
                </a:solidFill>
                <a:latin typeface="Calibri" panose="020F0502020204030204" pitchFamily="34" charset="0"/>
                <a:cs typeface="Times New Roman" panose="02020603050405020304" pitchFamily="18" charset="0"/>
              </a:rPr>
            </a:br>
            <a:r>
              <a:rPr lang="fr-FR" sz="2200" dirty="0">
                <a:solidFill>
                  <a:srgbClr val="004084"/>
                </a:solidFill>
                <a:latin typeface="Calibri" panose="020F0502020204030204" pitchFamily="34" charset="0"/>
                <a:cs typeface="Times New Roman" panose="02020603050405020304" pitchFamily="18" charset="0"/>
              </a:rPr>
              <a:t>Créer un pont avec l’AFPAC et relayer les actions du GT Attractivité</a:t>
            </a:r>
            <a:endParaRPr lang="fr-FR" sz="2500" dirty="0">
              <a:solidFill>
                <a:srgbClr val="004084"/>
              </a:solidFill>
              <a:latin typeface="Calibri" panose="020F0502020204030204" pitchFamily="34" charset="0"/>
              <a:cs typeface="Times New Roman" panose="02020603050405020304" pitchFamily="18" charset="0"/>
            </a:endParaRPr>
          </a:p>
        </p:txBody>
      </p:sp>
      <p:sp>
        <p:nvSpPr>
          <p:cNvPr id="5" name="Espace réservé du contenu 9">
            <a:extLst>
              <a:ext uri="{FF2B5EF4-FFF2-40B4-BE49-F238E27FC236}">
                <a16:creationId xmlns:a16="http://schemas.microsoft.com/office/drawing/2014/main" id="{6FF01FE9-BE55-4149-8964-AE0D9607C45F}"/>
              </a:ext>
            </a:extLst>
          </p:cNvPr>
          <p:cNvSpPr txBox="1">
            <a:spLocks/>
          </p:cNvSpPr>
          <p:nvPr/>
        </p:nvSpPr>
        <p:spPr bwMode="auto">
          <a:xfrm>
            <a:off x="541868" y="1461563"/>
            <a:ext cx="8208270" cy="280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fr-FR"/>
            </a:defPPr>
            <a:lvl1pPr marL="0" indent="0" algn="l" defTabSz="685800" rtl="0" eaLnBrk="1" fontAlgn="base" latinLnBrk="0" hangingPunct="1">
              <a:spcBef>
                <a:spcPts val="0"/>
              </a:spcBef>
              <a:spcAft>
                <a:spcPct val="0"/>
              </a:spcAft>
              <a:buSzTx/>
              <a:buFont typeface="Arial" panose="020B0604020202020204" pitchFamily="34" charset="0"/>
              <a:buNone/>
              <a:defRPr sz="1350" kern="1200">
                <a:solidFill>
                  <a:schemeClr val="tx1"/>
                </a:solidFill>
                <a:latin typeface="+mn-lt"/>
                <a:ea typeface="+mn-ea"/>
                <a:cs typeface="+mn-cs"/>
              </a:defRPr>
            </a:lvl1pPr>
            <a:lvl2pPr marL="342900" indent="0" algn="l" defTabSz="685800" rtl="0" eaLnBrk="1" fontAlgn="base" latinLnBrk="0" hangingPunct="1">
              <a:spcBef>
                <a:spcPts val="0"/>
              </a:spcBef>
              <a:spcAft>
                <a:spcPct val="0"/>
              </a:spcAft>
              <a:buSzTx/>
              <a:buFont typeface="Arial" panose="020B0604020202020204" pitchFamily="34" charset="0"/>
              <a:buNone/>
              <a:defRPr sz="1350" kern="1200">
                <a:solidFill>
                  <a:schemeClr val="tx1"/>
                </a:solidFill>
                <a:latin typeface="+mn-lt"/>
                <a:ea typeface="+mn-ea"/>
                <a:cs typeface="+mn-cs"/>
              </a:defRPr>
            </a:lvl2pPr>
            <a:lvl3pPr marL="685800" indent="0" algn="l" defTabSz="685800" rtl="0" eaLnBrk="1" fontAlgn="base" latinLnBrk="0" hangingPunct="1">
              <a:spcBef>
                <a:spcPts val="0"/>
              </a:spcBef>
              <a:spcAft>
                <a:spcPct val="0"/>
              </a:spcAft>
              <a:buSzTx/>
              <a:buFont typeface="Arial" panose="020B0604020202020204" pitchFamily="34" charset="0"/>
              <a:buNone/>
              <a:defRPr sz="1350" kern="1200">
                <a:solidFill>
                  <a:schemeClr val="tx1"/>
                </a:solidFill>
                <a:latin typeface="+mn-lt"/>
                <a:ea typeface="+mn-ea"/>
                <a:cs typeface="+mn-cs"/>
              </a:defRPr>
            </a:lvl3pPr>
            <a:lvl4pPr marL="1028700" indent="0" algn="l" defTabSz="685800" rtl="0" eaLnBrk="1" fontAlgn="base" latinLnBrk="0" hangingPunct="1">
              <a:spcBef>
                <a:spcPts val="0"/>
              </a:spcBef>
              <a:spcAft>
                <a:spcPct val="0"/>
              </a:spcAft>
              <a:buSzTx/>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fontAlgn="base" latinLnBrk="0" hangingPunct="1">
              <a:spcBef>
                <a:spcPts val="0"/>
              </a:spcBef>
              <a:spcAft>
                <a:spcPct val="0"/>
              </a:spcAft>
              <a:buSzTx/>
              <a:buFont typeface="Arial" panose="020B0604020202020204" pitchFamily="34" charset="0"/>
              <a:buNone/>
              <a:defRPr sz="1350" kern="1200">
                <a:solidFill>
                  <a:schemeClr val="tx1"/>
                </a:solidFill>
                <a:latin typeface="+mn-lt"/>
                <a:ea typeface="+mn-ea"/>
                <a:cs typeface="+mn-cs"/>
              </a:defRPr>
            </a:lvl5pPr>
            <a:lvl6pPr marL="1714500" indent="-228600" algn="l" defTabSz="685800" rtl="0" eaLnBrk="1" latinLnBrk="0" hangingPunct="1">
              <a:spcBef>
                <a:spcPct val="20000"/>
              </a:spcBef>
              <a:buFont typeface="Arial"/>
              <a:buChar char="•"/>
              <a:defRPr sz="1350" kern="1200">
                <a:solidFill>
                  <a:schemeClr val="tx1"/>
                </a:solidFill>
                <a:latin typeface="+mn-lt"/>
                <a:ea typeface="+mn-ea"/>
                <a:cs typeface="+mn-cs"/>
              </a:defRPr>
            </a:lvl6pPr>
            <a:lvl7pPr marL="2057400" indent="-228600" algn="l" defTabSz="685800" rtl="0" eaLnBrk="1" latinLnBrk="0" hangingPunct="1">
              <a:spcBef>
                <a:spcPct val="20000"/>
              </a:spcBef>
              <a:buFont typeface="Arial"/>
              <a:buChar char="•"/>
              <a:defRPr sz="1350" kern="1200">
                <a:solidFill>
                  <a:schemeClr val="tx1"/>
                </a:solidFill>
                <a:latin typeface="+mn-lt"/>
                <a:ea typeface="+mn-ea"/>
                <a:cs typeface="+mn-cs"/>
              </a:defRPr>
            </a:lvl7pPr>
            <a:lvl8pPr marL="2400300" indent="-228600" algn="l" defTabSz="685800" rtl="0" eaLnBrk="1" latinLnBrk="0" hangingPunct="1">
              <a:spcBef>
                <a:spcPct val="20000"/>
              </a:spcBef>
              <a:buFont typeface="Arial"/>
              <a:buChar char="•"/>
              <a:defRPr sz="1350" kern="1200">
                <a:solidFill>
                  <a:schemeClr val="tx1"/>
                </a:solidFill>
                <a:latin typeface="+mn-lt"/>
                <a:ea typeface="+mn-ea"/>
                <a:cs typeface="+mn-cs"/>
              </a:defRPr>
            </a:lvl8pPr>
            <a:lvl9pPr marL="2743200" indent="-228600" algn="l" defTabSz="685800" rtl="0" eaLnBrk="1" latinLnBrk="0" hangingPunct="1">
              <a:spcBef>
                <a:spcPct val="20000"/>
              </a:spcBef>
              <a:buFont typeface="Arial"/>
              <a:buChar char="•"/>
              <a:defRPr sz="1350" kern="1200">
                <a:solidFill>
                  <a:schemeClr val="tx1"/>
                </a:solidFill>
                <a:latin typeface="+mn-lt"/>
                <a:ea typeface="+mn-ea"/>
                <a:cs typeface="+mn-cs"/>
              </a:defRPr>
            </a:lvl9pPr>
          </a:lstStyle>
          <a:p>
            <a:pPr marL="358775"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Utilisation et mise en valeur des outils (fiches / vidéos)</a:t>
            </a:r>
          </a:p>
          <a:p>
            <a:pPr marL="358775"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Mise en valeur des démarches qualifiantes PAC :</a:t>
            </a:r>
          </a:p>
          <a:p>
            <a:pPr marL="701675" lvl="1"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Installation avec QUALIPAC</a:t>
            </a:r>
          </a:p>
          <a:p>
            <a:pPr marL="701675" lvl="1"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Maintenance avec QUALISAV</a:t>
            </a:r>
          </a:p>
          <a:p>
            <a:pPr marL="358775"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Favoriser la mise en relation des élèves avec les entreprises</a:t>
            </a:r>
          </a:p>
          <a:p>
            <a:pPr marL="358775" indent="-358775">
              <a:spcBef>
                <a:spcPts val="900"/>
              </a:spcBef>
              <a:buFont typeface="Wingdings" panose="05000000000000000000" pitchFamily="2" charset="2"/>
              <a:buChar char="ü"/>
            </a:pPr>
            <a:r>
              <a:rPr lang="fr-FR" sz="2000" b="1" dirty="0">
                <a:solidFill>
                  <a:srgbClr val="004084"/>
                </a:solidFill>
                <a:latin typeface="Calibri" panose="020F0502020204030204" pitchFamily="34" charset="0"/>
                <a:cs typeface="Times New Roman" panose="02020603050405020304" pitchFamily="18" charset="0"/>
              </a:rPr>
              <a:t>Accompagner les entreprises à la recherche de techniciens</a:t>
            </a:r>
          </a:p>
        </p:txBody>
      </p:sp>
    </p:spTree>
    <p:extLst>
      <p:ext uri="{BB962C8B-B14F-4D97-AF65-F5344CB8AC3E}">
        <p14:creationId xmlns:p14="http://schemas.microsoft.com/office/powerpoint/2010/main" val="31057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left)">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6C48FCD-551F-4D27-958C-C3777C5AC05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26914" t="35195" r="32245" b="33333"/>
          <a:stretch/>
        </p:blipFill>
        <p:spPr>
          <a:xfrm>
            <a:off x="161284" y="413579"/>
            <a:ext cx="3739186" cy="1800859"/>
          </a:xfrm>
          <a:prstGeom prst="rect">
            <a:avLst/>
          </a:prstGeom>
        </p:spPr>
      </p:pic>
      <p:grpSp>
        <p:nvGrpSpPr>
          <p:cNvPr id="2" name="Groupe 1">
            <a:extLst>
              <a:ext uri="{FF2B5EF4-FFF2-40B4-BE49-F238E27FC236}">
                <a16:creationId xmlns:a16="http://schemas.microsoft.com/office/drawing/2014/main" id="{3A1AEF24-DDCE-4436-9C13-7BBA8690561D}"/>
              </a:ext>
            </a:extLst>
          </p:cNvPr>
          <p:cNvGrpSpPr/>
          <p:nvPr/>
        </p:nvGrpSpPr>
        <p:grpSpPr>
          <a:xfrm>
            <a:off x="3292171" y="2290876"/>
            <a:ext cx="5682523" cy="2273272"/>
            <a:chOff x="1080062" y="2464803"/>
            <a:chExt cx="6166253" cy="2466786"/>
          </a:xfrm>
        </p:grpSpPr>
        <p:pic>
          <p:nvPicPr>
            <p:cNvPr id="11" name="Image 10">
              <a:extLst>
                <a:ext uri="{FF2B5EF4-FFF2-40B4-BE49-F238E27FC236}">
                  <a16:creationId xmlns:a16="http://schemas.microsoft.com/office/drawing/2014/main" id="{12A04C65-B61D-4772-9208-41540C0D1259}"/>
                </a:ext>
              </a:extLst>
            </p:cNvPr>
            <p:cNvPicPr>
              <a:picLocks noChangeAspect="1"/>
            </p:cNvPicPr>
            <p:nvPr/>
          </p:nvPicPr>
          <p:blipFill rotWithShape="1">
            <a:blip r:embed="rId4"/>
            <a:srcRect l="15053" t="32851" r="71133" b="19581"/>
            <a:stretch/>
          </p:blipFill>
          <p:spPr>
            <a:xfrm>
              <a:off x="1080062" y="2464803"/>
              <a:ext cx="1136822" cy="2446639"/>
            </a:xfrm>
            <a:prstGeom prst="rect">
              <a:avLst/>
            </a:prstGeom>
          </p:spPr>
        </p:pic>
        <p:pic>
          <p:nvPicPr>
            <p:cNvPr id="13" name="Image 12">
              <a:extLst>
                <a:ext uri="{FF2B5EF4-FFF2-40B4-BE49-F238E27FC236}">
                  <a16:creationId xmlns:a16="http://schemas.microsoft.com/office/drawing/2014/main" id="{AA9880F7-EAEE-46A3-909D-013A704C3EFA}"/>
                </a:ext>
              </a:extLst>
            </p:cNvPr>
            <p:cNvPicPr>
              <a:picLocks noChangeAspect="1"/>
            </p:cNvPicPr>
            <p:nvPr/>
          </p:nvPicPr>
          <p:blipFill rotWithShape="1">
            <a:blip r:embed="rId5"/>
            <a:srcRect l="14376" t="33874" r="71059" b="19279"/>
            <a:stretch/>
          </p:blipFill>
          <p:spPr>
            <a:xfrm>
              <a:off x="3631733" y="2464803"/>
              <a:ext cx="1223318" cy="2459246"/>
            </a:xfrm>
            <a:prstGeom prst="rect">
              <a:avLst/>
            </a:prstGeom>
          </p:spPr>
        </p:pic>
        <p:pic>
          <p:nvPicPr>
            <p:cNvPr id="14" name="Image 13">
              <a:extLst>
                <a:ext uri="{FF2B5EF4-FFF2-40B4-BE49-F238E27FC236}">
                  <a16:creationId xmlns:a16="http://schemas.microsoft.com/office/drawing/2014/main" id="{9EF73E1E-F6F6-4F80-A1B8-7C6104A8BFD3}"/>
                </a:ext>
              </a:extLst>
            </p:cNvPr>
            <p:cNvPicPr>
              <a:picLocks noChangeAspect="1"/>
            </p:cNvPicPr>
            <p:nvPr/>
          </p:nvPicPr>
          <p:blipFill rotWithShape="1">
            <a:blip r:embed="rId6"/>
            <a:srcRect l="22305" t="35195" r="63131" b="17236"/>
            <a:stretch/>
          </p:blipFill>
          <p:spPr>
            <a:xfrm>
              <a:off x="6047709" y="2484950"/>
              <a:ext cx="1198606" cy="2446639"/>
            </a:xfrm>
            <a:prstGeom prst="rect">
              <a:avLst/>
            </a:prstGeom>
          </p:spPr>
        </p:pic>
        <p:pic>
          <p:nvPicPr>
            <p:cNvPr id="16" name="Image 15">
              <a:extLst>
                <a:ext uri="{FF2B5EF4-FFF2-40B4-BE49-F238E27FC236}">
                  <a16:creationId xmlns:a16="http://schemas.microsoft.com/office/drawing/2014/main" id="{62B167D5-84DB-48A5-BE52-294BA0070D02}"/>
                </a:ext>
              </a:extLst>
            </p:cNvPr>
            <p:cNvPicPr>
              <a:picLocks noChangeAspect="1"/>
            </p:cNvPicPr>
            <p:nvPr/>
          </p:nvPicPr>
          <p:blipFill rotWithShape="1">
            <a:blip r:embed="rId7"/>
            <a:srcRect l="25263" t="34835" r="59047" b="12012"/>
            <a:stretch/>
          </p:blipFill>
          <p:spPr>
            <a:xfrm>
              <a:off x="4892120" y="2477409"/>
              <a:ext cx="1155588" cy="2446640"/>
            </a:xfrm>
            <a:prstGeom prst="rect">
              <a:avLst/>
            </a:prstGeom>
          </p:spPr>
        </p:pic>
        <p:pic>
          <p:nvPicPr>
            <p:cNvPr id="18" name="Image 17">
              <a:extLst>
                <a:ext uri="{FF2B5EF4-FFF2-40B4-BE49-F238E27FC236}">
                  <a16:creationId xmlns:a16="http://schemas.microsoft.com/office/drawing/2014/main" id="{00A31D26-1F67-4C35-9BEA-435897FC7AA1}"/>
                </a:ext>
              </a:extLst>
            </p:cNvPr>
            <p:cNvPicPr>
              <a:picLocks noChangeAspect="1"/>
            </p:cNvPicPr>
            <p:nvPr/>
          </p:nvPicPr>
          <p:blipFill rotWithShape="1">
            <a:blip r:embed="rId8"/>
            <a:srcRect l="25601" t="35075" r="58934" b="12252"/>
            <a:stretch/>
          </p:blipFill>
          <p:spPr>
            <a:xfrm>
              <a:off x="2321917" y="2464803"/>
              <a:ext cx="1155588" cy="2459829"/>
            </a:xfrm>
            <a:prstGeom prst="rect">
              <a:avLst/>
            </a:prstGeom>
          </p:spPr>
        </p:pic>
      </p:grpSp>
      <p:sp>
        <p:nvSpPr>
          <p:cNvPr id="19" name="ZoneTexte 18">
            <a:extLst>
              <a:ext uri="{FF2B5EF4-FFF2-40B4-BE49-F238E27FC236}">
                <a16:creationId xmlns:a16="http://schemas.microsoft.com/office/drawing/2014/main" id="{F167AC60-1EB5-485E-9737-C259600CD231}"/>
              </a:ext>
            </a:extLst>
          </p:cNvPr>
          <p:cNvSpPr txBox="1"/>
          <p:nvPr/>
        </p:nvSpPr>
        <p:spPr>
          <a:xfrm>
            <a:off x="217267" y="2288540"/>
            <a:ext cx="2780628" cy="2354491"/>
          </a:xfrm>
          <a:prstGeom prst="rect">
            <a:avLst/>
          </a:prstGeom>
          <a:noFill/>
        </p:spPr>
        <p:txBody>
          <a:bodyPr wrap="square" rtlCol="0">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mj-lt"/>
              <a:buAutoNum type="arabicPeriod"/>
            </a:pPr>
            <a:r>
              <a:rPr lang="fr-FR" sz="2100" b="1" dirty="0">
                <a:solidFill>
                  <a:srgbClr val="004084"/>
                </a:solidFill>
              </a:rPr>
              <a:t>Susciter les cibles là où elles sont… :</a:t>
            </a:r>
            <a:br>
              <a:rPr lang="fr-FR" sz="2100" b="1" dirty="0">
                <a:solidFill>
                  <a:srgbClr val="004084"/>
                </a:solidFill>
              </a:rPr>
            </a:br>
            <a:r>
              <a:rPr lang="fr-FR" sz="2100" b="1" dirty="0">
                <a:solidFill>
                  <a:srgbClr val="004084"/>
                </a:solidFill>
              </a:rPr>
              <a:t>sur les RS</a:t>
            </a:r>
          </a:p>
          <a:p>
            <a:pPr marL="342900" indent="-342900">
              <a:buFont typeface="+mj-lt"/>
              <a:buAutoNum type="arabicPeriod"/>
            </a:pPr>
            <a:r>
              <a:rPr lang="fr-FR" sz="2100" b="1" dirty="0">
                <a:solidFill>
                  <a:srgbClr val="004084"/>
                </a:solidFill>
              </a:rPr>
              <a:t>Parler avec leurs mots</a:t>
            </a:r>
          </a:p>
          <a:p>
            <a:pPr marL="342900" indent="-342900">
              <a:buFont typeface="+mj-lt"/>
              <a:buAutoNum type="arabicPeriod"/>
            </a:pPr>
            <a:r>
              <a:rPr lang="fr-FR" sz="2100" b="1" dirty="0">
                <a:solidFill>
                  <a:srgbClr val="004084"/>
                </a:solidFill>
              </a:rPr>
              <a:t>Proposer d’allier leurs </a:t>
            </a:r>
            <a:r>
              <a:rPr lang="fr-FR" sz="2100" b="1" dirty="0" err="1">
                <a:solidFill>
                  <a:srgbClr val="004084"/>
                </a:solidFill>
              </a:rPr>
              <a:t>Skills</a:t>
            </a:r>
            <a:r>
              <a:rPr lang="fr-FR" sz="2100" b="1" dirty="0">
                <a:solidFill>
                  <a:srgbClr val="004084"/>
                </a:solidFill>
              </a:rPr>
              <a:t> à un job</a:t>
            </a:r>
            <a:endParaRPr lang="fr-FR" sz="2100" i="1" dirty="0">
              <a:solidFill>
                <a:srgbClr val="004084"/>
              </a:solidFill>
            </a:endParaRPr>
          </a:p>
        </p:txBody>
      </p:sp>
      <p:sp>
        <p:nvSpPr>
          <p:cNvPr id="12" name="ZoneTexte 11">
            <a:extLst>
              <a:ext uri="{FF2B5EF4-FFF2-40B4-BE49-F238E27FC236}">
                <a16:creationId xmlns:a16="http://schemas.microsoft.com/office/drawing/2014/main" id="{709751DA-45BA-47FD-883B-19E113298D51}"/>
              </a:ext>
            </a:extLst>
          </p:cNvPr>
          <p:cNvSpPr txBox="1"/>
          <p:nvPr/>
        </p:nvSpPr>
        <p:spPr>
          <a:xfrm>
            <a:off x="3947421" y="639023"/>
            <a:ext cx="5005748" cy="1477328"/>
          </a:xfrm>
          <a:prstGeom prst="rect">
            <a:avLst/>
          </a:prstGeom>
          <a:noFill/>
        </p:spPr>
        <p:txBody>
          <a:bodyPr wrap="square" rtlCol="0">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800" b="1" dirty="0">
                <a:solidFill>
                  <a:srgbClr val="004084"/>
                </a:solidFill>
              </a:rPr>
              <a:t>Technicien de maintenance = </a:t>
            </a:r>
          </a:p>
          <a:p>
            <a:pPr marL="342900" indent="-342900">
              <a:buFont typeface="Arial" panose="020B0604020202020204" pitchFamily="34" charset="0"/>
              <a:buChar char="•"/>
            </a:pPr>
            <a:r>
              <a:rPr lang="fr-FR" sz="1800" b="1" dirty="0">
                <a:solidFill>
                  <a:srgbClr val="004084"/>
                </a:solidFill>
              </a:rPr>
              <a:t>Métier qui vit avec son temps</a:t>
            </a:r>
          </a:p>
          <a:p>
            <a:pPr marL="342900" indent="-342900">
              <a:buFont typeface="Arial" panose="020B0604020202020204" pitchFamily="34" charset="0"/>
              <a:buChar char="•"/>
            </a:pPr>
            <a:r>
              <a:rPr lang="fr-FR" sz="1800" b="1" dirty="0">
                <a:solidFill>
                  <a:srgbClr val="004084"/>
                </a:solidFill>
              </a:rPr>
              <a:t>Métier épanouissant ouvert (F/H)</a:t>
            </a:r>
          </a:p>
          <a:p>
            <a:pPr marL="342900" indent="-342900">
              <a:buFont typeface="Arial" panose="020B0604020202020204" pitchFamily="34" charset="0"/>
              <a:buChar char="•"/>
            </a:pPr>
            <a:r>
              <a:rPr lang="fr-FR" sz="1800" b="1" dirty="0">
                <a:solidFill>
                  <a:srgbClr val="004084"/>
                </a:solidFill>
              </a:rPr>
              <a:t>Métier de services = Métier humain</a:t>
            </a:r>
          </a:p>
          <a:p>
            <a:pPr marL="342900" indent="-342900">
              <a:buFont typeface="Arial" panose="020B0604020202020204" pitchFamily="34" charset="0"/>
              <a:buChar char="•"/>
            </a:pPr>
            <a:r>
              <a:rPr lang="fr-FR" sz="1800" b="1" dirty="0">
                <a:solidFill>
                  <a:srgbClr val="004084"/>
                </a:solidFill>
              </a:rPr>
              <a:t>Métier au cœur des enjeux environnementaux</a:t>
            </a:r>
          </a:p>
        </p:txBody>
      </p:sp>
    </p:spTree>
    <p:extLst>
      <p:ext uri="{BB962C8B-B14F-4D97-AF65-F5344CB8AC3E}">
        <p14:creationId xmlns:p14="http://schemas.microsoft.com/office/powerpoint/2010/main" val="66033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0819FA-A658-4156-81AD-E455F512D346}"/>
              </a:ext>
            </a:extLst>
          </p:cNvPr>
          <p:cNvSpPr>
            <a:spLocks noGrp="1"/>
          </p:cNvSpPr>
          <p:nvPr>
            <p:ph type="title"/>
          </p:nvPr>
        </p:nvSpPr>
        <p:spPr>
          <a:xfrm>
            <a:off x="446612" y="415579"/>
            <a:ext cx="7870682" cy="421682"/>
          </a:xfrm>
        </p:spPr>
        <p:txBody>
          <a:bodyPr>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2800" b="1" dirty="0">
                <a:solidFill>
                  <a:srgbClr val="004084"/>
                </a:solidFill>
                <a:latin typeface="Calibri" panose="020F0502020204030204" pitchFamily="34" charset="0"/>
                <a:cs typeface="Times New Roman" panose="02020603050405020304" pitchFamily="18" charset="0"/>
              </a:rPr>
              <a:t>AUX BONNES PERSONNES / Stratégie média</a:t>
            </a:r>
          </a:p>
        </p:txBody>
      </p:sp>
      <p:sp>
        <p:nvSpPr>
          <p:cNvPr id="3" name="Espace réservé du texte 2">
            <a:extLst>
              <a:ext uri="{FF2B5EF4-FFF2-40B4-BE49-F238E27FC236}">
                <a16:creationId xmlns:a16="http://schemas.microsoft.com/office/drawing/2014/main" id="{6BDA89CB-33F4-4409-94A9-AB9285E39C32}"/>
              </a:ext>
            </a:extLst>
          </p:cNvPr>
          <p:cNvSpPr>
            <a:spLocks noGrp="1"/>
          </p:cNvSpPr>
          <p:nvPr>
            <p:ph type="body" sz="quarter" idx="13"/>
          </p:nvPr>
        </p:nvSpPr>
        <p:spPr>
          <a:xfrm>
            <a:off x="446611" y="848880"/>
            <a:ext cx="8250776" cy="1064459"/>
          </a:xfrm>
        </p:spPr>
        <p:txBody>
          <a:bodyPr>
            <a:norm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fr-FR" sz="1800" b="1" i="0" u="none" strike="noStrike" baseline="0" dirty="0">
                <a:solidFill>
                  <a:srgbClr val="004084"/>
                </a:solidFill>
                <a:latin typeface="DCBMUH+FiraSans-Regular"/>
              </a:rPr>
              <a:t>Cible prioritaire</a:t>
            </a:r>
            <a:br>
              <a:rPr lang="fr-FR" sz="1800" b="1" i="0" u="none" strike="noStrike" baseline="0" dirty="0">
                <a:solidFill>
                  <a:srgbClr val="000000"/>
                </a:solidFill>
                <a:latin typeface="DCBMUH+FiraSans-Regular"/>
              </a:rPr>
            </a:br>
            <a:r>
              <a:rPr lang="fr-FR" sz="1800" b="0" i="1" u="none" strike="noStrike" baseline="0" dirty="0">
                <a:solidFill>
                  <a:srgbClr val="004084"/>
                </a:solidFill>
                <a:latin typeface="DCBMUH+FiraSans-Regular"/>
              </a:rPr>
              <a:t>Une cible qui n’est plus ce qu’elle était, mais qui ne sait pas ce qu’elle va ou veut être. Un tiraillement entre l’</a:t>
            </a:r>
            <a:r>
              <a:rPr lang="fr-FR" sz="1800" b="1" i="1" u="none" strike="noStrike" baseline="0" dirty="0">
                <a:solidFill>
                  <a:srgbClr val="004084"/>
                </a:solidFill>
                <a:latin typeface="DWFBIR+FiraSans-Bold"/>
              </a:rPr>
              <a:t>insouciance de l’enfance </a:t>
            </a:r>
            <a:r>
              <a:rPr lang="fr-FR" sz="1800" b="0" i="1" u="none" strike="noStrike" baseline="0" dirty="0">
                <a:solidFill>
                  <a:srgbClr val="004084"/>
                </a:solidFill>
                <a:latin typeface="DCBMUH+FiraSans-Regular"/>
              </a:rPr>
              <a:t>et l’</a:t>
            </a:r>
            <a:r>
              <a:rPr lang="fr-FR" sz="1800" b="1" i="1" u="none" strike="noStrike" baseline="0" dirty="0">
                <a:solidFill>
                  <a:srgbClr val="004084"/>
                </a:solidFill>
                <a:latin typeface="DWFBIR+FiraSans-Bold"/>
              </a:rPr>
              <a:t>indépendance de la vie d’adulte</a:t>
            </a:r>
            <a:r>
              <a:rPr lang="fr-FR" sz="1800" b="0" i="1" u="none" strike="noStrike" baseline="0" dirty="0">
                <a:solidFill>
                  <a:srgbClr val="004084"/>
                </a:solidFill>
                <a:latin typeface="DCBMUH+FiraSans-Regular"/>
              </a:rPr>
              <a:t>. </a:t>
            </a:r>
          </a:p>
          <a:p>
            <a:pPr marL="0" indent="0">
              <a:buNone/>
            </a:pPr>
            <a:endParaRPr lang="fr-FR" sz="1800" i="1" dirty="0">
              <a:solidFill>
                <a:srgbClr val="004084"/>
              </a:solidFill>
              <a:latin typeface="DCBMUH+FiraSans-Regular"/>
            </a:endParaRPr>
          </a:p>
          <a:p>
            <a:pPr marL="0" indent="0">
              <a:buNone/>
            </a:pPr>
            <a:endParaRPr lang="fr-FR" sz="1350" b="0" i="0" u="none" strike="noStrike" baseline="0" dirty="0">
              <a:solidFill>
                <a:srgbClr val="000000"/>
              </a:solidFill>
              <a:latin typeface="DCBMUH+FiraSans-Regular"/>
            </a:endParaRPr>
          </a:p>
          <a:p>
            <a:pPr marL="0" indent="0">
              <a:buNone/>
            </a:pPr>
            <a:endParaRPr lang="fr-FR" sz="1350" dirty="0">
              <a:solidFill>
                <a:srgbClr val="000000"/>
              </a:solidFill>
              <a:latin typeface="DCBMUH+FiraSans-Regular"/>
            </a:endParaRPr>
          </a:p>
          <a:p>
            <a:pPr marL="0" indent="0">
              <a:buNone/>
            </a:pPr>
            <a:endParaRPr lang="fr-FR" sz="1350" b="0" i="0" u="none" strike="noStrike" baseline="0" dirty="0">
              <a:solidFill>
                <a:srgbClr val="000000"/>
              </a:solidFill>
              <a:latin typeface="DCBMUH+FiraSans-Regular"/>
            </a:endParaRPr>
          </a:p>
        </p:txBody>
      </p:sp>
      <p:grpSp>
        <p:nvGrpSpPr>
          <p:cNvPr id="12" name="Groupe 11">
            <a:extLst>
              <a:ext uri="{FF2B5EF4-FFF2-40B4-BE49-F238E27FC236}">
                <a16:creationId xmlns:a16="http://schemas.microsoft.com/office/drawing/2014/main" id="{E0A6D561-83E5-4452-B7E6-94DDEE9E2C58}"/>
              </a:ext>
            </a:extLst>
          </p:cNvPr>
          <p:cNvGrpSpPr/>
          <p:nvPr/>
        </p:nvGrpSpPr>
        <p:grpSpPr>
          <a:xfrm>
            <a:off x="522092" y="1910716"/>
            <a:ext cx="5075625" cy="957892"/>
            <a:chOff x="522092" y="1910716"/>
            <a:chExt cx="5075625" cy="957892"/>
          </a:xfrm>
        </p:grpSpPr>
        <p:sp>
          <p:nvSpPr>
            <p:cNvPr id="6" name="ZoneTexte 5">
              <a:extLst>
                <a:ext uri="{FF2B5EF4-FFF2-40B4-BE49-F238E27FC236}">
                  <a16:creationId xmlns:a16="http://schemas.microsoft.com/office/drawing/2014/main" id="{2F05C570-BB3F-4A5F-9E91-F469F11F885D}"/>
                </a:ext>
              </a:extLst>
            </p:cNvPr>
            <p:cNvSpPr txBox="1"/>
            <p:nvPr/>
          </p:nvSpPr>
          <p:spPr>
            <a:xfrm>
              <a:off x="2036842" y="1910716"/>
              <a:ext cx="3560875" cy="923330"/>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200" eaLnBrk="0" hangingPunct="0"/>
              <a:r>
                <a:rPr lang="fr-FR" sz="1800" dirty="0">
                  <a:solidFill>
                    <a:srgbClr val="004084"/>
                  </a:solidFill>
                  <a:latin typeface="DCBMUH+FiraSans-Regular"/>
                </a:rPr>
                <a:t>Fille – garçon / 13 à 17 ans Résidant en France / Parlant Français / Étudiant (collège &amp; lycée) </a:t>
              </a:r>
            </a:p>
          </p:txBody>
        </p:sp>
        <p:pic>
          <p:nvPicPr>
            <p:cNvPr id="7" name="Picture 10" descr="Afficher l’image source">
              <a:extLst>
                <a:ext uri="{FF2B5EF4-FFF2-40B4-BE49-F238E27FC236}">
                  <a16:creationId xmlns:a16="http://schemas.microsoft.com/office/drawing/2014/main" id="{AFD1FE28-DEA9-413C-A826-35A8C2738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92" y="1913339"/>
              <a:ext cx="1432904" cy="95526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ZoneTexte 9">
            <a:extLst>
              <a:ext uri="{FF2B5EF4-FFF2-40B4-BE49-F238E27FC236}">
                <a16:creationId xmlns:a16="http://schemas.microsoft.com/office/drawing/2014/main" id="{182CCB62-E21A-4DEB-BEA3-A3C41846CD97}"/>
              </a:ext>
            </a:extLst>
          </p:cNvPr>
          <p:cNvSpPr txBox="1"/>
          <p:nvPr/>
        </p:nvSpPr>
        <p:spPr>
          <a:xfrm>
            <a:off x="446612" y="3070232"/>
            <a:ext cx="3958330" cy="2072875"/>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800" b="1" dirty="0">
                <a:solidFill>
                  <a:srgbClr val="004084"/>
                </a:solidFill>
                <a:latin typeface="DCBMUH+FiraSans-Regular"/>
              </a:rPr>
              <a:t>Cible secondaire</a:t>
            </a:r>
          </a:p>
          <a:p>
            <a:pPr>
              <a:spcBef>
                <a:spcPct val="20000"/>
              </a:spcBef>
            </a:pPr>
            <a:r>
              <a:rPr lang="fr-FR" sz="1800" i="1" dirty="0">
                <a:solidFill>
                  <a:srgbClr val="004084"/>
                </a:solidFill>
                <a:latin typeface="DCBMUH+FiraSans-Regular"/>
              </a:rPr>
              <a:t>Une cible </a:t>
            </a:r>
            <a:r>
              <a:rPr lang="fr-FR" sz="1800" b="1" i="1" dirty="0">
                <a:solidFill>
                  <a:srgbClr val="004084"/>
                </a:solidFill>
                <a:latin typeface="DCBMUH+FiraSans-Regular"/>
              </a:rPr>
              <a:t>en plein changement </a:t>
            </a:r>
            <a:r>
              <a:rPr lang="fr-FR" sz="1800" i="1" dirty="0">
                <a:solidFill>
                  <a:srgbClr val="004084"/>
                </a:solidFill>
                <a:latin typeface="DCBMUH+FiraSans-Regular"/>
              </a:rPr>
              <a:t>également (imposé ou non) </a:t>
            </a:r>
          </a:p>
          <a:p>
            <a:pPr>
              <a:spcBef>
                <a:spcPct val="20000"/>
              </a:spcBef>
            </a:pPr>
            <a:r>
              <a:rPr lang="fr-FR" sz="1800" i="1" dirty="0">
                <a:solidFill>
                  <a:srgbClr val="004084"/>
                </a:solidFill>
                <a:latin typeface="DCBMUH+FiraSans-Regular"/>
              </a:rPr>
              <a:t>Une cible déjà active, depuis plusieurs années, mais dont le contexte sociétal a forcé la remise en question. </a:t>
            </a:r>
          </a:p>
          <a:p>
            <a:endParaRPr lang="fr-FR" sz="1350" b="0" i="0" u="none" strike="noStrike" baseline="0" dirty="0">
              <a:solidFill>
                <a:srgbClr val="000000"/>
              </a:solidFill>
              <a:latin typeface="DCBMUH+FiraSans-Regular"/>
            </a:endParaRPr>
          </a:p>
        </p:txBody>
      </p:sp>
      <p:grpSp>
        <p:nvGrpSpPr>
          <p:cNvPr id="13" name="Groupe 12">
            <a:extLst>
              <a:ext uri="{FF2B5EF4-FFF2-40B4-BE49-F238E27FC236}">
                <a16:creationId xmlns:a16="http://schemas.microsoft.com/office/drawing/2014/main" id="{9D29BB08-E364-4EBC-B4AA-B89B63F4EC36}"/>
              </a:ext>
            </a:extLst>
          </p:cNvPr>
          <p:cNvGrpSpPr/>
          <p:nvPr/>
        </p:nvGrpSpPr>
        <p:grpSpPr>
          <a:xfrm>
            <a:off x="4353258" y="3178250"/>
            <a:ext cx="4584008" cy="1219543"/>
            <a:chOff x="4353258" y="3178250"/>
            <a:chExt cx="4584008" cy="1219543"/>
          </a:xfrm>
        </p:grpSpPr>
        <p:pic>
          <p:nvPicPr>
            <p:cNvPr id="8" name="Image 7">
              <a:extLst>
                <a:ext uri="{FF2B5EF4-FFF2-40B4-BE49-F238E27FC236}">
                  <a16:creationId xmlns:a16="http://schemas.microsoft.com/office/drawing/2014/main" id="{5E0DE832-8482-4725-B75C-4EAA9526B8DA}"/>
                </a:ext>
              </a:extLst>
            </p:cNvPr>
            <p:cNvPicPr>
              <a:picLocks noChangeAspect="1"/>
            </p:cNvPicPr>
            <p:nvPr/>
          </p:nvPicPr>
          <p:blipFill>
            <a:blip r:embed="rId3"/>
            <a:stretch>
              <a:fillRect/>
            </a:stretch>
          </p:blipFill>
          <p:spPr>
            <a:xfrm>
              <a:off x="4353258" y="3178250"/>
              <a:ext cx="1902285" cy="1203834"/>
            </a:xfrm>
            <a:prstGeom prst="rect">
              <a:avLst/>
            </a:prstGeom>
          </p:spPr>
        </p:pic>
        <p:sp>
          <p:nvSpPr>
            <p:cNvPr id="11" name="ZoneTexte 10">
              <a:extLst>
                <a:ext uri="{FF2B5EF4-FFF2-40B4-BE49-F238E27FC236}">
                  <a16:creationId xmlns:a16="http://schemas.microsoft.com/office/drawing/2014/main" id="{AC95D053-4507-4144-96C7-3B2887FC401D}"/>
                </a:ext>
              </a:extLst>
            </p:cNvPr>
            <p:cNvSpPr txBox="1"/>
            <p:nvPr/>
          </p:nvSpPr>
          <p:spPr>
            <a:xfrm>
              <a:off x="6310924" y="3197464"/>
              <a:ext cx="2626342" cy="1200329"/>
            </a:xfrm>
            <a:prstGeom prst="rect">
              <a:avLst/>
            </a:prstGeom>
            <a:noFill/>
          </p:spPr>
          <p:txBody>
            <a:bodyPr wrap="square">
              <a:spAutoFit/>
            </a:bodyPr>
            <a:lstStyle/>
            <a:p>
              <a:r>
                <a:rPr lang="fr-FR" sz="1800" b="0" i="0" u="none" strike="noStrike" baseline="0" dirty="0">
                  <a:solidFill>
                    <a:srgbClr val="004084"/>
                  </a:solidFill>
                  <a:latin typeface="DCBMUH+FiraSans-Regular"/>
                </a:rPr>
                <a:t>Femme- homme / 25 - 55 ans / Résidant en France / Parlant Français / Lycée/collège partiel</a:t>
              </a:r>
              <a:endParaRPr lang="fr-FR" sz="1200" dirty="0">
                <a:solidFill>
                  <a:srgbClr val="004084"/>
                </a:solidFill>
              </a:endParaRPr>
            </a:p>
          </p:txBody>
        </p:sp>
      </p:grpSp>
    </p:spTree>
    <p:extLst>
      <p:ext uri="{BB962C8B-B14F-4D97-AF65-F5344CB8AC3E}">
        <p14:creationId xmlns:p14="http://schemas.microsoft.com/office/powerpoint/2010/main" val="249584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152D6234-0146-4BAB-B631-547392BD0040}"/>
              </a:ext>
            </a:extLst>
          </p:cNvPr>
          <p:cNvGrpSpPr/>
          <p:nvPr/>
        </p:nvGrpSpPr>
        <p:grpSpPr>
          <a:xfrm>
            <a:off x="5553986" y="586427"/>
            <a:ext cx="3460027" cy="3245420"/>
            <a:chOff x="5553986" y="586427"/>
            <a:chExt cx="3460027" cy="3245420"/>
          </a:xfrm>
        </p:grpSpPr>
        <p:sp>
          <p:nvSpPr>
            <p:cNvPr id="35" name="ZoneTexte 34">
              <a:extLst>
                <a:ext uri="{FF2B5EF4-FFF2-40B4-BE49-F238E27FC236}">
                  <a16:creationId xmlns:a16="http://schemas.microsoft.com/office/drawing/2014/main" id="{0C5086F6-E4A6-4793-A523-5B980A8B423A}"/>
                </a:ext>
              </a:extLst>
            </p:cNvPr>
            <p:cNvSpPr txBox="1"/>
            <p:nvPr/>
          </p:nvSpPr>
          <p:spPr>
            <a:xfrm>
              <a:off x="7299009" y="2700768"/>
              <a:ext cx="1715004" cy="1131079"/>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350" b="0" i="0" u="none" strike="noStrike" baseline="0" dirty="0">
                  <a:solidFill>
                    <a:srgbClr val="004084"/>
                  </a:solidFill>
                  <a:latin typeface="DCBMUH+FiraSans-Regular"/>
                </a:rPr>
                <a:t>Femme- homme</a:t>
              </a:r>
            </a:p>
            <a:p>
              <a:r>
                <a:rPr lang="fr-FR" sz="1350" b="0" i="0" u="none" strike="noStrike" baseline="0" dirty="0">
                  <a:solidFill>
                    <a:srgbClr val="004084"/>
                  </a:solidFill>
                  <a:latin typeface="DCBMUH+FiraSans-Regular"/>
                </a:rPr>
                <a:t>25 - 55 ans</a:t>
              </a:r>
            </a:p>
            <a:p>
              <a:r>
                <a:rPr lang="fr-FR" sz="1350" b="0" i="0" u="none" strike="noStrike" baseline="0" dirty="0">
                  <a:solidFill>
                    <a:srgbClr val="004084"/>
                  </a:solidFill>
                  <a:latin typeface="DCBMUH+FiraSans-Regular"/>
                </a:rPr>
                <a:t>Résidant en France</a:t>
              </a:r>
            </a:p>
            <a:p>
              <a:r>
                <a:rPr lang="fr-FR" sz="1350" b="0" i="0" u="none" strike="noStrike" baseline="0" dirty="0">
                  <a:solidFill>
                    <a:srgbClr val="004084"/>
                  </a:solidFill>
                  <a:latin typeface="DCBMUH+FiraSans-Regular"/>
                </a:rPr>
                <a:t>Parlant Français</a:t>
              </a:r>
            </a:p>
            <a:p>
              <a:r>
                <a:rPr lang="fr-FR" sz="1350" b="0" i="0" u="none" strike="noStrike" baseline="0" dirty="0">
                  <a:solidFill>
                    <a:srgbClr val="004084"/>
                  </a:solidFill>
                  <a:latin typeface="DCBMUH+FiraSans-Regular"/>
                </a:rPr>
                <a:t>Lycée/collège partiel </a:t>
              </a:r>
              <a:endParaRPr lang="fr-FR" sz="1013" dirty="0">
                <a:solidFill>
                  <a:srgbClr val="004084"/>
                </a:solidFill>
              </a:endParaRPr>
            </a:p>
          </p:txBody>
        </p:sp>
        <p:pic>
          <p:nvPicPr>
            <p:cNvPr id="42" name="Image 41">
              <a:extLst>
                <a:ext uri="{FF2B5EF4-FFF2-40B4-BE49-F238E27FC236}">
                  <a16:creationId xmlns:a16="http://schemas.microsoft.com/office/drawing/2014/main" id="{FD9AA68A-1839-4362-BEF0-1214B0947703}"/>
                </a:ext>
              </a:extLst>
            </p:cNvPr>
            <p:cNvPicPr>
              <a:picLocks noChangeAspect="1"/>
            </p:cNvPicPr>
            <p:nvPr/>
          </p:nvPicPr>
          <p:blipFill>
            <a:blip r:embed="rId2"/>
            <a:stretch>
              <a:fillRect/>
            </a:stretch>
          </p:blipFill>
          <p:spPr>
            <a:xfrm>
              <a:off x="5553986" y="586427"/>
              <a:ext cx="3298293" cy="2087278"/>
            </a:xfrm>
            <a:prstGeom prst="rect">
              <a:avLst/>
            </a:prstGeom>
          </p:spPr>
        </p:pic>
        <p:sp>
          <p:nvSpPr>
            <p:cNvPr id="2" name="ZoneTexte 1">
              <a:extLst>
                <a:ext uri="{FF2B5EF4-FFF2-40B4-BE49-F238E27FC236}">
                  <a16:creationId xmlns:a16="http://schemas.microsoft.com/office/drawing/2014/main" id="{B4FA1603-5617-4BB2-9C3E-2919FDE459EE}"/>
                </a:ext>
              </a:extLst>
            </p:cNvPr>
            <p:cNvSpPr txBox="1"/>
            <p:nvPr/>
          </p:nvSpPr>
          <p:spPr>
            <a:xfrm>
              <a:off x="6567777" y="1485074"/>
              <a:ext cx="1417376" cy="584775"/>
            </a:xfrm>
            <a:prstGeom prst="rect">
              <a:avLst/>
            </a:prstGeom>
            <a:solidFill>
              <a:srgbClr val="FFFFFF">
                <a:alpha val="40000"/>
              </a:srgbClr>
            </a:solidFill>
          </p:spPr>
          <p:txBody>
            <a:bodyPr wrap="none" rtlCol="0">
              <a:spAutoFit/>
            </a:bodyPr>
            <a:lstStyle/>
            <a:p>
              <a:r>
                <a:rPr lang="fr-FR" sz="3200" b="1" dirty="0">
                  <a:solidFill>
                    <a:schemeClr val="bg1"/>
                  </a:solidFill>
                  <a:effectLst>
                    <a:outerShdw blurRad="38100" dist="38100" dir="2700000" algn="tl">
                      <a:srgbClr val="000000">
                        <a:alpha val="43137"/>
                      </a:srgbClr>
                    </a:outerShdw>
                  </a:effectLst>
                </a:rPr>
                <a:t>CIBLE 2</a:t>
              </a:r>
            </a:p>
          </p:txBody>
        </p:sp>
      </p:grpSp>
      <p:grpSp>
        <p:nvGrpSpPr>
          <p:cNvPr id="3" name="Groupe 2">
            <a:extLst>
              <a:ext uri="{FF2B5EF4-FFF2-40B4-BE49-F238E27FC236}">
                <a16:creationId xmlns:a16="http://schemas.microsoft.com/office/drawing/2014/main" id="{3E4CCF59-9E2C-4392-B5B4-1109126F1DAD}"/>
              </a:ext>
            </a:extLst>
          </p:cNvPr>
          <p:cNvGrpSpPr/>
          <p:nvPr/>
        </p:nvGrpSpPr>
        <p:grpSpPr>
          <a:xfrm>
            <a:off x="165189" y="2526072"/>
            <a:ext cx="1376636" cy="2046864"/>
            <a:chOff x="165189" y="2526072"/>
            <a:chExt cx="1376636" cy="2046864"/>
          </a:xfrm>
        </p:grpSpPr>
        <p:pic>
          <p:nvPicPr>
            <p:cNvPr id="18" name="Image 17">
              <a:extLst>
                <a:ext uri="{FF2B5EF4-FFF2-40B4-BE49-F238E27FC236}">
                  <a16:creationId xmlns:a16="http://schemas.microsoft.com/office/drawing/2014/main" id="{6471084D-70E9-43FF-94C3-A79BB1B51617}"/>
                </a:ext>
              </a:extLst>
            </p:cNvPr>
            <p:cNvPicPr>
              <a:picLocks noChangeAspect="1"/>
            </p:cNvPicPr>
            <p:nvPr/>
          </p:nvPicPr>
          <p:blipFill>
            <a:blip r:embed="rId3"/>
            <a:stretch>
              <a:fillRect/>
            </a:stretch>
          </p:blipFill>
          <p:spPr>
            <a:xfrm>
              <a:off x="175539" y="2526072"/>
              <a:ext cx="1034243" cy="1034243"/>
            </a:xfrm>
            <a:prstGeom prst="rect">
              <a:avLst/>
            </a:prstGeom>
          </p:spPr>
        </p:pic>
        <p:sp>
          <p:nvSpPr>
            <p:cNvPr id="22" name="ZoneTexte 21">
              <a:extLst>
                <a:ext uri="{FF2B5EF4-FFF2-40B4-BE49-F238E27FC236}">
                  <a16:creationId xmlns:a16="http://schemas.microsoft.com/office/drawing/2014/main" id="{4876ACBE-E67B-408D-A973-8997CAB3FFD3}"/>
                </a:ext>
              </a:extLst>
            </p:cNvPr>
            <p:cNvSpPr txBox="1"/>
            <p:nvPr/>
          </p:nvSpPr>
          <p:spPr>
            <a:xfrm>
              <a:off x="165189" y="3618829"/>
              <a:ext cx="1376636" cy="954107"/>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200" b="1" i="0" dirty="0">
                  <a:solidFill>
                    <a:srgbClr val="444444"/>
                  </a:solidFill>
                  <a:effectLst/>
                  <a:latin typeface="Roboto" panose="02000000000000000000" pitchFamily="2" charset="0"/>
                </a:rPr>
                <a:t>Snapchat </a:t>
              </a:r>
              <a:r>
                <a:rPr lang="fr-FR" sz="1200" b="0" i="0" dirty="0">
                  <a:solidFill>
                    <a:srgbClr val="444444"/>
                  </a:solidFill>
                  <a:effectLst/>
                  <a:latin typeface="Roboto" panose="02000000000000000000" pitchFamily="2" charset="0"/>
                </a:rPr>
                <a:t>(Snap pour les intimes)</a:t>
              </a:r>
            </a:p>
            <a:p>
              <a:r>
                <a:rPr lang="fr-FR" sz="2000" b="1" dirty="0">
                  <a:solidFill>
                    <a:srgbClr val="000000"/>
                  </a:solidFill>
                  <a:latin typeface="DCBMUH+FiraSans-Regular"/>
                </a:rPr>
                <a:t>Cible : 6</a:t>
              </a:r>
              <a:r>
                <a:rPr lang="fr-FR" sz="2000" b="1" i="0" u="none" strike="noStrike" baseline="0" dirty="0">
                  <a:solidFill>
                    <a:srgbClr val="000000"/>
                  </a:solidFill>
                  <a:latin typeface="DCBMUH+FiraSans-Regular"/>
                </a:rPr>
                <a:t>M</a:t>
              </a:r>
              <a:endParaRPr lang="fr-FR" sz="1600" i="1" dirty="0">
                <a:solidFill>
                  <a:srgbClr val="000000"/>
                </a:solidFill>
                <a:latin typeface="DCBMUH+FiraSans-Regular"/>
              </a:endParaRPr>
            </a:p>
            <a:p>
              <a:r>
                <a:rPr lang="fr-FR" sz="1200" b="0" i="0" u="none" strike="noStrike" baseline="0" dirty="0">
                  <a:solidFill>
                    <a:srgbClr val="000000"/>
                  </a:solidFill>
                  <a:latin typeface="DCBMUH+FiraSans-Regular"/>
                </a:rPr>
                <a:t>Smartphone</a:t>
              </a:r>
              <a:endParaRPr lang="fr-FR" sz="1100" dirty="0"/>
            </a:p>
          </p:txBody>
        </p:sp>
      </p:grpSp>
      <p:grpSp>
        <p:nvGrpSpPr>
          <p:cNvPr id="4" name="Groupe 3">
            <a:extLst>
              <a:ext uri="{FF2B5EF4-FFF2-40B4-BE49-F238E27FC236}">
                <a16:creationId xmlns:a16="http://schemas.microsoft.com/office/drawing/2014/main" id="{B5940885-EE95-4047-B539-D9BF6854ECFE}"/>
              </a:ext>
            </a:extLst>
          </p:cNvPr>
          <p:cNvGrpSpPr/>
          <p:nvPr/>
        </p:nvGrpSpPr>
        <p:grpSpPr>
          <a:xfrm>
            <a:off x="1901898" y="2551249"/>
            <a:ext cx="1336245" cy="1847562"/>
            <a:chOff x="1901898" y="2551249"/>
            <a:chExt cx="1336245" cy="1847562"/>
          </a:xfrm>
        </p:grpSpPr>
        <p:pic>
          <p:nvPicPr>
            <p:cNvPr id="1028" name="Picture 4" descr="Image result for Instagram">
              <a:extLst>
                <a:ext uri="{FF2B5EF4-FFF2-40B4-BE49-F238E27FC236}">
                  <a16:creationId xmlns:a16="http://schemas.microsoft.com/office/drawing/2014/main" id="{65C65A0A-7674-48AB-A509-25CC8FF5E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898" y="2551249"/>
              <a:ext cx="1009065" cy="1009065"/>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F17AE37D-B5EC-441F-B9FA-FE2330E2E78C}"/>
                </a:ext>
              </a:extLst>
            </p:cNvPr>
            <p:cNvSpPr txBox="1"/>
            <p:nvPr/>
          </p:nvSpPr>
          <p:spPr>
            <a:xfrm>
              <a:off x="1905894" y="3629370"/>
              <a:ext cx="1332249" cy="769441"/>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200" b="1" dirty="0">
                  <a:solidFill>
                    <a:srgbClr val="444444"/>
                  </a:solidFill>
                  <a:latin typeface="Roboto" panose="02000000000000000000" pitchFamily="2" charset="0"/>
                </a:rPr>
                <a:t>Instagram</a:t>
              </a:r>
            </a:p>
            <a:p>
              <a:r>
                <a:rPr lang="fr-FR" sz="2000" b="1" dirty="0">
                  <a:solidFill>
                    <a:srgbClr val="000000"/>
                  </a:solidFill>
                  <a:latin typeface="DCBMUH+FiraSans-Regular"/>
                </a:rPr>
                <a:t>Cible : 1M</a:t>
              </a:r>
            </a:p>
            <a:p>
              <a:r>
                <a:rPr lang="fr-FR" sz="1200" dirty="0">
                  <a:solidFill>
                    <a:srgbClr val="444444"/>
                  </a:solidFill>
                  <a:latin typeface="Roboto" panose="02000000000000000000" pitchFamily="2" charset="0"/>
                </a:rPr>
                <a:t>Smartphone</a:t>
              </a:r>
            </a:p>
          </p:txBody>
        </p:sp>
      </p:grpSp>
      <p:grpSp>
        <p:nvGrpSpPr>
          <p:cNvPr id="6" name="Groupe 5">
            <a:extLst>
              <a:ext uri="{FF2B5EF4-FFF2-40B4-BE49-F238E27FC236}">
                <a16:creationId xmlns:a16="http://schemas.microsoft.com/office/drawing/2014/main" id="{E1C00C96-B610-4972-AE48-6FD88A947B86}"/>
              </a:ext>
            </a:extLst>
          </p:cNvPr>
          <p:cNvGrpSpPr/>
          <p:nvPr/>
        </p:nvGrpSpPr>
        <p:grpSpPr>
          <a:xfrm>
            <a:off x="3169679" y="2731574"/>
            <a:ext cx="751742" cy="953744"/>
            <a:chOff x="3169679" y="2731574"/>
            <a:chExt cx="751742" cy="953744"/>
          </a:xfrm>
        </p:grpSpPr>
        <p:pic>
          <p:nvPicPr>
            <p:cNvPr id="28" name="Image 27">
              <a:extLst>
                <a:ext uri="{FF2B5EF4-FFF2-40B4-BE49-F238E27FC236}">
                  <a16:creationId xmlns:a16="http://schemas.microsoft.com/office/drawing/2014/main" id="{A258A200-BC41-4A0F-8642-89DECD1E4F51}"/>
                </a:ext>
              </a:extLst>
            </p:cNvPr>
            <p:cNvPicPr>
              <a:picLocks noChangeAspect="1"/>
            </p:cNvPicPr>
            <p:nvPr/>
          </p:nvPicPr>
          <p:blipFill>
            <a:blip r:embed="rId5"/>
            <a:stretch>
              <a:fillRect/>
            </a:stretch>
          </p:blipFill>
          <p:spPr>
            <a:xfrm>
              <a:off x="3221847" y="2731574"/>
              <a:ext cx="516968" cy="516968"/>
            </a:xfrm>
            <a:prstGeom prst="rect">
              <a:avLst/>
            </a:prstGeom>
          </p:spPr>
        </p:pic>
        <p:sp>
          <p:nvSpPr>
            <p:cNvPr id="31" name="ZoneTexte 30">
              <a:extLst>
                <a:ext uri="{FF2B5EF4-FFF2-40B4-BE49-F238E27FC236}">
                  <a16:creationId xmlns:a16="http://schemas.microsoft.com/office/drawing/2014/main" id="{7989887D-2AF5-4D4E-AE71-CD2432F23F0B}"/>
                </a:ext>
              </a:extLst>
            </p:cNvPr>
            <p:cNvSpPr txBox="1"/>
            <p:nvPr/>
          </p:nvSpPr>
          <p:spPr>
            <a:xfrm>
              <a:off x="3169679" y="3315986"/>
              <a:ext cx="751742" cy="369332"/>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900" b="1" dirty="0" err="1">
                  <a:solidFill>
                    <a:srgbClr val="444444"/>
                  </a:solidFill>
                  <a:latin typeface="Roboto" panose="02000000000000000000" pitchFamily="2" charset="0"/>
                </a:rPr>
                <a:t>TikTok</a:t>
              </a:r>
              <a:endParaRPr lang="fr-FR" sz="900" b="1" dirty="0">
                <a:solidFill>
                  <a:srgbClr val="444444"/>
                </a:solidFill>
                <a:latin typeface="Roboto" panose="02000000000000000000" pitchFamily="2" charset="0"/>
              </a:endParaRPr>
            </a:p>
            <a:p>
              <a:r>
                <a:rPr lang="fr-FR" sz="900" dirty="0">
                  <a:solidFill>
                    <a:srgbClr val="444444"/>
                  </a:solidFill>
                  <a:latin typeface="Roboto" panose="02000000000000000000" pitchFamily="2" charset="0"/>
                </a:rPr>
                <a:t>À l’étude</a:t>
              </a:r>
            </a:p>
          </p:txBody>
        </p:sp>
      </p:grpSp>
      <p:grpSp>
        <p:nvGrpSpPr>
          <p:cNvPr id="9" name="Groupe 8">
            <a:extLst>
              <a:ext uri="{FF2B5EF4-FFF2-40B4-BE49-F238E27FC236}">
                <a16:creationId xmlns:a16="http://schemas.microsoft.com/office/drawing/2014/main" id="{ABF5A080-95DE-43AF-8755-16E303930FBA}"/>
              </a:ext>
            </a:extLst>
          </p:cNvPr>
          <p:cNvGrpSpPr/>
          <p:nvPr/>
        </p:nvGrpSpPr>
        <p:grpSpPr>
          <a:xfrm>
            <a:off x="5945118" y="2841600"/>
            <a:ext cx="2403752" cy="1876128"/>
            <a:chOff x="5945118" y="2841600"/>
            <a:chExt cx="2403752" cy="1876128"/>
          </a:xfrm>
        </p:grpSpPr>
        <p:pic>
          <p:nvPicPr>
            <p:cNvPr id="36" name="Image 35">
              <a:extLst>
                <a:ext uri="{FF2B5EF4-FFF2-40B4-BE49-F238E27FC236}">
                  <a16:creationId xmlns:a16="http://schemas.microsoft.com/office/drawing/2014/main" id="{03950175-5A55-4B36-B352-9A8B84E901CA}"/>
                </a:ext>
              </a:extLst>
            </p:cNvPr>
            <p:cNvPicPr>
              <a:picLocks noChangeAspect="1"/>
            </p:cNvPicPr>
            <p:nvPr/>
          </p:nvPicPr>
          <p:blipFill>
            <a:blip r:embed="rId6"/>
            <a:stretch>
              <a:fillRect/>
            </a:stretch>
          </p:blipFill>
          <p:spPr>
            <a:xfrm>
              <a:off x="5945118" y="2841600"/>
              <a:ext cx="1103468" cy="1103468"/>
            </a:xfrm>
            <a:prstGeom prst="rect">
              <a:avLst/>
            </a:prstGeom>
          </p:spPr>
        </p:pic>
        <p:sp>
          <p:nvSpPr>
            <p:cNvPr id="38" name="ZoneTexte 37">
              <a:extLst>
                <a:ext uri="{FF2B5EF4-FFF2-40B4-BE49-F238E27FC236}">
                  <a16:creationId xmlns:a16="http://schemas.microsoft.com/office/drawing/2014/main" id="{98746F6D-D5FD-46F7-8862-1DCDF89DAC0C}"/>
                </a:ext>
              </a:extLst>
            </p:cNvPr>
            <p:cNvSpPr txBox="1"/>
            <p:nvPr/>
          </p:nvSpPr>
          <p:spPr>
            <a:xfrm>
              <a:off x="6094665" y="4040620"/>
              <a:ext cx="2254205" cy="677108"/>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1400" b="1" dirty="0">
                  <a:solidFill>
                    <a:srgbClr val="1775F1"/>
                  </a:solidFill>
                  <a:latin typeface="Roboto" panose="02000000000000000000" pitchFamily="2" charset="0"/>
                </a:rPr>
                <a:t>Facebook</a:t>
              </a:r>
            </a:p>
            <a:p>
              <a:r>
                <a:rPr lang="fr-FR" sz="2400" b="1" dirty="0">
                  <a:solidFill>
                    <a:srgbClr val="1775F1"/>
                  </a:solidFill>
                  <a:latin typeface="DCBMUH+FiraSans-Regular"/>
                </a:rPr>
                <a:t>Cible : 17M</a:t>
              </a:r>
            </a:p>
          </p:txBody>
        </p:sp>
      </p:grpSp>
      <p:grpSp>
        <p:nvGrpSpPr>
          <p:cNvPr id="5" name="Groupe 4">
            <a:extLst>
              <a:ext uri="{FF2B5EF4-FFF2-40B4-BE49-F238E27FC236}">
                <a16:creationId xmlns:a16="http://schemas.microsoft.com/office/drawing/2014/main" id="{8BD4C9DB-3FFF-4B3B-A4FD-72843BD04B29}"/>
              </a:ext>
            </a:extLst>
          </p:cNvPr>
          <p:cNvGrpSpPr/>
          <p:nvPr/>
        </p:nvGrpSpPr>
        <p:grpSpPr>
          <a:xfrm>
            <a:off x="2874840" y="4264940"/>
            <a:ext cx="3219825" cy="863975"/>
            <a:chOff x="2874840" y="4264940"/>
            <a:chExt cx="3219825" cy="863975"/>
          </a:xfrm>
        </p:grpSpPr>
        <p:pic>
          <p:nvPicPr>
            <p:cNvPr id="44" name="Image 43">
              <a:extLst>
                <a:ext uri="{FF2B5EF4-FFF2-40B4-BE49-F238E27FC236}">
                  <a16:creationId xmlns:a16="http://schemas.microsoft.com/office/drawing/2014/main" id="{C97C799F-333E-4A07-B60B-320EF7EF3ACD}"/>
                </a:ext>
              </a:extLst>
            </p:cNvPr>
            <p:cNvPicPr>
              <a:picLocks noChangeAspect="1"/>
            </p:cNvPicPr>
            <p:nvPr/>
          </p:nvPicPr>
          <p:blipFill>
            <a:blip r:embed="rId7"/>
            <a:stretch>
              <a:fillRect/>
            </a:stretch>
          </p:blipFill>
          <p:spPr>
            <a:xfrm>
              <a:off x="2874840" y="4264940"/>
              <a:ext cx="863975" cy="863975"/>
            </a:xfrm>
            <a:prstGeom prst="rect">
              <a:avLst/>
            </a:prstGeom>
          </p:spPr>
        </p:pic>
        <p:sp>
          <p:nvSpPr>
            <p:cNvPr id="48" name="ZoneTexte 47">
              <a:extLst>
                <a:ext uri="{FF2B5EF4-FFF2-40B4-BE49-F238E27FC236}">
                  <a16:creationId xmlns:a16="http://schemas.microsoft.com/office/drawing/2014/main" id="{8695C699-B0AC-4A61-A859-999AB0DACC74}"/>
                </a:ext>
              </a:extLst>
            </p:cNvPr>
            <p:cNvSpPr txBox="1"/>
            <p:nvPr/>
          </p:nvSpPr>
          <p:spPr>
            <a:xfrm>
              <a:off x="3657744" y="4568018"/>
              <a:ext cx="2436921" cy="369332"/>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900" b="1" dirty="0">
                  <a:solidFill>
                    <a:srgbClr val="444444"/>
                  </a:solidFill>
                  <a:latin typeface="Roboto" panose="02000000000000000000" pitchFamily="2" charset="0"/>
                </a:rPr>
                <a:t>YouTube</a:t>
              </a:r>
            </a:p>
            <a:p>
              <a:r>
                <a:rPr lang="fr-FR" sz="900" dirty="0">
                  <a:solidFill>
                    <a:srgbClr val="444444"/>
                  </a:solidFill>
                  <a:latin typeface="Roboto" panose="02000000000000000000" pitchFamily="2" charset="0"/>
                </a:rPr>
                <a:t>Comme plateforme support de diffusion</a:t>
              </a:r>
            </a:p>
          </p:txBody>
        </p:sp>
      </p:grpSp>
      <p:sp>
        <p:nvSpPr>
          <p:cNvPr id="19" name="Titre 1">
            <a:extLst>
              <a:ext uri="{FF2B5EF4-FFF2-40B4-BE49-F238E27FC236}">
                <a16:creationId xmlns:a16="http://schemas.microsoft.com/office/drawing/2014/main" id="{8227628F-3C7A-4EEC-8130-7D8BC7A838CF}"/>
              </a:ext>
            </a:extLst>
          </p:cNvPr>
          <p:cNvSpPr>
            <a:spLocks noGrp="1"/>
          </p:cNvSpPr>
          <p:nvPr>
            <p:ph type="title"/>
          </p:nvPr>
        </p:nvSpPr>
        <p:spPr>
          <a:xfrm>
            <a:off x="446612" y="415579"/>
            <a:ext cx="7870682" cy="421682"/>
          </a:xfrm>
        </p:spPr>
        <p:txBody>
          <a:bodyPr>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2800" b="1" dirty="0">
                <a:solidFill>
                  <a:srgbClr val="004084"/>
                </a:solidFill>
                <a:latin typeface="Calibri" panose="020F0502020204030204" pitchFamily="34" charset="0"/>
                <a:cs typeface="Times New Roman" panose="02020603050405020304" pitchFamily="18" charset="0"/>
              </a:rPr>
              <a:t>AU BON ENDROIT / Stratégie média</a:t>
            </a:r>
          </a:p>
        </p:txBody>
      </p:sp>
      <p:grpSp>
        <p:nvGrpSpPr>
          <p:cNvPr id="7" name="Groupe 6">
            <a:extLst>
              <a:ext uri="{FF2B5EF4-FFF2-40B4-BE49-F238E27FC236}">
                <a16:creationId xmlns:a16="http://schemas.microsoft.com/office/drawing/2014/main" id="{57341E6E-7318-40F9-A4CF-12EEE81180E9}"/>
              </a:ext>
            </a:extLst>
          </p:cNvPr>
          <p:cNvGrpSpPr/>
          <p:nvPr/>
        </p:nvGrpSpPr>
        <p:grpSpPr>
          <a:xfrm>
            <a:off x="223882" y="969715"/>
            <a:ext cx="4896760" cy="1483262"/>
            <a:chOff x="223882" y="969715"/>
            <a:chExt cx="4896760" cy="1483262"/>
          </a:xfrm>
        </p:grpSpPr>
        <p:sp>
          <p:nvSpPr>
            <p:cNvPr id="20" name="ZoneTexte 19">
              <a:extLst>
                <a:ext uri="{FF2B5EF4-FFF2-40B4-BE49-F238E27FC236}">
                  <a16:creationId xmlns:a16="http://schemas.microsoft.com/office/drawing/2014/main" id="{DD962A7F-9B9B-4D1F-B57D-C5E8ED035EEB}"/>
                </a:ext>
              </a:extLst>
            </p:cNvPr>
            <p:cNvSpPr txBox="1"/>
            <p:nvPr/>
          </p:nvSpPr>
          <p:spPr>
            <a:xfrm>
              <a:off x="3051094" y="969715"/>
              <a:ext cx="2069548" cy="1131079"/>
            </a:xfrm>
            <a:prstGeom prst="rect">
              <a:avLst/>
            </a:prstGeom>
            <a:noFill/>
          </p:spPr>
          <p:txBody>
            <a:bodyPr wrap="square">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dirty="0">
                  <a:solidFill>
                    <a:srgbClr val="004084"/>
                  </a:solidFill>
                  <a:latin typeface="DCBMUH+FiraSans-Regular"/>
                </a:rPr>
                <a:t>Fille – garçon</a:t>
              </a:r>
            </a:p>
            <a:p>
              <a:r>
                <a:rPr lang="fr-FR" dirty="0">
                  <a:solidFill>
                    <a:srgbClr val="004084"/>
                  </a:solidFill>
                  <a:latin typeface="DCBMUH+FiraSans-Regular"/>
                </a:rPr>
                <a:t>13 à 17 ans</a:t>
              </a:r>
            </a:p>
            <a:p>
              <a:r>
                <a:rPr lang="fr-FR" dirty="0">
                  <a:solidFill>
                    <a:srgbClr val="004084"/>
                  </a:solidFill>
                  <a:latin typeface="DCBMUH+FiraSans-Regular"/>
                </a:rPr>
                <a:t>Résidant en France</a:t>
              </a:r>
            </a:p>
            <a:p>
              <a:r>
                <a:rPr lang="fr-FR" dirty="0">
                  <a:solidFill>
                    <a:srgbClr val="004084"/>
                  </a:solidFill>
                  <a:latin typeface="DCBMUH+FiraSans-Regular"/>
                </a:rPr>
                <a:t>Parlant Français</a:t>
              </a:r>
            </a:p>
            <a:p>
              <a:r>
                <a:rPr lang="fr-FR" dirty="0" err="1">
                  <a:solidFill>
                    <a:srgbClr val="004084"/>
                  </a:solidFill>
                  <a:latin typeface="DCBMUH+FiraSans-Regular"/>
                </a:rPr>
                <a:t>Etudiant</a:t>
              </a:r>
              <a:r>
                <a:rPr lang="fr-FR" dirty="0">
                  <a:solidFill>
                    <a:srgbClr val="004084"/>
                  </a:solidFill>
                  <a:latin typeface="DCBMUH+FiraSans-Regular"/>
                </a:rPr>
                <a:t> (collège &amp; lycée) </a:t>
              </a:r>
            </a:p>
          </p:txBody>
        </p:sp>
        <p:pic>
          <p:nvPicPr>
            <p:cNvPr id="1034" name="Picture 10" descr="Afficher l’image source">
              <a:extLst>
                <a:ext uri="{FF2B5EF4-FFF2-40B4-BE49-F238E27FC236}">
                  <a16:creationId xmlns:a16="http://schemas.microsoft.com/office/drawing/2014/main" id="{5F5A44E6-F283-4E34-871D-9EF307820B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0663"/>
            <a:stretch/>
          </p:blipFill>
          <p:spPr bwMode="auto">
            <a:xfrm>
              <a:off x="223882" y="969976"/>
              <a:ext cx="2803841" cy="148300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BBF743D4-18E9-4949-8AB2-70612E0D4931}"/>
                </a:ext>
              </a:extLst>
            </p:cNvPr>
            <p:cNvSpPr txBox="1"/>
            <p:nvPr/>
          </p:nvSpPr>
          <p:spPr>
            <a:xfrm>
              <a:off x="931250" y="1752301"/>
              <a:ext cx="1417376" cy="584775"/>
            </a:xfrm>
            <a:prstGeom prst="rect">
              <a:avLst/>
            </a:prstGeom>
            <a:solidFill>
              <a:srgbClr val="FFFFFF">
                <a:alpha val="40000"/>
              </a:srgbClr>
            </a:solidFill>
          </p:spPr>
          <p:txBody>
            <a:bodyPr wrap="none" rtlCol="0">
              <a:spAutoFit/>
            </a:bodyPr>
            <a:lstStyle/>
            <a:p>
              <a:r>
                <a:rPr lang="fr-FR" sz="3200" b="1" dirty="0">
                  <a:solidFill>
                    <a:schemeClr val="bg1"/>
                  </a:solidFill>
                  <a:effectLst>
                    <a:outerShdw blurRad="38100" dist="38100" dir="2700000" algn="tl">
                      <a:srgbClr val="000000">
                        <a:alpha val="43137"/>
                      </a:srgbClr>
                    </a:outerShdw>
                  </a:effectLst>
                </a:rPr>
                <a:t>CIBLE 1</a:t>
              </a:r>
            </a:p>
          </p:txBody>
        </p:sp>
      </p:grpSp>
    </p:spTree>
    <p:extLst>
      <p:ext uri="{BB962C8B-B14F-4D97-AF65-F5344CB8AC3E}">
        <p14:creationId xmlns:p14="http://schemas.microsoft.com/office/powerpoint/2010/main" val="3138692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A0D0CD4-E002-448A-95D0-A10B370291D6}"/>
              </a:ext>
            </a:extLst>
          </p:cNvPr>
          <p:cNvSpPr>
            <a:spLocks noGrp="1"/>
          </p:cNvSpPr>
          <p:nvPr>
            <p:ph idx="1"/>
          </p:nvPr>
        </p:nvSpPr>
        <p:spPr>
          <a:xfrm>
            <a:off x="457200" y="818490"/>
            <a:ext cx="7410616" cy="3394472"/>
          </a:xfrm>
        </p:spPr>
        <p:txBody>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5763" indent="-385763">
              <a:buFont typeface="+mj-lt"/>
              <a:buAutoNum type="arabicPeriod"/>
            </a:pPr>
            <a:r>
              <a:rPr lang="fr-FR" sz="1800" dirty="0">
                <a:solidFill>
                  <a:srgbClr val="004084"/>
                </a:solidFill>
              </a:rPr>
              <a:t>Pub sur RS : une vidéo de 3’’ pour susciter la curiosité / L’interrogation</a:t>
            </a:r>
          </a:p>
          <a:p>
            <a:pPr marL="385763" indent="-385763">
              <a:buFont typeface="+mj-lt"/>
              <a:buAutoNum type="arabicPeriod"/>
            </a:pPr>
            <a:r>
              <a:rPr lang="fr-FR" sz="1800" dirty="0">
                <a:solidFill>
                  <a:srgbClr val="004084"/>
                </a:solidFill>
              </a:rPr>
              <a:t>Clic = un site internet dédié / un petit test simple =</a:t>
            </a:r>
          </a:p>
          <a:p>
            <a:pPr marL="385763" indent="-385763">
              <a:buFont typeface="+mj-lt"/>
              <a:buAutoNum type="arabicPeriod"/>
            </a:pPr>
            <a:r>
              <a:rPr lang="fr-FR" sz="1800" dirty="0">
                <a:solidFill>
                  <a:srgbClr val="004084"/>
                </a:solidFill>
              </a:rPr>
              <a:t>Tu es fait pour ce métier ! Trouve ta formation ! Trouve ton job</a:t>
            </a:r>
          </a:p>
          <a:p>
            <a:pPr marL="728663" lvl="1" indent="-385763"/>
            <a:r>
              <a:rPr lang="fr-FR" sz="1800" b="1" dirty="0">
                <a:solidFill>
                  <a:srgbClr val="004084"/>
                </a:solidFill>
              </a:rPr>
              <a:t>Trouve ta formation </a:t>
            </a:r>
            <a:r>
              <a:rPr lang="fr-FR" sz="1800" dirty="0">
                <a:solidFill>
                  <a:srgbClr val="004084"/>
                </a:solidFill>
              </a:rPr>
              <a:t>(</a:t>
            </a:r>
            <a:r>
              <a:rPr lang="fr-FR" sz="1800" dirty="0" err="1">
                <a:solidFill>
                  <a:srgbClr val="004084"/>
                </a:solidFill>
              </a:rPr>
              <a:t>Géoloc</a:t>
            </a:r>
            <a:r>
              <a:rPr lang="fr-FR" sz="1800" dirty="0">
                <a:solidFill>
                  <a:srgbClr val="004084"/>
                </a:solidFill>
              </a:rPr>
              <a:t> sur une carte ou préciser son CP)</a:t>
            </a:r>
            <a:br>
              <a:rPr lang="fr-FR" sz="1800" dirty="0">
                <a:solidFill>
                  <a:srgbClr val="004084"/>
                </a:solidFill>
              </a:rPr>
            </a:br>
            <a:r>
              <a:rPr lang="fr-FR" sz="1800" dirty="0">
                <a:solidFill>
                  <a:srgbClr val="004084"/>
                </a:solidFill>
              </a:rPr>
              <a:t>Affichage sur une carte des centres de formation/Lycées proposant les diplômes qui vont bien (cliquable)</a:t>
            </a:r>
          </a:p>
          <a:p>
            <a:pPr marL="728663" lvl="1" indent="-385763"/>
            <a:r>
              <a:rPr lang="fr-FR" sz="1800" b="1" dirty="0">
                <a:solidFill>
                  <a:srgbClr val="004084"/>
                </a:solidFill>
              </a:rPr>
              <a:t>Trouve ton job </a:t>
            </a:r>
            <a:r>
              <a:rPr lang="fr-FR" sz="1800" dirty="0">
                <a:solidFill>
                  <a:srgbClr val="004084"/>
                </a:solidFill>
              </a:rPr>
              <a:t>: </a:t>
            </a:r>
            <a:br>
              <a:rPr lang="fr-FR" sz="1800" dirty="0">
                <a:solidFill>
                  <a:srgbClr val="004084"/>
                </a:solidFill>
              </a:rPr>
            </a:br>
            <a:r>
              <a:rPr lang="fr-FR" sz="1800" dirty="0">
                <a:solidFill>
                  <a:srgbClr val="004084"/>
                </a:solidFill>
              </a:rPr>
              <a:t>Affichage sur une carte des annonces de recrutement (</a:t>
            </a:r>
            <a:r>
              <a:rPr lang="fr-FR" sz="1800" dirty="0" err="1">
                <a:solidFill>
                  <a:srgbClr val="004084"/>
                </a:solidFill>
              </a:rPr>
              <a:t>géloc</a:t>
            </a:r>
            <a:r>
              <a:rPr lang="fr-FR" sz="1800" dirty="0">
                <a:solidFill>
                  <a:srgbClr val="004084"/>
                </a:solidFill>
              </a:rPr>
              <a:t> idem)</a:t>
            </a:r>
          </a:p>
          <a:p>
            <a:pPr marL="385763" indent="-385763">
              <a:buFont typeface="+mj-lt"/>
              <a:buAutoNum type="arabicPeriod"/>
            </a:pPr>
            <a:r>
              <a:rPr lang="fr-FR" sz="1800" dirty="0">
                <a:solidFill>
                  <a:srgbClr val="004084"/>
                </a:solidFill>
              </a:rPr>
              <a:t>Une fois formé, le jeune diplômé peut déposer sur le site un CV/Candidature, recherche alternance etc.</a:t>
            </a:r>
          </a:p>
          <a:p>
            <a:pPr marL="385763" indent="-385763">
              <a:buFont typeface="+mj-lt"/>
              <a:buAutoNum type="arabicPeriod"/>
            </a:pPr>
            <a:r>
              <a:rPr lang="fr-FR" sz="1800" dirty="0">
                <a:solidFill>
                  <a:srgbClr val="004084"/>
                </a:solidFill>
              </a:rPr>
              <a:t>Les entreprises peuvent déposer leurs annonces de recrutement</a:t>
            </a:r>
          </a:p>
          <a:p>
            <a:pPr marL="385763" indent="-385763">
              <a:buFont typeface="+mj-lt"/>
              <a:buAutoNum type="arabicPeriod"/>
            </a:pPr>
            <a:r>
              <a:rPr lang="fr-FR" sz="1800" dirty="0">
                <a:solidFill>
                  <a:srgbClr val="004084"/>
                </a:solidFill>
              </a:rPr>
              <a:t>Les établissements de formation peuvent déposer leurs offres de formation.</a:t>
            </a:r>
          </a:p>
          <a:p>
            <a:endParaRPr lang="fr-FR" sz="1100" dirty="0"/>
          </a:p>
        </p:txBody>
      </p:sp>
      <p:sp>
        <p:nvSpPr>
          <p:cNvPr id="6" name="Titre 1">
            <a:extLst>
              <a:ext uri="{FF2B5EF4-FFF2-40B4-BE49-F238E27FC236}">
                <a16:creationId xmlns:a16="http://schemas.microsoft.com/office/drawing/2014/main" id="{A36D1675-347F-4E17-B729-F98E94605106}"/>
              </a:ext>
            </a:extLst>
          </p:cNvPr>
          <p:cNvSpPr>
            <a:spLocks noGrp="1"/>
          </p:cNvSpPr>
          <p:nvPr>
            <p:ph type="title"/>
          </p:nvPr>
        </p:nvSpPr>
        <p:spPr>
          <a:xfrm>
            <a:off x="457200" y="296299"/>
            <a:ext cx="8229600" cy="857250"/>
          </a:xfrm>
        </p:spPr>
        <p:txBody>
          <a:bodyPr>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2800" b="1" dirty="0">
                <a:solidFill>
                  <a:srgbClr val="004084"/>
                </a:solidFill>
                <a:latin typeface="Calibri" panose="020F0502020204030204" pitchFamily="34" charset="0"/>
                <a:cs typeface="Times New Roman" panose="02020603050405020304" pitchFamily="18" charset="0"/>
              </a:rPr>
              <a:t>Méthodologie</a:t>
            </a:r>
          </a:p>
        </p:txBody>
      </p:sp>
    </p:spTree>
    <p:extLst>
      <p:ext uri="{BB962C8B-B14F-4D97-AF65-F5344CB8AC3E}">
        <p14:creationId xmlns:p14="http://schemas.microsoft.com/office/powerpoint/2010/main" val="115380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Introduction :                 </a:t>
            </a:r>
            <a:r>
              <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rPr>
              <a:t>François DEROCHE, Président de l’AFPAC</a:t>
            </a: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8" name="Titre 1">
            <a:extLst>
              <a:ext uri="{FF2B5EF4-FFF2-40B4-BE49-F238E27FC236}">
                <a16:creationId xmlns:a16="http://schemas.microsoft.com/office/drawing/2014/main" id="{DBC2B0D8-53C6-4E47-9B25-49019631A815}"/>
              </a:ext>
            </a:extLst>
          </p:cNvPr>
          <p:cNvSpPr>
            <a:spLocks noGrp="1"/>
          </p:cNvSpPr>
          <p:nvPr>
            <p:ph type="title" hasCustomPrompt="1"/>
          </p:nvPr>
        </p:nvSpPr>
        <p:spPr>
          <a:xfrm>
            <a:off x="457200" y="9525"/>
            <a:ext cx="8229600" cy="857250"/>
          </a:xfrm>
        </p:spPr>
        <p:txBody>
          <a:bodyPr>
            <a:normAutofit/>
          </a:bodyPr>
          <a:lstStyle>
            <a:lvl1pPr algn="l">
              <a:defRPr sz="2400" b="1">
                <a:solidFill>
                  <a:srgbClr val="FF6600"/>
                </a:solidFill>
              </a:defRPr>
            </a:lvl1pPr>
          </a:lstStyle>
          <a:p>
            <a:r>
              <a:rPr lang="fr-FR" i="1" dirty="0"/>
              <a:t>Les mardis de la PAC </a:t>
            </a:r>
            <a:r>
              <a:rPr lang="fr-FR" dirty="0"/>
              <a:t>« Attractivité des métiers de la PAC »</a:t>
            </a:r>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2</a:t>
            </a:fld>
            <a:endParaRPr lang="fr-FR" altLang="fr-FR" dirty="0"/>
          </a:p>
        </p:txBody>
      </p:sp>
      <p:pic>
        <p:nvPicPr>
          <p:cNvPr id="6" name="Image 5" descr="Une image contenant intérieur&#10;&#10;Description générée automatiquement">
            <a:extLst>
              <a:ext uri="{FF2B5EF4-FFF2-40B4-BE49-F238E27FC236}">
                <a16:creationId xmlns:a16="http://schemas.microsoft.com/office/drawing/2014/main" id="{3C88AF50-F74B-4ACE-84A3-6838B65EBCB1}"/>
              </a:ext>
            </a:extLst>
          </p:cNvPr>
          <p:cNvPicPr>
            <a:picLocks noChangeAspect="1"/>
          </p:cNvPicPr>
          <p:nvPr/>
        </p:nvPicPr>
        <p:blipFill>
          <a:blip r:embed="rId2"/>
          <a:stretch>
            <a:fillRect/>
          </a:stretch>
        </p:blipFill>
        <p:spPr>
          <a:xfrm rot="5400000">
            <a:off x="3582000" y="2115483"/>
            <a:ext cx="1980000" cy="14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293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29</a:t>
            </a:fld>
            <a:endParaRPr lang="fr-FR" altLang="fr-FR" dirty="0"/>
          </a:p>
        </p:txBody>
      </p:sp>
      <p:pic>
        <p:nvPicPr>
          <p:cNvPr id="2" name="Image 1"/>
          <p:cNvPicPr>
            <a:picLocks noChangeAspect="1"/>
          </p:cNvPicPr>
          <p:nvPr/>
        </p:nvPicPr>
        <p:blipFill>
          <a:blip r:embed="rId2"/>
          <a:stretch>
            <a:fillRect/>
          </a:stretch>
        </p:blipFill>
        <p:spPr>
          <a:xfrm>
            <a:off x="1392625" y="800797"/>
            <a:ext cx="6581775" cy="1504950"/>
          </a:xfrm>
          <a:prstGeom prst="rect">
            <a:avLst/>
          </a:prstGeom>
        </p:spPr>
      </p:pic>
      <p:sp>
        <p:nvSpPr>
          <p:cNvPr id="5" name="Espace réservé du contenu 1">
            <a:extLst>
              <a:ext uri="{FF2B5EF4-FFF2-40B4-BE49-F238E27FC236}">
                <a16:creationId xmlns:a16="http://schemas.microsoft.com/office/drawing/2014/main" id="{9672F6FC-8710-4E26-8C60-85D366B9DBC5}"/>
              </a:ext>
            </a:extLst>
          </p:cNvPr>
          <p:cNvSpPr>
            <a:spLocks noGrp="1"/>
          </p:cNvSpPr>
          <p:nvPr>
            <p:ph idx="1"/>
          </p:nvPr>
        </p:nvSpPr>
        <p:spPr>
          <a:xfrm>
            <a:off x="914400" y="2663850"/>
            <a:ext cx="8229600" cy="913270"/>
          </a:xfrm>
        </p:spPr>
        <p:txBody>
          <a:bodyPr/>
          <a:lstStyle/>
          <a:p>
            <a:r>
              <a:rPr lang="fr-FR" b="1" dirty="0"/>
              <a:t>Rachel CHERMAIN</a:t>
            </a:r>
          </a:p>
          <a:p>
            <a:r>
              <a:rPr lang="fr-FR" b="1" dirty="0"/>
              <a:t>Secrétaire Générale</a:t>
            </a:r>
          </a:p>
        </p:txBody>
      </p:sp>
      <p:pic>
        <p:nvPicPr>
          <p:cNvPr id="6" name="Image 5">
            <a:extLst>
              <a:ext uri="{FF2B5EF4-FFF2-40B4-BE49-F238E27FC236}">
                <a16:creationId xmlns:a16="http://schemas.microsoft.com/office/drawing/2014/main" id="{7BA2C8CD-A80F-45F8-9B96-107CFC417BB3}"/>
              </a:ext>
            </a:extLst>
          </p:cNvPr>
          <p:cNvPicPr>
            <a:picLocks noChangeAspect="1"/>
          </p:cNvPicPr>
          <p:nvPr/>
        </p:nvPicPr>
        <p:blipFill>
          <a:blip r:embed="rId3"/>
          <a:stretch>
            <a:fillRect/>
          </a:stretch>
        </p:blipFill>
        <p:spPr>
          <a:xfrm>
            <a:off x="4683512" y="2305746"/>
            <a:ext cx="1440000" cy="1883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9126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Ce qui nous reste à faire</a:t>
            </a:r>
          </a:p>
          <a:p>
            <a:pPr marL="457200" indent="-457200">
              <a:buFontTx/>
              <a:buChar char="-"/>
            </a:pPr>
            <a:r>
              <a:rPr lang="fr-FR" dirty="0"/>
              <a:t>Poursuivre la définition de la stratégie de diffusion des vidéos auprès des cibles jeune</a:t>
            </a:r>
          </a:p>
          <a:p>
            <a:pPr marL="457200" indent="-457200">
              <a:buFontTx/>
              <a:buChar char="-"/>
            </a:pPr>
            <a:r>
              <a:rPr lang="fr-FR" dirty="0"/>
              <a:t>Mettre en place des campagnes de diffusion et en mesurer la performance (budget 2022)</a:t>
            </a:r>
          </a:p>
          <a:p>
            <a:pPr marL="457200" indent="-457200">
              <a:buFontTx/>
              <a:buChar char="-"/>
            </a:pPr>
            <a:r>
              <a:rPr lang="fr-FR" dirty="0"/>
              <a:t>Poursuivre la réflexion sur l’inclusion des femmes dans la stratégie de diffusion</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30</a:t>
            </a:fld>
            <a:endParaRPr lang="fr-FR" altLang="fr-FR" dirty="0"/>
          </a:p>
        </p:txBody>
      </p:sp>
    </p:spTree>
    <p:extLst>
      <p:ext uri="{BB962C8B-B14F-4D97-AF65-F5344CB8AC3E}">
        <p14:creationId xmlns:p14="http://schemas.microsoft.com/office/powerpoint/2010/main" val="424841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929490"/>
            <a:ext cx="8229600" cy="3394472"/>
          </a:xfrm>
        </p:spPr>
        <p:txBody>
          <a:bodyPr/>
          <a:lstStyle/>
          <a:p>
            <a:r>
              <a:rPr lang="fr-FR" dirty="0"/>
              <a:t>Ce qui nous reste à faire</a:t>
            </a:r>
          </a:p>
          <a:p>
            <a:pPr marL="457200" indent="-457200">
              <a:buFontTx/>
              <a:buChar char="-"/>
            </a:pPr>
            <a:r>
              <a:rPr lang="fr-FR" dirty="0"/>
              <a:t>Obtenir la diffusion des vidéos sur le site de </a:t>
            </a:r>
            <a:r>
              <a:rPr lang="fr-FR" dirty="0" err="1"/>
              <a:t>l’onisep</a:t>
            </a:r>
            <a:endParaRPr lang="fr-FR" dirty="0"/>
          </a:p>
          <a:p>
            <a:pPr marL="457200" indent="-457200">
              <a:buFontTx/>
              <a:buChar char="-"/>
            </a:pPr>
            <a:r>
              <a:rPr lang="fr-FR" dirty="0"/>
              <a:t>Faire des rdv avec pole emploi régional</a:t>
            </a:r>
          </a:p>
          <a:p>
            <a:pPr marL="1371600" lvl="1">
              <a:buFontTx/>
              <a:buChar char="-"/>
            </a:pPr>
            <a:r>
              <a:rPr lang="fr-FR" dirty="0"/>
              <a:t>Comprendre leur besoin</a:t>
            </a:r>
          </a:p>
          <a:p>
            <a:pPr marL="1371600" lvl="1">
              <a:buFontTx/>
              <a:buChar char="-"/>
            </a:pPr>
            <a:r>
              <a:rPr lang="fr-FR" dirty="0"/>
              <a:t>Élaborer le contenu nécessaire</a:t>
            </a:r>
          </a:p>
          <a:p>
            <a:pPr marL="1371600" lvl="1">
              <a:buFontTx/>
              <a:buChar char="-"/>
            </a:pPr>
            <a:r>
              <a:rPr lang="fr-FR" dirty="0"/>
              <a:t>Leur fournir les supports pour faire venir/recruter</a:t>
            </a:r>
          </a:p>
          <a:p>
            <a:pPr marL="1371600" lvl="1">
              <a:buFontTx/>
              <a:buChar char="-"/>
            </a:pPr>
            <a:r>
              <a:rPr lang="fr-FR" dirty="0"/>
              <a:t>Faire une campagne et en mesurer la performance</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31</a:t>
            </a:fld>
            <a:endParaRPr lang="fr-FR" altLang="fr-FR" dirty="0"/>
          </a:p>
        </p:txBody>
      </p:sp>
    </p:spTree>
    <p:extLst>
      <p:ext uri="{BB962C8B-B14F-4D97-AF65-F5344CB8AC3E}">
        <p14:creationId xmlns:p14="http://schemas.microsoft.com/office/powerpoint/2010/main" val="1283548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Ce qu’il faut poursuivre</a:t>
            </a:r>
          </a:p>
          <a:p>
            <a:pPr marL="457200" indent="-457200">
              <a:buFontTx/>
              <a:buChar char="-"/>
            </a:pPr>
            <a:r>
              <a:rPr lang="fr-FR" dirty="0"/>
              <a:t>Partager les bonnes pratiques constatées par les membres</a:t>
            </a:r>
          </a:p>
          <a:p>
            <a:pPr marL="457200" indent="-457200">
              <a:buFontTx/>
              <a:buChar char="-"/>
            </a:pPr>
            <a:r>
              <a:rPr lang="fr-FR" dirty="0"/>
              <a:t>Consolider/Accroitre les contributeurs actifs au GT</a:t>
            </a:r>
          </a:p>
          <a:p>
            <a:r>
              <a:rPr lang="fr-FR" dirty="0">
                <a:solidFill>
                  <a:schemeClr val="accent3">
                    <a:lumMod val="50000"/>
                  </a:schemeClr>
                </a:solidFill>
              </a:rPr>
              <a:t>Et surtout continuer à servir les membres de l’AFPAC</a:t>
            </a:r>
          </a:p>
          <a:p>
            <a:pPr marL="457200" indent="-457200">
              <a:buFontTx/>
              <a:buChar char="-"/>
            </a:pPr>
            <a:endParaRPr lang="fr-FR" dirty="0"/>
          </a:p>
          <a:p>
            <a:pPr marL="457200" indent="-457200">
              <a:buFontTx/>
              <a:buChar char="-"/>
            </a:pPr>
            <a:endParaRPr lang="fr-FR"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32</a:t>
            </a:fld>
            <a:endParaRPr lang="fr-FR" altLang="fr-FR" dirty="0"/>
          </a:p>
        </p:txBody>
      </p:sp>
    </p:spTree>
    <p:extLst>
      <p:ext uri="{BB962C8B-B14F-4D97-AF65-F5344CB8AC3E}">
        <p14:creationId xmlns:p14="http://schemas.microsoft.com/office/powerpoint/2010/main" val="272618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BAB3EBB-9AD8-4038-BCF2-5FBFE386978F}"/>
              </a:ext>
            </a:extLst>
          </p:cNvPr>
          <p:cNvSpPr>
            <a:spLocks noGrp="1"/>
          </p:cNvSpPr>
          <p:nvPr>
            <p:ph idx="1"/>
          </p:nvPr>
        </p:nvSpPr>
        <p:spPr>
          <a:xfrm>
            <a:off x="579863" y="1610191"/>
            <a:ext cx="3479182" cy="961559"/>
          </a:xfrm>
        </p:spPr>
        <p:txBody>
          <a:bodyPr/>
          <a:lstStyle/>
          <a:p>
            <a:pPr marL="228600">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Vos questions par tchat</a:t>
            </a:r>
          </a:p>
          <a:p>
            <a:pPr marL="342900" lvl="0" indent="-342900">
              <a:lnSpc>
                <a:spcPct val="115000"/>
              </a:lnSpc>
              <a:spcAft>
                <a:spcPts val="1000"/>
              </a:spcAft>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143AB185-1BF9-40AE-94AE-15A6A25D0C10}"/>
              </a:ext>
            </a:extLst>
          </p:cNvPr>
          <p:cNvPicPr>
            <a:picLocks noChangeAspect="1"/>
          </p:cNvPicPr>
          <p:nvPr/>
        </p:nvPicPr>
        <p:blipFill>
          <a:blip r:embed="rId2"/>
          <a:stretch>
            <a:fillRect/>
          </a:stretch>
        </p:blipFill>
        <p:spPr>
          <a:xfrm>
            <a:off x="4073912" y="1560881"/>
            <a:ext cx="2536089" cy="2536089"/>
          </a:xfrm>
          <a:prstGeom prst="rect">
            <a:avLst/>
          </a:prstGeom>
        </p:spPr>
      </p:pic>
      <p:sp>
        <p:nvSpPr>
          <p:cNvPr id="2" name="Espace réservé du numéro de diapositive 1">
            <a:extLst>
              <a:ext uri="{FF2B5EF4-FFF2-40B4-BE49-F238E27FC236}">
                <a16:creationId xmlns:a16="http://schemas.microsoft.com/office/drawing/2014/main" id="{641F2284-46C3-471F-ACED-0AF2AA900D8F}"/>
              </a:ext>
            </a:extLst>
          </p:cNvPr>
          <p:cNvSpPr>
            <a:spLocks noGrp="1"/>
          </p:cNvSpPr>
          <p:nvPr>
            <p:ph type="sldNum" sz="quarter" idx="4"/>
          </p:nvPr>
        </p:nvSpPr>
        <p:spPr/>
        <p:txBody>
          <a:bodyPr/>
          <a:lstStyle/>
          <a:p>
            <a:pPr>
              <a:defRPr/>
            </a:pPr>
            <a:fld id="{AE6A7967-D078-472B-B058-1133A14FDA29}" type="slidenum">
              <a:rPr lang="fr-FR" altLang="fr-FR" smtClean="0"/>
              <a:pPr>
                <a:defRPr/>
              </a:pPr>
              <a:t>33</a:t>
            </a:fld>
            <a:endParaRPr lang="fr-FR" altLang="fr-FR" dirty="0"/>
          </a:p>
        </p:txBody>
      </p:sp>
      <p:sp>
        <p:nvSpPr>
          <p:cNvPr id="7" name="Espace réservé du contenu 2">
            <a:extLst>
              <a:ext uri="{FF2B5EF4-FFF2-40B4-BE49-F238E27FC236}">
                <a16:creationId xmlns:a16="http://schemas.microsoft.com/office/drawing/2014/main" id="{DD6484D9-AFC9-45EC-8D58-CCB7B3369A9A}"/>
              </a:ext>
            </a:extLst>
          </p:cNvPr>
          <p:cNvSpPr txBox="1">
            <a:spLocks/>
          </p:cNvSpPr>
          <p:nvPr/>
        </p:nvSpPr>
        <p:spPr bwMode="auto">
          <a:xfrm>
            <a:off x="457200" y="838524"/>
            <a:ext cx="8229600" cy="3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rgbClr val="042C71"/>
                </a:solidFill>
                <a:latin typeface="+mn-lt"/>
                <a:ea typeface="+mn-ea"/>
                <a:cs typeface="+mn-cs"/>
              </a:defRPr>
            </a:lvl1pPr>
            <a:lvl2pPr marL="914400" indent="-457200" algn="l" defTabSz="457200" rtl="0" eaLnBrk="0" fontAlgn="base" hangingPunct="0">
              <a:spcBef>
                <a:spcPct val="20000"/>
              </a:spcBef>
              <a:spcAft>
                <a:spcPct val="0"/>
              </a:spcAft>
              <a:buFont typeface="Arial"/>
              <a:buChar char="•"/>
              <a:defRPr sz="2400" kern="1200">
                <a:solidFill>
                  <a:srgbClr val="042C7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042C7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800" b="1" dirty="0">
                <a:solidFill>
                  <a:srgbClr val="FF6600"/>
                </a:solidFill>
                <a:latin typeface="Tahoma" panose="020B0604030504040204" pitchFamily="34" charset="0"/>
                <a:ea typeface="Tahoma" panose="020B0604030504040204" pitchFamily="34" charset="0"/>
                <a:cs typeface="Tahoma" panose="020B0604030504040204" pitchFamily="34" charset="0"/>
              </a:rPr>
              <a:t>MERCI DE VOTRE ÉCOUTE ATTENTIVE </a:t>
            </a:r>
            <a:endParaRPr lang="fr-FR" sz="2000" dirty="0"/>
          </a:p>
        </p:txBody>
      </p:sp>
    </p:spTree>
    <p:extLst>
      <p:ext uri="{BB962C8B-B14F-4D97-AF65-F5344CB8AC3E}">
        <p14:creationId xmlns:p14="http://schemas.microsoft.com/office/powerpoint/2010/main" val="345610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BAB3EBB-9AD8-4038-BCF2-5FBFE386978F}"/>
              </a:ext>
            </a:extLst>
          </p:cNvPr>
          <p:cNvSpPr>
            <a:spLocks noGrp="1"/>
          </p:cNvSpPr>
          <p:nvPr>
            <p:ph idx="1"/>
          </p:nvPr>
        </p:nvSpPr>
        <p:spPr>
          <a:xfrm>
            <a:off x="579863" y="1610191"/>
            <a:ext cx="4747146" cy="961559"/>
          </a:xfrm>
        </p:spPr>
        <p:txBody>
          <a:bodyPr/>
          <a:lstStyle/>
          <a:p>
            <a:pPr marL="228600">
              <a:lnSpc>
                <a:spcPct val="115000"/>
              </a:lnSpc>
              <a:spcAft>
                <a:spcPts val="100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Vos questions</a:t>
            </a:r>
          </a:p>
          <a:p>
            <a:pPr marL="228600">
              <a:lnSpc>
                <a:spcPct val="115000"/>
              </a:lnSpc>
              <a:spcAft>
                <a:spcPts val="1000"/>
              </a:spcAft>
            </a:pPr>
            <a:r>
              <a:rPr lang="fr-FR" sz="2000" b="1" dirty="0">
                <a:solidFill>
                  <a:srgbClr val="FF6600"/>
                </a:solidFill>
                <a:latin typeface="Calibri" panose="020F0502020204030204" pitchFamily="34" charset="0"/>
                <a:ea typeface="Calibri" panose="020F0502020204030204" pitchFamily="34" charset="0"/>
                <a:cs typeface="Times New Roman" panose="02020603050405020304" pitchFamily="18" charset="0"/>
              </a:rPr>
              <a:t>Vous pouvez ouvrir vos micros</a:t>
            </a:r>
            <a:endParaRPr lang="fr-FR" sz="2000"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BEC0B063-B39C-488F-819D-316E8BD3C014}"/>
              </a:ext>
            </a:extLst>
          </p:cNvPr>
          <p:cNvSpPr>
            <a:spLocks noGrp="1"/>
          </p:cNvSpPr>
          <p:nvPr>
            <p:ph type="sldNum" sz="quarter" idx="4"/>
          </p:nvPr>
        </p:nvSpPr>
        <p:spPr/>
        <p:txBody>
          <a:bodyPr/>
          <a:lstStyle/>
          <a:p>
            <a:pPr>
              <a:defRPr/>
            </a:pPr>
            <a:fld id="{AE6A7967-D078-472B-B058-1133A14FDA29}" type="slidenum">
              <a:rPr lang="fr-FR" altLang="fr-FR" smtClean="0"/>
              <a:pPr>
                <a:defRPr/>
              </a:pPr>
              <a:t>34</a:t>
            </a:fld>
            <a:endParaRPr lang="fr-FR" altLang="fr-FR" dirty="0"/>
          </a:p>
        </p:txBody>
      </p:sp>
      <p:pic>
        <p:nvPicPr>
          <p:cNvPr id="9" name="Image 8">
            <a:extLst>
              <a:ext uri="{FF2B5EF4-FFF2-40B4-BE49-F238E27FC236}">
                <a16:creationId xmlns:a16="http://schemas.microsoft.com/office/drawing/2014/main" id="{C31319A9-D405-4373-ABEF-55570CB3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697" y="1483866"/>
            <a:ext cx="3240000" cy="2175767"/>
          </a:xfrm>
          <a:prstGeom prst="rect">
            <a:avLst/>
          </a:prstGeom>
        </p:spPr>
      </p:pic>
    </p:spTree>
    <p:extLst>
      <p:ext uri="{BB962C8B-B14F-4D97-AF65-F5344CB8AC3E}">
        <p14:creationId xmlns:p14="http://schemas.microsoft.com/office/powerpoint/2010/main" val="28597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erci pour votre participation - Feberef">
            <a:extLst>
              <a:ext uri="{FF2B5EF4-FFF2-40B4-BE49-F238E27FC236}">
                <a16:creationId xmlns:a16="http://schemas.microsoft.com/office/drawing/2014/main" id="{1143F688-1C93-4C49-B03E-086176E30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1180512"/>
            <a:ext cx="3952875" cy="2976102"/>
          </a:xfrm>
          <a:prstGeom prst="rect">
            <a:avLst/>
          </a:prstGeom>
          <a:ln>
            <a:noFill/>
          </a:ln>
          <a:effectLst>
            <a:outerShdw blurRad="292100" dist="139700" dir="2700000" algn="tl" rotWithShape="0">
              <a:srgbClr val="333333">
                <a:alpha val="65000"/>
              </a:srgbClr>
            </a:outerShdw>
            <a:softEdge rad="635000"/>
          </a:effectLst>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6C85639B-AA53-4FDD-BD47-BD7EF50DCFF0}"/>
              </a:ext>
            </a:extLst>
          </p:cNvPr>
          <p:cNvSpPr>
            <a:spLocks noGrp="1"/>
          </p:cNvSpPr>
          <p:nvPr>
            <p:ph type="sldNum" sz="quarter" idx="4"/>
          </p:nvPr>
        </p:nvSpPr>
        <p:spPr/>
        <p:txBody>
          <a:bodyPr/>
          <a:lstStyle/>
          <a:p>
            <a:pPr>
              <a:defRPr/>
            </a:pPr>
            <a:fld id="{AE6A7967-D078-472B-B058-1133A14FDA29}" type="slidenum">
              <a:rPr lang="fr-FR" altLang="fr-FR" smtClean="0"/>
              <a:pPr>
                <a:defRPr/>
              </a:pPr>
              <a:t>35</a:t>
            </a:fld>
            <a:endParaRPr lang="fr-FR" altLang="fr-FR" dirty="0"/>
          </a:p>
        </p:txBody>
      </p:sp>
      <p:sp>
        <p:nvSpPr>
          <p:cNvPr id="4" name="Espace réservé du contenu 2">
            <a:extLst>
              <a:ext uri="{FF2B5EF4-FFF2-40B4-BE49-F238E27FC236}">
                <a16:creationId xmlns:a16="http://schemas.microsoft.com/office/drawing/2014/main" id="{06A44F0B-403E-4E64-97C9-F54C33EBEDF2}"/>
              </a:ext>
            </a:extLst>
          </p:cNvPr>
          <p:cNvSpPr>
            <a:spLocks noGrp="1"/>
          </p:cNvSpPr>
          <p:nvPr>
            <p:ph idx="1"/>
          </p:nvPr>
        </p:nvSpPr>
        <p:spPr>
          <a:xfrm>
            <a:off x="446048" y="561976"/>
            <a:ext cx="6846850" cy="961559"/>
          </a:xfrm>
        </p:spPr>
        <p:txBody>
          <a:bodyPr/>
          <a:lstStyle/>
          <a:p>
            <a:pPr marL="228600">
              <a:lnSpc>
                <a:spcPct val="115000"/>
              </a:lnSpc>
              <a:spcAft>
                <a:spcPts val="100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Merci de prendre le temps de répondre au sondage qui suit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3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209813" y="797479"/>
            <a:ext cx="8808352" cy="3394472"/>
          </a:xfrm>
        </p:spPr>
        <p:txBody>
          <a:bodyPr/>
          <a:lstStyle/>
          <a:p>
            <a:pPr>
              <a:lnSpc>
                <a:spcPct val="115000"/>
              </a:lnSpc>
              <a:spcAft>
                <a:spcPts val="100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Intervenants :                     </a:t>
            </a:r>
            <a:r>
              <a:rPr lang="fr-FR" sz="2400" b="1" dirty="0">
                <a:latin typeface="Calibri" panose="020F0502020204030204" pitchFamily="34" charset="0"/>
                <a:ea typeface="Calibri" panose="020F0502020204030204" pitchFamily="34" charset="0"/>
                <a:cs typeface="Times New Roman" panose="02020603050405020304" pitchFamily="18" charset="0"/>
              </a:rPr>
              <a:t>Olivier DEKENS, Pilote du GT</a:t>
            </a: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Vincent DEVOS - SYNASAV</a:t>
            </a: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Rachel CHERMAIN, </a:t>
            </a:r>
            <a:br>
              <a:rPr lang="fr-FR" sz="2400" b="1" dirty="0">
                <a:latin typeface="Calibri" panose="020F0502020204030204" pitchFamily="34" charset="0"/>
                <a:ea typeface="Calibri" panose="020F0502020204030204" pitchFamily="34" charset="0"/>
                <a:cs typeface="Times New Roman" panose="02020603050405020304" pitchFamily="18" charset="0"/>
              </a:rPr>
            </a:br>
            <a:r>
              <a:rPr lang="fr-FR" sz="2400" b="1" dirty="0">
                <a:latin typeface="Calibri" panose="020F0502020204030204" pitchFamily="34" charset="0"/>
                <a:ea typeface="Calibri" panose="020F0502020204030204" pitchFamily="34" charset="0"/>
                <a:cs typeface="Times New Roman" panose="02020603050405020304" pitchFamily="18" charset="0"/>
              </a:rPr>
              <a:t>                    Secrétaire Générale de la FNAS</a:t>
            </a: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8" name="Titre 1">
            <a:extLst>
              <a:ext uri="{FF2B5EF4-FFF2-40B4-BE49-F238E27FC236}">
                <a16:creationId xmlns:a16="http://schemas.microsoft.com/office/drawing/2014/main" id="{EEF04E68-A8E9-498C-A5EA-A7F892F2A027}"/>
              </a:ext>
            </a:extLst>
          </p:cNvPr>
          <p:cNvSpPr>
            <a:spLocks noGrp="1"/>
          </p:cNvSpPr>
          <p:nvPr>
            <p:ph type="title" hasCustomPrompt="1"/>
          </p:nvPr>
        </p:nvSpPr>
        <p:spPr>
          <a:xfrm>
            <a:off x="457200" y="10048"/>
            <a:ext cx="8229600" cy="857250"/>
          </a:xfrm>
        </p:spPr>
        <p:txBody>
          <a:bodyPr>
            <a:normAutofit/>
          </a:bodyPr>
          <a:lstStyle>
            <a:lvl1pPr algn="l">
              <a:defRPr sz="2400" b="1">
                <a:solidFill>
                  <a:srgbClr val="FF6600"/>
                </a:solidFill>
              </a:defRPr>
            </a:lvl1pPr>
          </a:lstStyle>
          <a:p>
            <a:r>
              <a:rPr lang="fr-FR" i="1" dirty="0"/>
              <a:t>Les mardis de la PAC </a:t>
            </a:r>
            <a:r>
              <a:rPr lang="fr-FR" dirty="0"/>
              <a:t>« Attractivité des métiers de la PAC »</a:t>
            </a:r>
          </a:p>
        </p:txBody>
      </p:sp>
      <p:sp>
        <p:nvSpPr>
          <p:cNvPr id="5" name="Espace réservé du numéro de diapositive 4">
            <a:extLst>
              <a:ext uri="{FF2B5EF4-FFF2-40B4-BE49-F238E27FC236}">
                <a16:creationId xmlns:a16="http://schemas.microsoft.com/office/drawing/2014/main" id="{4519F065-9CE5-4B5B-9CBA-C7F3A0A4C40C}"/>
              </a:ext>
            </a:extLst>
          </p:cNvPr>
          <p:cNvSpPr>
            <a:spLocks noGrp="1"/>
          </p:cNvSpPr>
          <p:nvPr>
            <p:ph type="sldNum" sz="quarter" idx="4"/>
          </p:nvPr>
        </p:nvSpPr>
        <p:spPr/>
        <p:txBody>
          <a:bodyPr/>
          <a:lstStyle/>
          <a:p>
            <a:pPr>
              <a:defRPr/>
            </a:pPr>
            <a:fld id="{AE6A7967-D078-472B-B058-1133A14FDA29}" type="slidenum">
              <a:rPr lang="fr-FR" altLang="fr-FR" smtClean="0"/>
              <a:pPr>
                <a:defRPr/>
              </a:pPr>
              <a:t>3</a:t>
            </a:fld>
            <a:endParaRPr lang="fr-FR" alt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335" y="570780"/>
            <a:ext cx="1080000" cy="1249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descr="Une image contenant personne, homme, complet, mur&#10;&#10;Description générée automatiquement">
            <a:extLst>
              <a:ext uri="{FF2B5EF4-FFF2-40B4-BE49-F238E27FC236}">
                <a16:creationId xmlns:a16="http://schemas.microsoft.com/office/drawing/2014/main" id="{A489529A-DDF8-4165-9FC3-D5E3D235C49A}"/>
              </a:ext>
            </a:extLst>
          </p:cNvPr>
          <p:cNvPicPr>
            <a:picLocks noChangeAspect="1"/>
          </p:cNvPicPr>
          <p:nvPr/>
        </p:nvPicPr>
        <p:blipFill>
          <a:blip r:embed="rId3"/>
          <a:stretch>
            <a:fillRect/>
          </a:stretch>
        </p:blipFill>
        <p:spPr>
          <a:xfrm>
            <a:off x="4430984" y="1451803"/>
            <a:ext cx="1080000" cy="1443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 9">
            <a:extLst>
              <a:ext uri="{FF2B5EF4-FFF2-40B4-BE49-F238E27FC236}">
                <a16:creationId xmlns:a16="http://schemas.microsoft.com/office/drawing/2014/main" id="{DE8E0F0E-E5A4-4CE7-B227-A385545A15C4}"/>
              </a:ext>
            </a:extLst>
          </p:cNvPr>
          <p:cNvPicPr>
            <a:picLocks noChangeAspect="1"/>
          </p:cNvPicPr>
          <p:nvPr/>
        </p:nvPicPr>
        <p:blipFill>
          <a:blip r:embed="rId4"/>
          <a:stretch>
            <a:fillRect/>
          </a:stretch>
        </p:blipFill>
        <p:spPr>
          <a:xfrm>
            <a:off x="380799" y="3175041"/>
            <a:ext cx="1080000" cy="1412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097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209813" y="797479"/>
            <a:ext cx="8808352" cy="3394472"/>
          </a:xfrm>
        </p:spPr>
        <p:txBody>
          <a:bodyPr/>
          <a:lstStyle/>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b="1" dirty="0">
                <a:ea typeface="Calibri" panose="020F0502020204030204" pitchFamily="34" charset="0"/>
                <a:cs typeface="Times New Roman" panose="02020603050405020304" pitchFamily="18" charset="0"/>
              </a:rPr>
              <a:t>Et les autres membres du GT </a:t>
            </a:r>
            <a:r>
              <a:rPr lang="fr-FR" sz="2400" b="1" dirty="0"/>
              <a:t>« Attractivité des métiers de la PAC »</a:t>
            </a:r>
            <a:endParaRPr lang="fr-FR" sz="2400" b="1" dirty="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8" name="Titre 1">
            <a:extLst>
              <a:ext uri="{FF2B5EF4-FFF2-40B4-BE49-F238E27FC236}">
                <a16:creationId xmlns:a16="http://schemas.microsoft.com/office/drawing/2014/main" id="{EEF04E68-A8E9-498C-A5EA-A7F892F2A027}"/>
              </a:ext>
            </a:extLst>
          </p:cNvPr>
          <p:cNvSpPr>
            <a:spLocks noGrp="1"/>
          </p:cNvSpPr>
          <p:nvPr>
            <p:ph type="title" hasCustomPrompt="1"/>
          </p:nvPr>
        </p:nvSpPr>
        <p:spPr>
          <a:xfrm>
            <a:off x="457200" y="10048"/>
            <a:ext cx="8229600" cy="857250"/>
          </a:xfrm>
        </p:spPr>
        <p:txBody>
          <a:bodyPr>
            <a:normAutofit/>
          </a:bodyPr>
          <a:lstStyle>
            <a:lvl1pPr algn="l">
              <a:defRPr sz="2400" b="1">
                <a:solidFill>
                  <a:srgbClr val="FF6600"/>
                </a:solidFill>
              </a:defRPr>
            </a:lvl1pPr>
          </a:lstStyle>
          <a:p>
            <a:r>
              <a:rPr lang="fr-FR" i="1" dirty="0"/>
              <a:t>Les mardis de la PAC </a:t>
            </a:r>
            <a:r>
              <a:rPr lang="fr-FR" dirty="0"/>
              <a:t>« Attractivité des métiers de la PAC »</a:t>
            </a:r>
          </a:p>
        </p:txBody>
      </p:sp>
      <p:sp>
        <p:nvSpPr>
          <p:cNvPr id="5" name="Espace réservé du numéro de diapositive 4">
            <a:extLst>
              <a:ext uri="{FF2B5EF4-FFF2-40B4-BE49-F238E27FC236}">
                <a16:creationId xmlns:a16="http://schemas.microsoft.com/office/drawing/2014/main" id="{4519F065-9CE5-4B5B-9CBA-C7F3A0A4C40C}"/>
              </a:ext>
            </a:extLst>
          </p:cNvPr>
          <p:cNvSpPr>
            <a:spLocks noGrp="1"/>
          </p:cNvSpPr>
          <p:nvPr>
            <p:ph type="sldNum" sz="quarter" idx="4"/>
          </p:nvPr>
        </p:nvSpPr>
        <p:spPr/>
        <p:txBody>
          <a:bodyPr/>
          <a:lstStyle/>
          <a:p>
            <a:pPr>
              <a:defRPr/>
            </a:pPr>
            <a:fld id="{AE6A7967-D078-472B-B058-1133A14FDA29}" type="slidenum">
              <a:rPr lang="fr-FR" altLang="fr-FR" smtClean="0"/>
              <a:pPr>
                <a:defRPr/>
              </a:pPr>
              <a:t>4</a:t>
            </a:fld>
            <a:endParaRPr lang="fr-FR" alt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161" y="2331462"/>
            <a:ext cx="3600000" cy="20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4297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46410" y="821010"/>
            <a:ext cx="8229600" cy="3394472"/>
          </a:xfrm>
        </p:spPr>
        <p:txBody>
          <a:bodyPr/>
          <a:lstStyle/>
          <a:p>
            <a:r>
              <a:rPr lang="fr-FR" sz="2400" dirty="0"/>
              <a:t>La PAC va bien… Pourtant, une ombre au tableau :</a:t>
            </a:r>
          </a:p>
          <a:p>
            <a:r>
              <a:rPr lang="fr-FR" sz="2400" dirty="0"/>
              <a:t>Les membres remontent de plus en plus de difficultés à recruter, à faire face aux demandes du marché et à contribuer efficacement à la TE  </a:t>
            </a:r>
          </a:p>
          <a:p>
            <a:r>
              <a:rPr lang="fr-FR" sz="2600" dirty="0">
                <a:sym typeface="Wingdings" panose="05000000000000000000" pitchFamily="2" charset="2"/>
              </a:rPr>
              <a:t> l’AFPAC a lancé un Groupe de travail en 2020 pour réfléchir aux voies et moyens d’infléchir la situation</a:t>
            </a:r>
            <a:endParaRPr lang="fr-FR" sz="2600" dirty="0"/>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5</a:t>
            </a:fld>
            <a:endParaRPr lang="fr-FR" altLang="fr-FR" dirty="0"/>
          </a:p>
        </p:txBody>
      </p:sp>
    </p:spTree>
    <p:extLst>
      <p:ext uri="{BB962C8B-B14F-4D97-AF65-F5344CB8AC3E}">
        <p14:creationId xmlns:p14="http://schemas.microsoft.com/office/powerpoint/2010/main" val="351622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61278" y="1006863"/>
            <a:ext cx="8229600" cy="3394472"/>
          </a:xfrm>
        </p:spPr>
        <p:txBody>
          <a:bodyPr/>
          <a:lstStyle/>
          <a:p>
            <a:r>
              <a:rPr lang="fr-FR" dirty="0"/>
              <a:t>Objectifs du GT Attractivités Métiers</a:t>
            </a:r>
          </a:p>
          <a:p>
            <a:pPr marL="457200" indent="-457200">
              <a:buFontTx/>
              <a:buChar char="-"/>
            </a:pPr>
            <a:r>
              <a:rPr lang="fr-FR" dirty="0"/>
              <a:t>Établir un diagnostic partagé (besoins/ressources)</a:t>
            </a:r>
          </a:p>
          <a:p>
            <a:pPr marL="457200" indent="-457200">
              <a:buFontTx/>
              <a:buChar char="-"/>
            </a:pPr>
            <a:r>
              <a:rPr lang="fr-FR" dirty="0"/>
              <a:t>Proposer des solutions</a:t>
            </a:r>
          </a:p>
          <a:p>
            <a:pPr marL="457200" indent="-457200">
              <a:buFontTx/>
              <a:buChar char="-"/>
            </a:pPr>
            <a:r>
              <a:rPr lang="fr-FR" b="1" dirty="0"/>
              <a:t>Mettre en œuvre de manière préliminaire (POC) certaines solutions </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6</a:t>
            </a:fld>
            <a:endParaRPr lang="fr-FR" altLang="fr-FR" dirty="0"/>
          </a:p>
        </p:txBody>
      </p:sp>
    </p:spTree>
    <p:extLst>
      <p:ext uri="{BB962C8B-B14F-4D97-AF65-F5344CB8AC3E}">
        <p14:creationId xmlns:p14="http://schemas.microsoft.com/office/powerpoint/2010/main" val="126682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09240" y="749880"/>
            <a:ext cx="8229600" cy="3394472"/>
          </a:xfrm>
        </p:spPr>
        <p:txBody>
          <a:bodyPr/>
          <a:lstStyle/>
          <a:p>
            <a:r>
              <a:rPr lang="fr-FR" sz="2400" dirty="0"/>
              <a:t>La méthode</a:t>
            </a:r>
          </a:p>
          <a:p>
            <a:pPr marL="457200" indent="-457200">
              <a:buFontTx/>
              <a:buChar char="-"/>
            </a:pPr>
            <a:r>
              <a:rPr lang="fr-FR" sz="2000" dirty="0"/>
              <a:t>L’efficience du GT vient des expériences des membres qui seront partagées. Pas besoin de réinventer l’eau tiède, tout ce qui a déjà été fait peut servir à tout ce que va être fait</a:t>
            </a:r>
          </a:p>
          <a:p>
            <a:pPr marL="457200" indent="-457200">
              <a:buFontTx/>
              <a:buChar char="-"/>
            </a:pPr>
            <a:r>
              <a:rPr lang="fr-FR" sz="2000" dirty="0"/>
              <a:t>La performance du GT émane de la contribution active de membres</a:t>
            </a:r>
          </a:p>
          <a:p>
            <a:pPr marL="457200" indent="-457200">
              <a:buFontTx/>
              <a:buChar char="-"/>
            </a:pPr>
            <a:r>
              <a:rPr lang="fr-FR" sz="2000" dirty="0"/>
              <a:t>Le GT est orienté solutions/actions</a:t>
            </a:r>
          </a:p>
          <a:p>
            <a:pPr marL="457200" indent="-457200">
              <a:buFontTx/>
              <a:buChar char="-"/>
            </a:pPr>
            <a:r>
              <a:rPr lang="fr-FR" sz="2000" dirty="0"/>
              <a:t>Proximité naturelle avec la Commission Communication</a:t>
            </a:r>
          </a:p>
          <a:p>
            <a:r>
              <a:rPr lang="fr-FR" sz="2400" dirty="0"/>
              <a:t>Un grand merci à ceux qui ont participé, un énorme merci à tous ceux qui vont contribuer</a:t>
            </a:r>
          </a:p>
        </p:txBody>
      </p:sp>
      <p:sp>
        <p:nvSpPr>
          <p:cNvPr id="3" name="Espace réservé du numéro de diapositive 2"/>
          <p:cNvSpPr>
            <a:spLocks noGrp="1"/>
          </p:cNvSpPr>
          <p:nvPr>
            <p:ph type="sldNum" sz="quarter" idx="4"/>
          </p:nvPr>
        </p:nvSpPr>
        <p:spPr/>
        <p:txBody>
          <a:bodyPr/>
          <a:lstStyle/>
          <a:p>
            <a:pPr>
              <a:defRPr/>
            </a:pPr>
            <a:fld id="{AE6A7967-D078-472B-B058-1133A14FDA29}" type="slidenum">
              <a:rPr lang="fr-FR" altLang="fr-FR" smtClean="0"/>
              <a:pPr>
                <a:defRPr/>
              </a:pPr>
              <a:t>7</a:t>
            </a:fld>
            <a:endParaRPr lang="fr-FR" altLang="fr-FR" dirty="0"/>
          </a:p>
        </p:txBody>
      </p:sp>
    </p:spTree>
    <p:extLst>
      <p:ext uri="{BB962C8B-B14F-4D97-AF65-F5344CB8AC3E}">
        <p14:creationId xmlns:p14="http://schemas.microsoft.com/office/powerpoint/2010/main" val="305577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41F2284-46C3-471F-ACED-0AF2AA900D8F}"/>
              </a:ext>
            </a:extLst>
          </p:cNvPr>
          <p:cNvSpPr>
            <a:spLocks noGrp="1"/>
          </p:cNvSpPr>
          <p:nvPr>
            <p:ph type="sldNum" sz="quarter" idx="4"/>
          </p:nvPr>
        </p:nvSpPr>
        <p:spPr/>
        <p:txBody>
          <a:bodyPr/>
          <a:lstStyle/>
          <a:p>
            <a:pPr>
              <a:defRPr/>
            </a:pPr>
            <a:fld id="{AE6A7967-D078-472B-B058-1133A14FDA29}" type="slidenum">
              <a:rPr lang="fr-FR" altLang="fr-FR" smtClean="0"/>
              <a:pPr>
                <a:defRPr/>
              </a:pPr>
              <a:t>8</a:t>
            </a:fld>
            <a:endParaRPr lang="fr-FR" altLang="fr-FR" dirty="0"/>
          </a:p>
        </p:txBody>
      </p:sp>
      <p:sp>
        <p:nvSpPr>
          <p:cNvPr id="8" name="AutoShape 2">
            <a:extLst>
              <a:ext uri="{FF2B5EF4-FFF2-40B4-BE49-F238E27FC236}">
                <a16:creationId xmlns:a16="http://schemas.microsoft.com/office/drawing/2014/main" id="{FE593C4C-79E4-428F-BCDB-A7A6EEA838A9}"/>
              </a:ext>
            </a:extLst>
          </p:cNvPr>
          <p:cNvSpPr>
            <a:spLocks noChangeAspect="1" noChangeArrowheads="1"/>
          </p:cNvSpPr>
          <p:nvPr/>
        </p:nvSpPr>
        <p:spPr bwMode="auto">
          <a:xfrm>
            <a:off x="6934200" y="324023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Espace réservé du contenu 3">
            <a:extLst>
              <a:ext uri="{FF2B5EF4-FFF2-40B4-BE49-F238E27FC236}">
                <a16:creationId xmlns:a16="http://schemas.microsoft.com/office/drawing/2014/main" id="{0F5F0947-309D-4D01-869F-B1184380A066}"/>
              </a:ext>
            </a:extLst>
          </p:cNvPr>
          <p:cNvSpPr>
            <a:spLocks noGrp="1"/>
          </p:cNvSpPr>
          <p:nvPr>
            <p:ph idx="1"/>
          </p:nvPr>
        </p:nvSpPr>
        <p:spPr>
          <a:xfrm>
            <a:off x="620752" y="802291"/>
            <a:ext cx="8229600" cy="3394472"/>
          </a:xfrm>
        </p:spPr>
        <p:txBody>
          <a:bodyPr/>
          <a:lstStyle/>
          <a:p>
            <a:r>
              <a:rPr lang="fr-FR" sz="2400" u="sng" dirty="0"/>
              <a:t>Le Constat </a:t>
            </a:r>
          </a:p>
          <a:p>
            <a:r>
              <a:rPr lang="fr-FR" sz="2400" dirty="0" err="1"/>
              <a:t>PACiste</a:t>
            </a:r>
            <a:r>
              <a:rPr lang="fr-FR" sz="2400" dirty="0"/>
              <a:t> : un métier méconnu…</a:t>
            </a:r>
          </a:p>
          <a:p>
            <a:r>
              <a:rPr lang="fr-FR" sz="2400" dirty="0"/>
              <a:t>.. et pourtant fer de lance de la Transition Ecologique</a:t>
            </a:r>
          </a:p>
          <a:p>
            <a:pPr marL="342900" indent="-342900">
              <a:buFont typeface="Wingdings" panose="05000000000000000000" pitchFamily="2" charset="2"/>
              <a:buChar char="è"/>
            </a:pPr>
            <a:r>
              <a:rPr lang="fr-FR" sz="2400" dirty="0">
                <a:sym typeface="Wingdings" panose="05000000000000000000" pitchFamily="2" charset="2"/>
              </a:rPr>
              <a:t>des formations initiales boudées</a:t>
            </a:r>
          </a:p>
          <a:p>
            <a:pPr marL="342900" indent="-342900">
              <a:buFont typeface="Wingdings" panose="05000000000000000000" pitchFamily="2" charset="2"/>
              <a:buChar char="è"/>
            </a:pPr>
            <a:r>
              <a:rPr lang="fr-FR" sz="2400" dirty="0">
                <a:sym typeface="Wingdings" panose="05000000000000000000" pitchFamily="2" charset="2"/>
              </a:rPr>
              <a:t>Des difficultés à recruter</a:t>
            </a:r>
            <a:endParaRPr lang="fr-FR" sz="2400" dirty="0"/>
          </a:p>
        </p:txBody>
      </p:sp>
    </p:spTree>
    <p:extLst>
      <p:ext uri="{BB962C8B-B14F-4D97-AF65-F5344CB8AC3E}">
        <p14:creationId xmlns:p14="http://schemas.microsoft.com/office/powerpoint/2010/main" val="292767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libri"/>
        <a:ea typeface=""/>
        <a:cs typeface=""/>
      </a:majorFont>
      <a:minorFont>
        <a:latin typeface="Calibri"/>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2052748</TotalTime>
  <Words>1766</Words>
  <Application>Microsoft Office PowerPoint</Application>
  <PresentationFormat>Affichage à l'écran (16:9)</PresentationFormat>
  <Paragraphs>243</Paragraphs>
  <Slides>36</Slides>
  <Notes>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36</vt:i4>
      </vt:variant>
    </vt:vector>
  </HeadingPairs>
  <TitlesOfParts>
    <vt:vector size="48" baseType="lpstr">
      <vt:lpstr>Arial</vt:lpstr>
      <vt:lpstr>Calibri</vt:lpstr>
      <vt:lpstr>DCBMUH+FiraSans-Regular</vt:lpstr>
      <vt:lpstr>DWFBIR+FiraSans-Bold</vt:lpstr>
      <vt:lpstr>Helvetica Neue Light</vt:lpstr>
      <vt:lpstr>Helvetica Neue Medium</vt:lpstr>
      <vt:lpstr>Helvetica Neue Thin</vt:lpstr>
      <vt:lpstr>Roboto</vt:lpstr>
      <vt:lpstr>Symbol</vt:lpstr>
      <vt:lpstr>Tahoma</vt:lpstr>
      <vt:lpstr>Wingdings</vt:lpstr>
      <vt:lpstr>Thème Office</vt:lpstr>
      <vt:lpstr>Présentation PowerPoint</vt:lpstr>
      <vt:lpstr>Présentation PowerPoint</vt:lpstr>
      <vt:lpstr>Les mardis de la PAC « Attractivité des métiers de la PAC »</vt:lpstr>
      <vt:lpstr>Les mardis de la PAC « Attractivité des métiers de la PAC »</vt:lpstr>
      <vt:lpstr>Les mardis de la PAC « Attractivité des métiers de la PAC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Dans le cadre du projet « ENERGY MAKERS » Créer un pont avec l’AFPAC et relayer les actions du GT Attractivité</vt:lpstr>
      <vt:lpstr>Présentation PowerPoint</vt:lpstr>
      <vt:lpstr>AUX BONNES PERSONNES / Stratégie média</vt:lpstr>
      <vt:lpstr>AU BON ENDROIT / Stratégie média</vt:lpstr>
      <vt:lpstr>Méthodologie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DEMAEGT</dc:creator>
  <cp:lastModifiedBy>Véronique VAVRAND - AFPAC</cp:lastModifiedBy>
  <cp:revision>797</cp:revision>
  <cp:lastPrinted>2020-10-06T14:43:46Z</cp:lastPrinted>
  <dcterms:created xsi:type="dcterms:W3CDTF">2016-03-03T18:29:55Z</dcterms:created>
  <dcterms:modified xsi:type="dcterms:W3CDTF">2021-10-13T06:56:06Z</dcterms:modified>
</cp:coreProperties>
</file>