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22"/>
  </p:notesMasterIdLst>
  <p:sldIdLst>
    <p:sldId id="256" r:id="rId2"/>
    <p:sldId id="390" r:id="rId3"/>
    <p:sldId id="273" r:id="rId4"/>
    <p:sldId id="262" r:id="rId5"/>
    <p:sldId id="304" r:id="rId6"/>
    <p:sldId id="345" r:id="rId7"/>
    <p:sldId id="346" r:id="rId8"/>
    <p:sldId id="366" r:id="rId9"/>
    <p:sldId id="367" r:id="rId10"/>
    <p:sldId id="368" r:id="rId11"/>
    <p:sldId id="370" r:id="rId12"/>
    <p:sldId id="371" r:id="rId13"/>
    <p:sldId id="372" r:id="rId14"/>
    <p:sldId id="373" r:id="rId15"/>
    <p:sldId id="374" r:id="rId16"/>
    <p:sldId id="375" r:id="rId17"/>
    <p:sldId id="376" r:id="rId18"/>
    <p:sldId id="377" r:id="rId19"/>
    <p:sldId id="378" r:id="rId20"/>
    <p:sldId id="379" r:id="rId21"/>
    <p:sldId id="380" r:id="rId22"/>
    <p:sldId id="305" r:id="rId23"/>
    <p:sldId id="362" r:id="rId24"/>
    <p:sldId id="361" r:id="rId25"/>
    <p:sldId id="363" r:id="rId26"/>
    <p:sldId id="441" r:id="rId27"/>
    <p:sldId id="442" r:id="rId28"/>
    <p:sldId id="443" r:id="rId29"/>
    <p:sldId id="444" r:id="rId30"/>
    <p:sldId id="435" r:id="rId31"/>
    <p:sldId id="391" r:id="rId32"/>
    <p:sldId id="274" r:id="rId33"/>
    <p:sldId id="293" r:id="rId34"/>
    <p:sldId id="294" r:id="rId35"/>
    <p:sldId id="295" r:id="rId36"/>
    <p:sldId id="296" r:id="rId37"/>
    <p:sldId id="297" r:id="rId38"/>
    <p:sldId id="335" r:id="rId39"/>
    <p:sldId id="424" r:id="rId40"/>
    <p:sldId id="425" r:id="rId41"/>
    <p:sldId id="426" r:id="rId42"/>
    <p:sldId id="427" r:id="rId43"/>
    <p:sldId id="428" r:id="rId44"/>
    <p:sldId id="429" r:id="rId45"/>
    <p:sldId id="430" r:id="rId46"/>
    <p:sldId id="336" r:id="rId47"/>
    <p:sldId id="337" r:id="rId48"/>
    <p:sldId id="405" r:id="rId49"/>
    <p:sldId id="406" r:id="rId50"/>
    <p:sldId id="407" r:id="rId51"/>
    <p:sldId id="408" r:id="rId52"/>
    <p:sldId id="409" r:id="rId53"/>
    <p:sldId id="410" r:id="rId54"/>
    <p:sldId id="302" r:id="rId55"/>
    <p:sldId id="411" r:id="rId56"/>
    <p:sldId id="412" r:id="rId57"/>
    <p:sldId id="413" r:id="rId58"/>
    <p:sldId id="414" r:id="rId59"/>
    <p:sldId id="303" r:id="rId60"/>
    <p:sldId id="343" r:id="rId61"/>
    <p:sldId id="344" r:id="rId62"/>
    <p:sldId id="436" r:id="rId63"/>
    <p:sldId id="271" r:id="rId64"/>
    <p:sldId id="393" r:id="rId65"/>
    <p:sldId id="392" r:id="rId66"/>
    <p:sldId id="276" r:id="rId67"/>
    <p:sldId id="394" r:id="rId68"/>
    <p:sldId id="396" r:id="rId69"/>
    <p:sldId id="397" r:id="rId70"/>
    <p:sldId id="398" r:id="rId71"/>
    <p:sldId id="399" r:id="rId72"/>
    <p:sldId id="400" r:id="rId73"/>
    <p:sldId id="324" r:id="rId74"/>
    <p:sldId id="401" r:id="rId75"/>
    <p:sldId id="402" r:id="rId76"/>
    <p:sldId id="325" r:id="rId77"/>
    <p:sldId id="338" r:id="rId78"/>
    <p:sldId id="339" r:id="rId79"/>
    <p:sldId id="340" r:id="rId80"/>
    <p:sldId id="341" r:id="rId81"/>
    <p:sldId id="437" r:id="rId82"/>
    <p:sldId id="275" r:id="rId83"/>
    <p:sldId id="287" r:id="rId84"/>
    <p:sldId id="279" r:id="rId85"/>
    <p:sldId id="280" r:id="rId86"/>
    <p:sldId id="288" r:id="rId87"/>
    <p:sldId id="431" r:id="rId88"/>
    <p:sldId id="432" r:id="rId89"/>
    <p:sldId id="433" r:id="rId90"/>
    <p:sldId id="282" r:id="rId91"/>
    <p:sldId id="364" r:id="rId92"/>
    <p:sldId id="403" r:id="rId93"/>
    <p:sldId id="404" r:id="rId94"/>
    <p:sldId id="365" r:id="rId95"/>
    <p:sldId id="415" r:id="rId96"/>
    <p:sldId id="416" r:id="rId97"/>
    <p:sldId id="417" r:id="rId98"/>
    <p:sldId id="418" r:id="rId99"/>
    <p:sldId id="419" r:id="rId100"/>
    <p:sldId id="420" r:id="rId101"/>
    <p:sldId id="421" r:id="rId102"/>
    <p:sldId id="422" r:id="rId103"/>
    <p:sldId id="423" r:id="rId104"/>
    <p:sldId id="284" r:id="rId105"/>
    <p:sldId id="285" r:id="rId106"/>
    <p:sldId id="290" r:id="rId107"/>
    <p:sldId id="438" r:id="rId108"/>
    <p:sldId id="439" r:id="rId109"/>
    <p:sldId id="440" r:id="rId110"/>
    <p:sldId id="292" r:id="rId111"/>
    <p:sldId id="381" r:id="rId112"/>
    <p:sldId id="382" r:id="rId113"/>
    <p:sldId id="383" r:id="rId114"/>
    <p:sldId id="384" r:id="rId115"/>
    <p:sldId id="385" r:id="rId116"/>
    <p:sldId id="434" r:id="rId117"/>
    <p:sldId id="277" r:id="rId118"/>
    <p:sldId id="291" r:id="rId119"/>
    <p:sldId id="334" r:id="rId120"/>
    <p:sldId id="272" r:id="rId121"/>
  </p:sldIdLst>
  <p:sldSz cx="12192000" cy="6858000"/>
  <p:notesSz cx="6797675" cy="9926638"/>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6C"/>
    <a:srgbClr val="FF6600"/>
    <a:srgbClr val="001674"/>
    <a:srgbClr val="0029CF"/>
    <a:srgbClr val="644B14"/>
    <a:srgbClr val="1AB3D2"/>
    <a:srgbClr val="32487A"/>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7" autoAdjust="0"/>
    <p:restoredTop sz="94700" autoAdjust="0"/>
  </p:normalViewPr>
  <p:slideViewPr>
    <p:cSldViewPr>
      <p:cViewPr varScale="1">
        <p:scale>
          <a:sx n="67" d="100"/>
          <a:sy n="67" d="100"/>
        </p:scale>
        <p:origin x="834"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1AB3D2"/>
            </a:solidFill>
          </c:spPr>
          <c:invertIfNegative val="0"/>
          <c:cat>
            <c:strRef>
              <c:f>Feuil1!$A$8:$A$10</c:f>
              <c:strCache>
                <c:ptCount val="3"/>
                <c:pt idx="0">
                  <c:v>Aérothermie</c:v>
                </c:pt>
                <c:pt idx="1">
                  <c:v>dont mono bloc</c:v>
                </c:pt>
                <c:pt idx="2">
                  <c:v>dont bibloc</c:v>
                </c:pt>
              </c:strCache>
            </c:strRef>
          </c:cat>
          <c:val>
            <c:numRef>
              <c:f>Feuil1!$B$8:$B$10</c:f>
              <c:numCache>
                <c:formatCode>#,##0</c:formatCode>
                <c:ptCount val="3"/>
                <c:pt idx="0">
                  <c:v>74501</c:v>
                </c:pt>
                <c:pt idx="1">
                  <c:v>7055</c:v>
                </c:pt>
                <c:pt idx="2">
                  <c:v>67446</c:v>
                </c:pt>
              </c:numCache>
            </c:numRef>
          </c:val>
        </c:ser>
        <c:ser>
          <c:idx val="1"/>
          <c:order val="1"/>
          <c:spPr>
            <a:solidFill>
              <a:srgbClr val="F79646">
                <a:lumMod val="75000"/>
              </a:srgbClr>
            </a:solidFill>
          </c:spPr>
          <c:invertIfNegative val="0"/>
          <c:cat>
            <c:strRef>
              <c:f>Feuil1!$A$8:$A$10</c:f>
              <c:strCache>
                <c:ptCount val="3"/>
                <c:pt idx="0">
                  <c:v>Aérothermie</c:v>
                </c:pt>
                <c:pt idx="1">
                  <c:v>dont mono bloc</c:v>
                </c:pt>
                <c:pt idx="2">
                  <c:v>dont bibloc</c:v>
                </c:pt>
              </c:strCache>
            </c:strRef>
          </c:cat>
          <c:val>
            <c:numRef>
              <c:f>Feuil1!$C$8:$C$10</c:f>
              <c:numCache>
                <c:formatCode>#,##0</c:formatCode>
                <c:ptCount val="3"/>
                <c:pt idx="0">
                  <c:v>83089</c:v>
                </c:pt>
                <c:pt idx="1">
                  <c:v>7549</c:v>
                </c:pt>
                <c:pt idx="2">
                  <c:v>75540</c:v>
                </c:pt>
              </c:numCache>
            </c:numRef>
          </c:val>
        </c:ser>
        <c:dLbls>
          <c:showLegendKey val="0"/>
          <c:showVal val="0"/>
          <c:showCatName val="0"/>
          <c:showSerName val="0"/>
          <c:showPercent val="0"/>
          <c:showBubbleSize val="0"/>
        </c:dLbls>
        <c:gapWidth val="150"/>
        <c:axId val="-571560896"/>
        <c:axId val="-571558176"/>
      </c:barChart>
      <c:catAx>
        <c:axId val="-571560896"/>
        <c:scaling>
          <c:orientation val="minMax"/>
        </c:scaling>
        <c:delete val="0"/>
        <c:axPos val="b"/>
        <c:numFmt formatCode="General" sourceLinked="0"/>
        <c:majorTickMark val="out"/>
        <c:minorTickMark val="none"/>
        <c:tickLblPos val="nextTo"/>
        <c:txPr>
          <a:bodyPr/>
          <a:lstStyle/>
          <a:p>
            <a:pPr>
              <a:defRPr sz="1050" b="1"/>
            </a:pPr>
            <a:endParaRPr lang="fr-FR"/>
          </a:p>
        </c:txPr>
        <c:crossAx val="-571558176"/>
        <c:crosses val="autoZero"/>
        <c:auto val="1"/>
        <c:lblAlgn val="ctr"/>
        <c:lblOffset val="100"/>
        <c:noMultiLvlLbl val="0"/>
      </c:catAx>
      <c:valAx>
        <c:axId val="-571558176"/>
        <c:scaling>
          <c:orientation val="minMax"/>
        </c:scaling>
        <c:delete val="0"/>
        <c:axPos val="l"/>
        <c:numFmt formatCode="#,##0" sourceLinked="1"/>
        <c:majorTickMark val="out"/>
        <c:minorTickMark val="none"/>
        <c:tickLblPos val="nextTo"/>
        <c:crossAx val="-571560896"/>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4239576357940599E-2"/>
          <c:y val="5.6871133774059453E-2"/>
          <c:w val="0.90358587141416702"/>
          <c:h val="0.86900801026951924"/>
        </c:manualLayout>
      </c:layout>
      <c:barChart>
        <c:barDir val="col"/>
        <c:grouping val="clustered"/>
        <c:varyColors val="0"/>
        <c:ser>
          <c:idx val="0"/>
          <c:order val="0"/>
          <c:spPr>
            <a:solidFill>
              <a:srgbClr val="1AB3D2"/>
            </a:solidFill>
          </c:spPr>
          <c:invertIfNegative val="0"/>
          <c:cat>
            <c:strRef>
              <c:f>Feuil1!$A$3:$A$5</c:f>
              <c:strCache>
                <c:ptCount val="3"/>
                <c:pt idx="0">
                  <c:v>Géothermie</c:v>
                </c:pt>
                <c:pt idx="1">
                  <c:v>dont sol/sol + sol/eau</c:v>
                </c:pt>
                <c:pt idx="2">
                  <c:v>dont Eau glycolée/eau + eau/eau</c:v>
                </c:pt>
              </c:strCache>
            </c:strRef>
          </c:cat>
          <c:val>
            <c:numRef>
              <c:f>Feuil1!$B$3:$B$5</c:f>
              <c:numCache>
                <c:formatCode>#,##0</c:formatCode>
                <c:ptCount val="3"/>
                <c:pt idx="0">
                  <c:v>2598</c:v>
                </c:pt>
                <c:pt idx="1">
                  <c:v>398</c:v>
                </c:pt>
                <c:pt idx="2">
                  <c:v>2200</c:v>
                </c:pt>
              </c:numCache>
            </c:numRef>
          </c:val>
        </c:ser>
        <c:ser>
          <c:idx val="1"/>
          <c:order val="1"/>
          <c:spPr>
            <a:solidFill>
              <a:schemeClr val="accent6">
                <a:lumMod val="75000"/>
              </a:schemeClr>
            </a:solidFill>
          </c:spPr>
          <c:invertIfNegative val="0"/>
          <c:cat>
            <c:strRef>
              <c:f>Feuil1!$A$3:$A$5</c:f>
              <c:strCache>
                <c:ptCount val="3"/>
                <c:pt idx="0">
                  <c:v>Géothermie</c:v>
                </c:pt>
                <c:pt idx="1">
                  <c:v>dont sol/sol + sol/eau</c:v>
                </c:pt>
                <c:pt idx="2">
                  <c:v>dont Eau glycolée/eau + eau/eau</c:v>
                </c:pt>
              </c:strCache>
            </c:strRef>
          </c:cat>
          <c:val>
            <c:numRef>
              <c:f>Feuil1!$C$3:$C$5</c:f>
              <c:numCache>
                <c:formatCode>#,##0</c:formatCode>
                <c:ptCount val="3"/>
                <c:pt idx="0">
                  <c:v>2489</c:v>
                </c:pt>
                <c:pt idx="1">
                  <c:v>597</c:v>
                </c:pt>
                <c:pt idx="2">
                  <c:v>1892</c:v>
                </c:pt>
              </c:numCache>
            </c:numRef>
          </c:val>
        </c:ser>
        <c:dLbls>
          <c:showLegendKey val="0"/>
          <c:showVal val="0"/>
          <c:showCatName val="0"/>
          <c:showSerName val="0"/>
          <c:showPercent val="0"/>
          <c:showBubbleSize val="0"/>
        </c:dLbls>
        <c:gapWidth val="150"/>
        <c:axId val="-571236976"/>
        <c:axId val="-571234256"/>
      </c:barChart>
      <c:catAx>
        <c:axId val="-571236976"/>
        <c:scaling>
          <c:orientation val="minMax"/>
        </c:scaling>
        <c:delete val="0"/>
        <c:axPos val="b"/>
        <c:numFmt formatCode="General" sourceLinked="0"/>
        <c:majorTickMark val="out"/>
        <c:minorTickMark val="none"/>
        <c:tickLblPos val="nextTo"/>
        <c:crossAx val="-571234256"/>
        <c:crosses val="autoZero"/>
        <c:auto val="1"/>
        <c:lblAlgn val="ctr"/>
        <c:lblOffset val="100"/>
        <c:noMultiLvlLbl val="0"/>
      </c:catAx>
      <c:valAx>
        <c:axId val="-571234256"/>
        <c:scaling>
          <c:orientation val="minMax"/>
        </c:scaling>
        <c:delete val="0"/>
        <c:axPos val="l"/>
        <c:numFmt formatCode="#,##0" sourceLinked="1"/>
        <c:majorTickMark val="out"/>
        <c:minorTickMark val="none"/>
        <c:tickLblPos val="nextTo"/>
        <c:crossAx val="-571236976"/>
        <c:crosses val="autoZero"/>
        <c:crossBetween val="between"/>
      </c:valAx>
    </c:plotArea>
    <c:plotVisOnly val="1"/>
    <c:dispBlanksAs val="gap"/>
    <c:showDLblsOverMax val="0"/>
  </c:chart>
  <c:txPr>
    <a:bodyPr/>
    <a:lstStyle/>
    <a:p>
      <a:pPr>
        <a:defRPr sz="1800"/>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1AB3D2"/>
            </a:solidFill>
          </c:spPr>
          <c:invertIfNegative val="0"/>
          <c:cat>
            <c:strRef>
              <c:f>Feuil1!$A$14:$A$15</c:f>
              <c:strCache>
                <c:ptCount val="2"/>
                <c:pt idx="0">
                  <c:v>CET</c:v>
                </c:pt>
                <c:pt idx="1">
                  <c:v>PAC "HYBRIDES"</c:v>
                </c:pt>
              </c:strCache>
            </c:strRef>
          </c:cat>
          <c:val>
            <c:numRef>
              <c:f>Feuil1!$B$14:$B$15</c:f>
              <c:numCache>
                <c:formatCode>#,##0</c:formatCode>
                <c:ptCount val="2"/>
                <c:pt idx="0">
                  <c:v>80810</c:v>
                </c:pt>
                <c:pt idx="1">
                  <c:v>2688</c:v>
                </c:pt>
              </c:numCache>
            </c:numRef>
          </c:val>
        </c:ser>
        <c:ser>
          <c:idx val="1"/>
          <c:order val="1"/>
          <c:spPr>
            <a:solidFill>
              <a:srgbClr val="F79646">
                <a:lumMod val="75000"/>
              </a:srgbClr>
            </a:solidFill>
          </c:spPr>
          <c:invertIfNegative val="0"/>
          <c:cat>
            <c:strRef>
              <c:f>Feuil1!$A$14:$A$15</c:f>
              <c:strCache>
                <c:ptCount val="2"/>
                <c:pt idx="0">
                  <c:v>CET</c:v>
                </c:pt>
                <c:pt idx="1">
                  <c:v>PAC "HYBRIDES"</c:v>
                </c:pt>
              </c:strCache>
            </c:strRef>
          </c:cat>
          <c:val>
            <c:numRef>
              <c:f>Feuil1!$C$14:$C$15</c:f>
              <c:numCache>
                <c:formatCode>#,##0</c:formatCode>
                <c:ptCount val="2"/>
                <c:pt idx="0">
                  <c:v>88891</c:v>
                </c:pt>
                <c:pt idx="1">
                  <c:v>2849</c:v>
                </c:pt>
              </c:numCache>
            </c:numRef>
          </c:val>
        </c:ser>
        <c:dLbls>
          <c:showLegendKey val="0"/>
          <c:showVal val="0"/>
          <c:showCatName val="0"/>
          <c:showSerName val="0"/>
          <c:showPercent val="0"/>
          <c:showBubbleSize val="0"/>
        </c:dLbls>
        <c:gapWidth val="150"/>
        <c:axId val="-571230448"/>
        <c:axId val="-571235888"/>
      </c:barChart>
      <c:catAx>
        <c:axId val="-571230448"/>
        <c:scaling>
          <c:orientation val="minMax"/>
        </c:scaling>
        <c:delete val="0"/>
        <c:axPos val="b"/>
        <c:numFmt formatCode="General" sourceLinked="0"/>
        <c:majorTickMark val="out"/>
        <c:minorTickMark val="none"/>
        <c:tickLblPos val="nextTo"/>
        <c:txPr>
          <a:bodyPr/>
          <a:lstStyle/>
          <a:p>
            <a:pPr>
              <a:defRPr sz="1050" b="1"/>
            </a:pPr>
            <a:endParaRPr lang="fr-FR"/>
          </a:p>
        </c:txPr>
        <c:crossAx val="-571235888"/>
        <c:crosses val="autoZero"/>
        <c:auto val="1"/>
        <c:lblAlgn val="ctr"/>
        <c:lblOffset val="100"/>
        <c:noMultiLvlLbl val="0"/>
      </c:catAx>
      <c:valAx>
        <c:axId val="-571235888"/>
        <c:scaling>
          <c:orientation val="minMax"/>
        </c:scaling>
        <c:delete val="0"/>
        <c:axPos val="l"/>
        <c:numFmt formatCode="#,##0" sourceLinked="1"/>
        <c:majorTickMark val="out"/>
        <c:minorTickMark val="none"/>
        <c:tickLblPos val="nextTo"/>
        <c:crossAx val="-571230448"/>
        <c:crosses val="autoZero"/>
        <c:crossBetween val="between"/>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5B617798-E48E-42E6-88DC-68C6FCA6DA64}" type="datetimeFigureOut">
              <a:rPr lang="fr-FR"/>
              <a:pPr>
                <a:defRPr/>
              </a:pPr>
              <a:t>13/02/2018</a:t>
            </a:fld>
            <a:endParaRPr lang="fr-FR"/>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50955C3-5126-4538-89AD-0333E5A8471E}" type="slidenum">
              <a:rPr lang="fr-FR" altLang="fr-FR"/>
              <a:pPr>
                <a:defRPr/>
              </a:pPr>
              <a:t>‹N°›</a:t>
            </a:fld>
            <a:endParaRPr lang="fr-FR" altLang="fr-FR"/>
          </a:p>
        </p:txBody>
      </p:sp>
    </p:spTree>
    <p:extLst>
      <p:ext uri="{BB962C8B-B14F-4D97-AF65-F5344CB8AC3E}">
        <p14:creationId xmlns:p14="http://schemas.microsoft.com/office/powerpoint/2010/main" val="4567783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C50955C3-5126-4538-89AD-0333E5A8471E}" type="slidenum">
              <a:rPr lang="fr-FR" altLang="fr-FR" smtClean="0"/>
              <a:pPr>
                <a:defRPr/>
              </a:pPr>
              <a:t>1</a:t>
            </a:fld>
            <a:endParaRPr lang="fr-FR" altLang="fr-FR"/>
          </a:p>
        </p:txBody>
      </p:sp>
    </p:spTree>
    <p:extLst>
      <p:ext uri="{BB962C8B-B14F-4D97-AF65-F5344CB8AC3E}">
        <p14:creationId xmlns:p14="http://schemas.microsoft.com/office/powerpoint/2010/main" val="368544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p:cNvSpPr>
            <a:spLocks noGrp="1"/>
          </p:cNvSpPr>
          <p:nvPr>
            <p:ph type="body" idx="1"/>
          </p:nvPr>
        </p:nvSpPr>
        <p:spPr/>
        <p:txBody>
          <a:bodyPr/>
          <a:lstStyle/>
          <a:p>
            <a:pPr marL="171450" indent="-171450">
              <a:buFontTx/>
              <a:buChar char="-"/>
              <a:defRPr/>
            </a:pPr>
            <a:r>
              <a:rPr lang="fr-FR" dirty="0" smtClean="0"/>
              <a:t>Amélioration des perf : sur échangeurs et compresseurs COP saisonnier de 4 en 2030.</a:t>
            </a:r>
          </a:p>
          <a:p>
            <a:pPr marL="171450" indent="-171450">
              <a:buFontTx/>
              <a:buChar char="-"/>
              <a:defRPr/>
            </a:pPr>
            <a:r>
              <a:rPr lang="fr-FR" dirty="0" smtClean="0"/>
              <a:t>Travail important sur les fluides frigo à poursuivre</a:t>
            </a:r>
          </a:p>
          <a:p>
            <a:pPr marL="171450" indent="-171450">
              <a:buFontTx/>
              <a:buChar char="-"/>
              <a:defRPr/>
            </a:pPr>
            <a:r>
              <a:rPr lang="fr-FR" dirty="0" smtClean="0"/>
              <a:t>Faibles puissances d’appel des bâtiments, des PAC qui doivent d’adapter en terme de modulation de puissance</a:t>
            </a:r>
          </a:p>
          <a:p>
            <a:pPr marL="171450" indent="-171450">
              <a:buFontTx/>
              <a:buChar char="-"/>
              <a:defRPr/>
            </a:pPr>
            <a:endParaRPr lang="fr-FR" dirty="0" smtClean="0"/>
          </a:p>
          <a:p>
            <a:pPr marL="171450" indent="-171450">
              <a:buFontTx/>
              <a:buChar char="-"/>
              <a:defRPr/>
            </a:pPr>
            <a:r>
              <a:rPr lang="fr-FR" dirty="0" smtClean="0"/>
              <a:t>Vers la massification de la PAC : faire baisser les prix !!! Ça fait maintenant plus de 10ans que je travaille dans le secteur du bâtiment, et ça fait pus de 10ans qu’une PAC? Ça coûte 15k€ ! Un peu provocateur et caricatural, simplement pour dire que ces objectifs ne peuvent pas être atteints si les prix ne baissent pas !!</a:t>
            </a:r>
          </a:p>
          <a:p>
            <a:pPr marL="171450" indent="-171450">
              <a:buFontTx/>
              <a:buChar char="-"/>
              <a:defRPr/>
            </a:pPr>
            <a:endParaRPr lang="fr-FR" dirty="0" smtClean="0"/>
          </a:p>
          <a:p>
            <a:pPr marL="171450" indent="-171450">
              <a:buFontTx/>
              <a:buChar char="-"/>
              <a:defRPr/>
            </a:pPr>
            <a:r>
              <a:rPr lang="fr-FR" dirty="0" smtClean="0"/>
              <a:t>Neutralité carbone</a:t>
            </a:r>
          </a:p>
          <a:p>
            <a:pPr>
              <a:defRPr/>
            </a:pPr>
            <a:endParaRPr lang="fr-FR" dirty="0"/>
          </a:p>
        </p:txBody>
      </p:sp>
      <p:sp>
        <p:nvSpPr>
          <p:cNvPr id="12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EE1E89C-E02A-4364-B12F-AA0BB8BEC971}" type="slidenum">
              <a:rPr lang="fr-FR" altLang="fr-FR" smtClean="0"/>
              <a:pPr/>
              <a:t>29</a:t>
            </a:fld>
            <a:endParaRPr lang="fr-FR" altLang="fr-FR" smtClean="0"/>
          </a:p>
        </p:txBody>
      </p:sp>
    </p:spTree>
    <p:extLst>
      <p:ext uri="{BB962C8B-B14F-4D97-AF65-F5344CB8AC3E}">
        <p14:creationId xmlns:p14="http://schemas.microsoft.com/office/powerpoint/2010/main" val="3814442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419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2D2B2F1-1AB2-4035-8BE6-B1A6CEB9B0D9}" type="slidenum">
              <a:rPr lang="fr-FR" altLang="fr-FR" smtClean="0"/>
              <a:pPr/>
              <a:t>33</a:t>
            </a:fld>
            <a:endParaRPr lang="fr-FR" altLang="fr-FR" smtClean="0"/>
          </a:p>
        </p:txBody>
      </p:sp>
    </p:spTree>
    <p:extLst>
      <p:ext uri="{BB962C8B-B14F-4D97-AF65-F5344CB8AC3E}">
        <p14:creationId xmlns:p14="http://schemas.microsoft.com/office/powerpoint/2010/main" val="868153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963DC711-8D64-4207-9F44-16DB4B54BDBF}" type="slidenum">
              <a:rPr lang="fr-FR"/>
              <a:pPr/>
              <a:t>39</a:t>
            </a:fld>
            <a:endParaRPr lang="fr-FR"/>
          </a:p>
        </p:txBody>
      </p:sp>
      <p:sp>
        <p:nvSpPr>
          <p:cNvPr id="14337" name="Rectangle 1"/>
          <p:cNvSpPr txBox="1">
            <a:spLocks noGrp="1" noRot="1" noChangeAspect="1" noChangeArrowheads="1"/>
          </p:cNvSpPr>
          <p:nvPr>
            <p:ph type="sldImg"/>
          </p:nvPr>
        </p:nvSpPr>
        <p:spPr bwMode="auto">
          <a:xfrm>
            <a:off x="90488"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p:cNvSpPr txBox="1">
            <a:spLocks noGrp="1" noChangeArrowheads="1"/>
          </p:cNvSpPr>
          <p:nvPr>
            <p:ph type="body" idx="1"/>
          </p:nvPr>
        </p:nvSpPr>
        <p:spPr bwMode="auto">
          <a:xfrm>
            <a:off x="679768" y="4715153"/>
            <a:ext cx="543814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extLst>
      <p:ext uri="{BB962C8B-B14F-4D97-AF65-F5344CB8AC3E}">
        <p14:creationId xmlns:p14="http://schemas.microsoft.com/office/powerpoint/2010/main" val="365455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D53A5E23-0802-432B-8B52-0FBD877261EB}" type="slidenum">
              <a:rPr lang="fr-FR"/>
              <a:pPr/>
              <a:t>40</a:t>
            </a:fld>
            <a:endParaRPr lang="fr-FR"/>
          </a:p>
        </p:txBody>
      </p:sp>
      <p:sp>
        <p:nvSpPr>
          <p:cNvPr id="15361" name="Rectangle 1"/>
          <p:cNvSpPr txBox="1">
            <a:spLocks noGrp="1" noRot="1" noChangeAspect="1" noChangeArrowheads="1"/>
          </p:cNvSpPr>
          <p:nvPr>
            <p:ph type="sldImg"/>
          </p:nvPr>
        </p:nvSpPr>
        <p:spPr bwMode="auto">
          <a:xfrm>
            <a:off x="90488"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Rectangle 2"/>
          <p:cNvSpPr txBox="1">
            <a:spLocks noGrp="1" noChangeArrowheads="1"/>
          </p:cNvSpPr>
          <p:nvPr>
            <p:ph type="body" idx="1"/>
          </p:nvPr>
        </p:nvSpPr>
        <p:spPr bwMode="auto">
          <a:xfrm>
            <a:off x="679768" y="4715153"/>
            <a:ext cx="543814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extLst>
      <p:ext uri="{BB962C8B-B14F-4D97-AF65-F5344CB8AC3E}">
        <p14:creationId xmlns:p14="http://schemas.microsoft.com/office/powerpoint/2010/main" val="3968066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F3B3D55C-DC8A-4CB6-9267-DE9A7499902D}" type="slidenum">
              <a:rPr lang="fr-FR"/>
              <a:pPr/>
              <a:t>41</a:t>
            </a:fld>
            <a:endParaRPr lang="fr-FR"/>
          </a:p>
        </p:txBody>
      </p:sp>
      <p:sp>
        <p:nvSpPr>
          <p:cNvPr id="16385" name="Rectangle 1"/>
          <p:cNvSpPr txBox="1">
            <a:spLocks noGrp="1" noRot="1" noChangeAspect="1" noChangeArrowheads="1"/>
          </p:cNvSpPr>
          <p:nvPr>
            <p:ph type="sldImg"/>
          </p:nvPr>
        </p:nvSpPr>
        <p:spPr bwMode="auto">
          <a:xfrm>
            <a:off x="90488"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p:cNvSpPr txBox="1">
            <a:spLocks noGrp="1" noChangeArrowheads="1"/>
          </p:cNvSpPr>
          <p:nvPr>
            <p:ph type="body" idx="1"/>
          </p:nvPr>
        </p:nvSpPr>
        <p:spPr bwMode="auto">
          <a:xfrm>
            <a:off x="679768" y="4715153"/>
            <a:ext cx="543814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extLst>
      <p:ext uri="{BB962C8B-B14F-4D97-AF65-F5344CB8AC3E}">
        <p14:creationId xmlns:p14="http://schemas.microsoft.com/office/powerpoint/2010/main" val="420825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10F1019F-E9D9-4976-8628-4F9A86E77D40}" type="slidenum">
              <a:rPr lang="fr-FR"/>
              <a:pPr/>
              <a:t>42</a:t>
            </a:fld>
            <a:endParaRPr lang="fr-FR"/>
          </a:p>
        </p:txBody>
      </p:sp>
      <p:sp>
        <p:nvSpPr>
          <p:cNvPr id="17409" name="Rectangle 1"/>
          <p:cNvSpPr txBox="1">
            <a:spLocks noGrp="1" noRot="1" noChangeAspect="1" noChangeArrowheads="1"/>
          </p:cNvSpPr>
          <p:nvPr>
            <p:ph type="sldImg"/>
          </p:nvPr>
        </p:nvSpPr>
        <p:spPr bwMode="auto">
          <a:xfrm>
            <a:off x="90488"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p:cNvSpPr txBox="1">
            <a:spLocks noGrp="1" noChangeArrowheads="1"/>
          </p:cNvSpPr>
          <p:nvPr>
            <p:ph type="body" idx="1"/>
          </p:nvPr>
        </p:nvSpPr>
        <p:spPr bwMode="auto">
          <a:xfrm>
            <a:off x="679768" y="4715153"/>
            <a:ext cx="543814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extLst>
      <p:ext uri="{BB962C8B-B14F-4D97-AF65-F5344CB8AC3E}">
        <p14:creationId xmlns:p14="http://schemas.microsoft.com/office/powerpoint/2010/main" val="4247612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B1B5BDCC-4A92-4DAB-8587-B0E28CBDE6D7}" type="slidenum">
              <a:rPr lang="fr-FR"/>
              <a:pPr/>
              <a:t>43</a:t>
            </a:fld>
            <a:endParaRPr lang="fr-FR"/>
          </a:p>
        </p:txBody>
      </p:sp>
      <p:sp>
        <p:nvSpPr>
          <p:cNvPr id="18433" name="Rectangle 1"/>
          <p:cNvSpPr txBox="1">
            <a:spLocks noGrp="1" noRot="1" noChangeAspect="1" noChangeArrowheads="1"/>
          </p:cNvSpPr>
          <p:nvPr>
            <p:ph type="sldImg"/>
          </p:nvPr>
        </p:nvSpPr>
        <p:spPr bwMode="auto">
          <a:xfrm>
            <a:off x="90488"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p:cNvSpPr txBox="1">
            <a:spLocks noGrp="1" noChangeArrowheads="1"/>
          </p:cNvSpPr>
          <p:nvPr>
            <p:ph type="body" idx="1"/>
          </p:nvPr>
        </p:nvSpPr>
        <p:spPr bwMode="auto">
          <a:xfrm>
            <a:off x="679768" y="4715153"/>
            <a:ext cx="543814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extLst>
      <p:ext uri="{BB962C8B-B14F-4D97-AF65-F5344CB8AC3E}">
        <p14:creationId xmlns:p14="http://schemas.microsoft.com/office/powerpoint/2010/main" val="334066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05BF7E4D-1ADA-4A5E-836B-5F0508A4647C}" type="slidenum">
              <a:rPr lang="fr-FR"/>
              <a:pPr/>
              <a:t>44</a:t>
            </a:fld>
            <a:endParaRPr lang="fr-FR"/>
          </a:p>
        </p:txBody>
      </p:sp>
      <p:sp>
        <p:nvSpPr>
          <p:cNvPr id="19457" name="Rectangle 1"/>
          <p:cNvSpPr txBox="1">
            <a:spLocks noGrp="1" noRot="1" noChangeAspect="1" noChangeArrowheads="1"/>
          </p:cNvSpPr>
          <p:nvPr>
            <p:ph type="sldImg"/>
          </p:nvPr>
        </p:nvSpPr>
        <p:spPr bwMode="auto">
          <a:xfrm>
            <a:off x="90488"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p:cNvSpPr txBox="1">
            <a:spLocks noGrp="1" noChangeArrowheads="1"/>
          </p:cNvSpPr>
          <p:nvPr>
            <p:ph type="body" idx="1"/>
          </p:nvPr>
        </p:nvSpPr>
        <p:spPr bwMode="auto">
          <a:xfrm>
            <a:off x="679768" y="4715153"/>
            <a:ext cx="543814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dirty="0"/>
          </a:p>
        </p:txBody>
      </p:sp>
    </p:spTree>
    <p:extLst>
      <p:ext uri="{BB962C8B-B14F-4D97-AF65-F5344CB8AC3E}">
        <p14:creationId xmlns:p14="http://schemas.microsoft.com/office/powerpoint/2010/main" val="4179860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F9541271-C345-4967-B49C-55C90F6AF911}" type="slidenum">
              <a:rPr lang="fr-FR"/>
              <a:pPr/>
              <a:t>45</a:t>
            </a:fld>
            <a:endParaRPr lang="fr-FR"/>
          </a:p>
        </p:txBody>
      </p:sp>
      <p:sp>
        <p:nvSpPr>
          <p:cNvPr id="20481" name="Rectangle 1"/>
          <p:cNvSpPr txBox="1">
            <a:spLocks noGrp="1" noRot="1" noChangeAspect="1" noChangeArrowheads="1"/>
          </p:cNvSpPr>
          <p:nvPr>
            <p:ph type="sldImg"/>
          </p:nvPr>
        </p:nvSpPr>
        <p:spPr bwMode="auto">
          <a:xfrm>
            <a:off x="90488" y="744538"/>
            <a:ext cx="6616700"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p:cNvSpPr txBox="1">
            <a:spLocks noGrp="1" noChangeArrowheads="1"/>
          </p:cNvSpPr>
          <p:nvPr>
            <p:ph type="body" idx="1"/>
          </p:nvPr>
        </p:nvSpPr>
        <p:spPr bwMode="auto">
          <a:xfrm>
            <a:off x="679768" y="4715153"/>
            <a:ext cx="543814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extLst>
      <p:ext uri="{BB962C8B-B14F-4D97-AF65-F5344CB8AC3E}">
        <p14:creationId xmlns:p14="http://schemas.microsoft.com/office/powerpoint/2010/main" val="2227401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mtClean="0"/>
          </a:p>
        </p:txBody>
      </p:sp>
      <p:sp>
        <p:nvSpPr>
          <p:cNvPr id="553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AFB4DC8-82EB-40A1-B5DF-F6BAE4254DC1}" type="slidenum">
              <a:rPr lang="fr-FR" altLang="fr-FR" smtClean="0"/>
              <a:pPr/>
              <a:t>63</a:t>
            </a:fld>
            <a:endParaRPr lang="fr-FR" altLang="fr-FR" smtClean="0"/>
          </a:p>
        </p:txBody>
      </p:sp>
    </p:spTree>
    <p:extLst>
      <p:ext uri="{BB962C8B-B14F-4D97-AF65-F5344CB8AC3E}">
        <p14:creationId xmlns:p14="http://schemas.microsoft.com/office/powerpoint/2010/main" val="341191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C50955C3-5126-4538-89AD-0333E5A8471E}" type="slidenum">
              <a:rPr lang="fr-FR" altLang="fr-FR" smtClean="0"/>
              <a:pPr>
                <a:defRPr/>
              </a:pPr>
              <a:t>4</a:t>
            </a:fld>
            <a:endParaRPr lang="fr-FR" altLang="fr-FR"/>
          </a:p>
        </p:txBody>
      </p:sp>
    </p:spTree>
    <p:extLst>
      <p:ext uri="{BB962C8B-B14F-4D97-AF65-F5344CB8AC3E}">
        <p14:creationId xmlns:p14="http://schemas.microsoft.com/office/powerpoint/2010/main" val="1388407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
        <p:nvSpPr>
          <p:cNvPr id="665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37AD481-7624-495E-A9C4-5B76948027B4}" type="slidenum">
              <a:rPr lang="fr-FR" altLang="fr-FR" smtClean="0"/>
              <a:pPr/>
              <a:t>78</a:t>
            </a:fld>
            <a:endParaRPr lang="fr-FR" altLang="fr-FR" smtClean="0"/>
          </a:p>
        </p:txBody>
      </p:sp>
    </p:spTree>
    <p:extLst>
      <p:ext uri="{BB962C8B-B14F-4D97-AF65-F5344CB8AC3E}">
        <p14:creationId xmlns:p14="http://schemas.microsoft.com/office/powerpoint/2010/main" val="536331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
        <p:nvSpPr>
          <p:cNvPr id="686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882F3B7-1CC1-4E0E-8FF0-B4A51DC2010B}" type="slidenum">
              <a:rPr lang="fr-FR" altLang="fr-FR" smtClean="0"/>
              <a:pPr/>
              <a:t>79</a:t>
            </a:fld>
            <a:endParaRPr lang="fr-FR" altLang="fr-FR" smtClean="0"/>
          </a:p>
        </p:txBody>
      </p:sp>
    </p:spTree>
    <p:extLst>
      <p:ext uri="{BB962C8B-B14F-4D97-AF65-F5344CB8AC3E}">
        <p14:creationId xmlns:p14="http://schemas.microsoft.com/office/powerpoint/2010/main" val="3504832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
        <p:nvSpPr>
          <p:cNvPr id="706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94DD681-5D09-4767-9CA0-ADF77D473A0D}" type="slidenum">
              <a:rPr lang="fr-FR" altLang="fr-FR" smtClean="0"/>
              <a:pPr/>
              <a:t>80</a:t>
            </a:fld>
            <a:endParaRPr lang="fr-FR" altLang="fr-FR" smtClean="0"/>
          </a:p>
        </p:txBody>
      </p:sp>
    </p:spTree>
    <p:extLst>
      <p:ext uri="{BB962C8B-B14F-4D97-AF65-F5344CB8AC3E}">
        <p14:creationId xmlns:p14="http://schemas.microsoft.com/office/powerpoint/2010/main" val="360017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50955C3-5126-4538-89AD-0333E5A8471E}" type="slidenum">
              <a:rPr lang="fr-FR" altLang="fr-FR" smtClean="0"/>
              <a:pPr>
                <a:defRPr/>
              </a:pPr>
              <a:t>92</a:t>
            </a:fld>
            <a:endParaRPr lang="fr-FR" altLang="fr-FR"/>
          </a:p>
        </p:txBody>
      </p:sp>
    </p:spTree>
    <p:extLst>
      <p:ext uri="{BB962C8B-B14F-4D97-AF65-F5344CB8AC3E}">
        <p14:creationId xmlns:p14="http://schemas.microsoft.com/office/powerpoint/2010/main" val="502004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50955C3-5126-4538-89AD-0333E5A8471E}" type="slidenum">
              <a:rPr lang="fr-FR" altLang="fr-FR" smtClean="0"/>
              <a:pPr>
                <a:defRPr/>
              </a:pPr>
              <a:t>102</a:t>
            </a:fld>
            <a:endParaRPr lang="fr-FR" altLang="fr-FR"/>
          </a:p>
        </p:txBody>
      </p:sp>
    </p:spTree>
    <p:extLst>
      <p:ext uri="{BB962C8B-B14F-4D97-AF65-F5344CB8AC3E}">
        <p14:creationId xmlns:p14="http://schemas.microsoft.com/office/powerpoint/2010/main" val="3118913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E0C4D73-8530-4D3F-9269-80719B643D2B}" type="slidenum">
              <a:rPr lang="en-US" altLang="en-US" smtClean="0">
                <a:latin typeface="Arial" panose="020B0604020202020204" pitchFamily="34" charset="0"/>
                <a:ea typeface="ＭＳ Ｐゴシック" panose="020B0600070205080204" pitchFamily="34" charset="-128"/>
              </a:rPr>
              <a:pPr/>
              <a:t>7</a:t>
            </a:fld>
            <a:endParaRPr lang="en-US" altLang="en-US" smtClean="0">
              <a:latin typeface="Arial" panose="020B0604020202020204" pitchFamily="34" charset="0"/>
              <a:ea typeface="ＭＳ Ｐゴシック" panose="020B0600070205080204" pitchFamily="34" charset="-128"/>
            </a:endParaRPr>
          </a:p>
        </p:txBody>
      </p:sp>
      <p:sp>
        <p:nvSpPr>
          <p:cNvPr id="15363" name="Rectangle 2"/>
          <p:cNvSpPr>
            <a:spLocks noGrp="1" noRot="1" noChangeAspect="1" noChangeArrowheads="1" noTextEdit="1"/>
          </p:cNvSpPr>
          <p:nvPr>
            <p:ph type="sldImg"/>
          </p:nvPr>
        </p:nvSpPr>
        <p:spPr bwMode="auto">
          <a:xfrm>
            <a:off x="88900" y="742950"/>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xfrm>
            <a:off x="906357" y="4716877"/>
            <a:ext cx="4984962"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en-US" smtClean="0">
                <a:latin typeface="Arial" panose="020B0604020202020204" pitchFamily="34" charset="0"/>
                <a:ea typeface="ＭＳ Ｐゴシック" panose="020B0600070205080204" pitchFamily="34" charset="-128"/>
              </a:rPr>
              <a:t>Who we are</a:t>
            </a:r>
          </a:p>
        </p:txBody>
      </p:sp>
    </p:spTree>
    <p:extLst>
      <p:ext uri="{BB962C8B-B14F-4D97-AF65-F5344CB8AC3E}">
        <p14:creationId xmlns:p14="http://schemas.microsoft.com/office/powerpoint/2010/main" val="3890812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Tree>
    <p:extLst>
      <p:ext uri="{BB962C8B-B14F-4D97-AF65-F5344CB8AC3E}">
        <p14:creationId xmlns:p14="http://schemas.microsoft.com/office/powerpoint/2010/main" val="3076404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Tree>
    <p:extLst>
      <p:ext uri="{BB962C8B-B14F-4D97-AF65-F5344CB8AC3E}">
        <p14:creationId xmlns:p14="http://schemas.microsoft.com/office/powerpoint/2010/main" val="2780258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Tree>
    <p:extLst>
      <p:ext uri="{BB962C8B-B14F-4D97-AF65-F5344CB8AC3E}">
        <p14:creationId xmlns:p14="http://schemas.microsoft.com/office/powerpoint/2010/main" val="2867726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p:cNvSpPr>
            <a:spLocks noGrp="1"/>
          </p:cNvSpPr>
          <p:nvPr>
            <p:ph type="body" idx="1"/>
          </p:nvPr>
        </p:nvSpPr>
        <p:spPr/>
        <p:txBody>
          <a:bodyPr/>
          <a:lstStyle/>
          <a:p>
            <a:pPr>
              <a:defRPr/>
            </a:pPr>
            <a:r>
              <a:rPr lang="fr-FR" dirty="0" smtClean="0"/>
              <a:t>Maj d’un exercice précédent</a:t>
            </a:r>
          </a:p>
          <a:p>
            <a:pPr>
              <a:spcAft>
                <a:spcPts val="1200"/>
              </a:spcAft>
              <a:defRPr/>
            </a:pPr>
            <a:r>
              <a:rPr lang="fr-FR" sz="2200" b="1" dirty="0" smtClean="0">
                <a:solidFill>
                  <a:srgbClr val="1F3664"/>
                </a:solidFill>
              </a:rPr>
              <a:t>En 2013, l’ADEME publie les Visions 2030-2050 pour alimenter le débat public</a:t>
            </a:r>
          </a:p>
          <a:p>
            <a:pPr lvl="1">
              <a:spcAft>
                <a:spcPts val="1200"/>
              </a:spcAft>
              <a:defRPr/>
            </a:pPr>
            <a:r>
              <a:rPr lang="fr-FR" sz="1800" b="1" dirty="0" smtClean="0">
                <a:solidFill>
                  <a:srgbClr val="1F3664"/>
                </a:solidFill>
              </a:rPr>
              <a:t>Division par 2 de la consommation d’énergie finale par rapport à 2010</a:t>
            </a:r>
          </a:p>
          <a:p>
            <a:pPr lvl="1">
              <a:spcAft>
                <a:spcPts val="1200"/>
              </a:spcAft>
              <a:defRPr/>
            </a:pPr>
            <a:r>
              <a:rPr lang="fr-FR" sz="1800" b="1" dirty="0" smtClean="0">
                <a:solidFill>
                  <a:srgbClr val="1F3664"/>
                </a:solidFill>
              </a:rPr>
              <a:t>Division par 4 des émissions de GES</a:t>
            </a:r>
            <a:r>
              <a:rPr lang="fr-FR" sz="1800" dirty="0" smtClean="0">
                <a:solidFill>
                  <a:schemeClr val="tx1">
                    <a:lumMod val="75000"/>
                    <a:lumOff val="25000"/>
                  </a:schemeClr>
                </a:solidFill>
              </a:rPr>
              <a:t> </a:t>
            </a:r>
            <a:r>
              <a:rPr lang="fr-FR" sz="1800" b="1" dirty="0" smtClean="0">
                <a:solidFill>
                  <a:srgbClr val="1F3664"/>
                </a:solidFill>
              </a:rPr>
              <a:t>par rapport à 1990</a:t>
            </a:r>
          </a:p>
          <a:p>
            <a:pPr>
              <a:spcAft>
                <a:spcPts val="1200"/>
              </a:spcAft>
              <a:defRPr/>
            </a:pPr>
            <a:r>
              <a:rPr lang="fr-FR" sz="2200" b="1" dirty="0" smtClean="0">
                <a:solidFill>
                  <a:srgbClr val="1F3664"/>
                </a:solidFill>
              </a:rPr>
              <a:t>Des retombées macro-économiques positives</a:t>
            </a:r>
          </a:p>
          <a:p>
            <a:pPr>
              <a:spcAft>
                <a:spcPts val="1200"/>
              </a:spcAft>
              <a:defRPr/>
            </a:pPr>
            <a:r>
              <a:rPr lang="fr-FR" sz="2200" b="1" dirty="0" smtClean="0">
                <a:solidFill>
                  <a:srgbClr val="1F3664"/>
                </a:solidFill>
              </a:rPr>
              <a:t>Saine lecture.. Donc !</a:t>
            </a:r>
          </a:p>
          <a:p>
            <a:pPr>
              <a:defRPr/>
            </a:pPr>
            <a:r>
              <a:rPr lang="fr-FR" dirty="0" smtClean="0"/>
              <a:t>Concerne aussi les transports, </a:t>
            </a:r>
          </a:p>
          <a:p>
            <a:pPr>
              <a:defRPr/>
            </a:pPr>
            <a:r>
              <a:rPr lang="fr-FR" dirty="0" smtClean="0"/>
              <a:t>Participe aux exercices PPE et SNBC</a:t>
            </a:r>
          </a:p>
          <a:p>
            <a:pPr>
              <a:defRPr/>
            </a:pPr>
            <a:endParaRPr lang="fr-FR" dirty="0" smtClean="0"/>
          </a:p>
          <a:p>
            <a:pPr>
              <a:defRPr/>
            </a:pPr>
            <a:r>
              <a:rPr lang="fr-FR" dirty="0" smtClean="0"/>
              <a:t>Avant une refonte des globale des visions, c’est un des rôles majeurs de l’ADEME, proposer une « vision » une proposition</a:t>
            </a:r>
          </a:p>
          <a:p>
            <a:pPr>
              <a:defRPr/>
            </a:pPr>
            <a:r>
              <a:rPr lang="fr-FR" dirty="0" smtClean="0"/>
              <a:t>Donc des hypothèse assez anciennes… datent d’il y a 5 ans</a:t>
            </a:r>
          </a:p>
          <a:p>
            <a:pPr>
              <a:defRPr/>
            </a:pPr>
            <a:endParaRPr lang="fr-FR" dirty="0" smtClean="0"/>
          </a:p>
          <a:p>
            <a:pPr>
              <a:spcAft>
                <a:spcPts val="1200"/>
              </a:spcAft>
              <a:defRPr/>
            </a:pPr>
            <a:endParaRPr lang="fr-FR" sz="2200" b="1" dirty="0" smtClean="0">
              <a:solidFill>
                <a:srgbClr val="1F3664"/>
              </a:solidFill>
            </a:endParaRPr>
          </a:p>
          <a:p>
            <a:pPr>
              <a:spcAft>
                <a:spcPts val="1200"/>
              </a:spcAft>
              <a:defRPr/>
            </a:pPr>
            <a:endParaRPr lang="fr-FR" sz="2200" b="1" dirty="0" smtClean="0">
              <a:solidFill>
                <a:srgbClr val="1F3664"/>
              </a:solidFill>
            </a:endParaRPr>
          </a:p>
        </p:txBody>
      </p:sp>
      <p:sp>
        <p:nvSpPr>
          <p:cNvPr id="61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657A55E-AA6D-405C-948B-59C706C15996}" type="slidenum">
              <a:rPr lang="fr-FR" altLang="fr-FR" smtClean="0"/>
              <a:pPr/>
              <a:t>26</a:t>
            </a:fld>
            <a:endParaRPr lang="fr-FR" altLang="fr-FR" smtClean="0"/>
          </a:p>
        </p:txBody>
      </p:sp>
    </p:spTree>
    <p:extLst>
      <p:ext uri="{BB962C8B-B14F-4D97-AF65-F5344CB8AC3E}">
        <p14:creationId xmlns:p14="http://schemas.microsoft.com/office/powerpoint/2010/main" val="1396025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p:cNvSpPr>
            <a:spLocks noGrp="1"/>
          </p:cNvSpPr>
          <p:nvPr>
            <p:ph type="body" idx="1"/>
          </p:nvPr>
        </p:nvSpPr>
        <p:spPr/>
        <p:txBody>
          <a:bodyPr/>
          <a:lstStyle/>
          <a:p>
            <a:pPr>
              <a:defRPr/>
            </a:pPr>
            <a:endParaRPr lang="fr-FR" dirty="0" smtClean="0"/>
          </a:p>
          <a:p>
            <a:pPr>
              <a:defRPr/>
            </a:pPr>
            <a:r>
              <a:rPr lang="fr-FR" dirty="0" smtClean="0"/>
              <a:t>En 2050, les </a:t>
            </a:r>
            <a:r>
              <a:rPr lang="fr-FR" dirty="0" err="1" smtClean="0"/>
              <a:t>enr</a:t>
            </a:r>
            <a:r>
              <a:rPr lang="fr-FR" dirty="0" smtClean="0"/>
              <a:t> représentent environ 25% de la conso en résidentiel, dont, la moitié assurée par les PAC.</a:t>
            </a:r>
          </a:p>
          <a:p>
            <a:pPr>
              <a:defRPr/>
            </a:pPr>
            <a:r>
              <a:rPr lang="fr-FR" dirty="0" smtClean="0"/>
              <a:t>Dans le résidentiel, les PAC, les grandes gagnantes … 1ères sources d’</a:t>
            </a:r>
            <a:r>
              <a:rPr lang="fr-FR" dirty="0" err="1" smtClean="0"/>
              <a:t>enr</a:t>
            </a:r>
            <a:r>
              <a:rPr lang="fr-FR" dirty="0" smtClean="0"/>
              <a:t> à usage direct dans les bâtiments !</a:t>
            </a:r>
          </a:p>
          <a:p>
            <a:pPr>
              <a:defRPr/>
            </a:pPr>
            <a:endParaRPr lang="fr-FR" dirty="0" smtClean="0"/>
          </a:p>
          <a:p>
            <a:pPr>
              <a:defRPr/>
            </a:pPr>
            <a:r>
              <a:rPr lang="fr-FR" dirty="0" smtClean="0"/>
              <a:t>Par PAC, on entend </a:t>
            </a:r>
            <a:r>
              <a:rPr lang="fr-FR" dirty="0" err="1" smtClean="0"/>
              <a:t>ttes</a:t>
            </a:r>
            <a:r>
              <a:rPr lang="fr-FR" dirty="0" smtClean="0"/>
              <a:t> les PAC, pas seulement électrique… on a conscience que ça pourrait poser un problème à terme sur réseau </a:t>
            </a:r>
            <a:r>
              <a:rPr lang="fr-FR" dirty="0" err="1" smtClean="0"/>
              <a:t>élec</a:t>
            </a:r>
            <a:endParaRPr lang="fr-FR" dirty="0" smtClean="0"/>
          </a:p>
          <a:p>
            <a:pPr marL="171450" indent="-171450">
              <a:buFontTx/>
              <a:buChar char="-"/>
              <a:defRPr/>
            </a:pPr>
            <a:r>
              <a:rPr lang="fr-FR" dirty="0" smtClean="0"/>
              <a:t>Hybride</a:t>
            </a:r>
          </a:p>
          <a:p>
            <a:pPr marL="171450" indent="-171450">
              <a:buFontTx/>
              <a:buChar char="-"/>
              <a:defRPr/>
            </a:pPr>
            <a:r>
              <a:rPr lang="fr-FR" dirty="0" smtClean="0"/>
              <a:t>gaz naturel (associé au </a:t>
            </a:r>
            <a:r>
              <a:rPr lang="fr-FR" dirty="0" err="1" smtClean="0"/>
              <a:t>dvpt</a:t>
            </a:r>
            <a:r>
              <a:rPr lang="fr-FR" dirty="0" smtClean="0"/>
              <a:t> du biogaz…)</a:t>
            </a:r>
          </a:p>
          <a:p>
            <a:pPr marL="171450" indent="-171450">
              <a:buFontTx/>
              <a:buChar char="-"/>
              <a:defRPr/>
            </a:pPr>
            <a:endParaRPr lang="fr-FR" dirty="0" smtClean="0"/>
          </a:p>
          <a:p>
            <a:pPr>
              <a:defRPr/>
            </a:pPr>
            <a:r>
              <a:rPr lang="fr-FR" b="1" dirty="0" smtClean="0"/>
              <a:t>Pour le chauffage, les pompes à </a:t>
            </a:r>
            <a:r>
              <a:rPr lang="fr-FR" dirty="0" smtClean="0"/>
              <a:t>chaleur notamment aérothermiques réversibles, aujourd’hui en forte progression</a:t>
            </a:r>
          </a:p>
          <a:p>
            <a:pPr>
              <a:defRPr/>
            </a:pPr>
            <a:r>
              <a:rPr lang="fr-FR" dirty="0" smtClean="0"/>
              <a:t>(3,3 % dans les résidences principales en 2014, contre 2,2 % en 2010 (13)), équipent </a:t>
            </a:r>
            <a:r>
              <a:rPr lang="fr-FR" b="1" dirty="0" smtClean="0"/>
              <a:t>20 % du parc de logements en 2035 et 50 % en 2050</a:t>
            </a:r>
            <a:r>
              <a:rPr lang="fr-FR" dirty="0" smtClean="0"/>
              <a:t>. Le coefficient de performance passe de 3 en moyenne aujourd’hui à 4 en 2030. Le fort taux de pénétration de cet équipement est également lié à la poursuite de la consommation tendancielle en climatisation, et donc prise en compte du </a:t>
            </a:r>
            <a:r>
              <a:rPr lang="fr-FR" dirty="0" err="1" smtClean="0"/>
              <a:t>chgt</a:t>
            </a:r>
            <a:r>
              <a:rPr lang="fr-FR" dirty="0" smtClean="0"/>
              <a:t> climatique.</a:t>
            </a:r>
          </a:p>
          <a:p>
            <a:pPr>
              <a:defRPr/>
            </a:pPr>
            <a:r>
              <a:rPr lang="fr-FR" dirty="0" smtClean="0"/>
              <a:t>À l’approche de 2035, les systèmes hybrides et de micro- cogénération commencent également à pénétrer le parc.</a:t>
            </a:r>
          </a:p>
          <a:p>
            <a:pPr>
              <a:defRPr/>
            </a:pPr>
            <a:endParaRPr lang="fr-FR" dirty="0" smtClean="0"/>
          </a:p>
          <a:p>
            <a:pPr>
              <a:defRPr/>
            </a:pPr>
            <a:r>
              <a:rPr lang="fr-FR" b="1" dirty="0" smtClean="0"/>
              <a:t>Pour l’eau chaude sanitaire, les cumulus sont progressivement remplacés par des chauffe-eau thermodynamiques (CET</a:t>
            </a:r>
            <a:r>
              <a:rPr lang="fr-FR" dirty="0" smtClean="0"/>
              <a:t>) – qui permettent de réduire de moitié la consommation des ménages – et, dans une moindre mesure, par des chauffe-eau solaires individuels (CESI). Toutefois, sauf évolution majeure de la filière (coût, performance) en France, aujourd’hui non prévisible, les CESI se diffusent lentement dans le parc, leur taux de pénétration est évalué à 10 % des logements en 2035, 20 % en 2050.</a:t>
            </a:r>
          </a:p>
          <a:p>
            <a:pPr>
              <a:defRPr/>
            </a:pPr>
            <a:r>
              <a:rPr lang="fr-FR" b="1" dirty="0" smtClean="0"/>
              <a:t>• Pour la climatisation, </a:t>
            </a:r>
            <a:r>
              <a:rPr lang="fr-FR" dirty="0" smtClean="0"/>
              <a:t>malgré une forte amélioration de l’efficacité énergétique des équipements et des bâtiments à l’horizon 2050, les consommations s’accroissent (pratiquement la moitié des logements neufs et anciens en sont équipés, contre 4,5 % en 2010 (14)), ce qui constitue une prise en compte indirecte de l’impact du changement climatique.</a:t>
            </a:r>
          </a:p>
          <a:p>
            <a:pPr marL="171450" indent="-171450">
              <a:buFontTx/>
              <a:buChar char="-"/>
              <a:defRPr/>
            </a:pPr>
            <a:endParaRPr lang="fr-FR" dirty="0"/>
          </a:p>
        </p:txBody>
      </p:sp>
      <p:sp>
        <p:nvSpPr>
          <p:cNvPr id="81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7B5FE56-02FC-4A3C-B6D8-CA2C76789BAE}" type="slidenum">
              <a:rPr lang="fr-FR" smtClean="0"/>
              <a:pPr/>
              <a:t>27</a:t>
            </a:fld>
            <a:endParaRPr lang="fr-FR" smtClean="0"/>
          </a:p>
        </p:txBody>
      </p:sp>
    </p:spTree>
    <p:extLst>
      <p:ext uri="{BB962C8B-B14F-4D97-AF65-F5344CB8AC3E}">
        <p14:creationId xmlns:p14="http://schemas.microsoft.com/office/powerpoint/2010/main" val="3112321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En 2050, les enr représentent environ 15% de la conso en résidentiel, dont, la moitié assurée par les PAC.</a:t>
            </a:r>
          </a:p>
          <a:p>
            <a:endParaRPr lang="fr-FR" smtClean="0"/>
          </a:p>
          <a:p>
            <a:r>
              <a:rPr lang="fr-FR" b="1" smtClean="0"/>
              <a:t>Les consommations énergétiques dans le tertiaire sont tirées par l’augmentation des surfaces</a:t>
            </a:r>
            <a:r>
              <a:rPr lang="fr-FR" smtClean="0"/>
              <a:t>. Ces dernières progressent avec l’activité et le nombre d’employés dans le tertiaire, mais cette augmentation est limitée par la baisse progressive des surfaces par employé : - 10 % en 2035, - 20 % à l’horizon 2050. Cette réduction des surfaces tertiaires par personne résulte du développement simultané du service à la personne (en raison, notamment, du vieillissement de la population), du télétravail (favorisé</a:t>
            </a:r>
          </a:p>
          <a:p>
            <a:r>
              <a:rPr lang="fr-FR" smtClean="0"/>
              <a:t>par la numérisation des échanges), ainsi que de la rationalisation de l’usage du foncier. Les surfaces climatisées progressent également dans le tertiaire, tandis que les besoins en chauffage diminuent par la rénovation des bâtiments.</a:t>
            </a:r>
          </a:p>
          <a:p>
            <a:endParaRPr lang="fr-FR" smtClean="0"/>
          </a:p>
          <a:p>
            <a:r>
              <a:rPr lang="fr-FR" smtClean="0"/>
              <a:t>Par ailleurs, les rendements des équipements s’améliorent de la même façon que dans le résidentiel. Enfin le déphasage entre les cycles de consommation énergétique des bâtiments résidentiels et tertiaires permet d’imaginer la constitution d’îlots à énergie positive (physiques ou virtuels par </a:t>
            </a:r>
            <a:r>
              <a:rPr lang="fr-FR" i="1" smtClean="0"/>
              <a:t>smart grids), </a:t>
            </a:r>
            <a:r>
              <a:rPr lang="fr-FR" smtClean="0"/>
              <a:t>limitant les appels</a:t>
            </a:r>
          </a:p>
          <a:p>
            <a:r>
              <a:rPr lang="fr-FR" smtClean="0"/>
              <a:t>sur le réseau électrique national (15).</a:t>
            </a:r>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28483C5-D259-4CD2-9642-661AEA0F9978}" type="slidenum">
              <a:rPr lang="fr-FR" altLang="fr-FR" smtClean="0"/>
              <a:pPr/>
              <a:t>28</a:t>
            </a:fld>
            <a:endParaRPr lang="fr-FR" altLang="fr-FR" smtClean="0"/>
          </a:p>
        </p:txBody>
      </p:sp>
    </p:spTree>
    <p:extLst>
      <p:ext uri="{BB962C8B-B14F-4D97-AF65-F5344CB8AC3E}">
        <p14:creationId xmlns:p14="http://schemas.microsoft.com/office/powerpoint/2010/main" val="563441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ZoneTexte 13"/>
          <p:cNvSpPr txBox="1">
            <a:spLocks noChangeArrowheads="1"/>
          </p:cNvSpPr>
          <p:nvPr userDrawn="1"/>
        </p:nvSpPr>
        <p:spPr bwMode="auto">
          <a:xfrm>
            <a:off x="3790950" y="1814513"/>
            <a:ext cx="6913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fr-FR" altLang="fr-FR" sz="2400" b="1" dirty="0" smtClean="0">
                <a:solidFill>
                  <a:srgbClr val="002E6C"/>
                </a:solidFill>
              </a:rPr>
              <a:t>La 4</a:t>
            </a:r>
            <a:r>
              <a:rPr lang="fr-FR" altLang="fr-FR" sz="2400" b="1" baseline="30000" dirty="0" smtClean="0">
                <a:solidFill>
                  <a:srgbClr val="002E6C"/>
                </a:solidFill>
              </a:rPr>
              <a:t>ème</a:t>
            </a:r>
            <a:r>
              <a:rPr lang="fr-FR" altLang="fr-FR" sz="2400" b="1" dirty="0" smtClean="0">
                <a:solidFill>
                  <a:srgbClr val="002E6C"/>
                </a:solidFill>
              </a:rPr>
              <a:t> journée de la Pompe à Chaleur</a:t>
            </a:r>
          </a:p>
        </p:txBody>
      </p:sp>
      <p:pic>
        <p:nvPicPr>
          <p:cNvPr id="5" name="Image 10"/>
          <p:cNvPicPr>
            <a:picLocks noChangeAspect="1"/>
          </p:cNvPicPr>
          <p:nvPr userDrawn="1"/>
        </p:nvPicPr>
        <p:blipFill>
          <a:blip r:embed="rId2">
            <a:extLst>
              <a:ext uri="{28A0092B-C50C-407E-A947-70E740481C1C}">
                <a14:useLocalDpi xmlns:a14="http://schemas.microsoft.com/office/drawing/2010/main" val="0"/>
              </a:ext>
            </a:extLst>
          </a:blip>
          <a:srcRect l="5780" r="14622"/>
          <a:stretch>
            <a:fillRect/>
          </a:stretch>
        </p:blipFill>
        <p:spPr bwMode="auto">
          <a:xfrm>
            <a:off x="5448300" y="766763"/>
            <a:ext cx="14335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us-titre 2"/>
          <p:cNvSpPr>
            <a:spLocks noGrp="1"/>
          </p:cNvSpPr>
          <p:nvPr>
            <p:ph type="subTitle" idx="1"/>
          </p:nvPr>
        </p:nvSpPr>
        <p:spPr>
          <a:xfrm>
            <a:off x="2063552" y="306896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fr-FR" dirty="0"/>
          </a:p>
        </p:txBody>
      </p:sp>
      <p:sp>
        <p:nvSpPr>
          <p:cNvPr id="6" name="Espace réservé du numéro de diapositive 5"/>
          <p:cNvSpPr>
            <a:spLocks noGrp="1"/>
          </p:cNvSpPr>
          <p:nvPr>
            <p:ph type="sldNum" sz="quarter" idx="10"/>
          </p:nvPr>
        </p:nvSpPr>
        <p:spPr/>
        <p:txBody>
          <a:bodyPr/>
          <a:lstStyle>
            <a:lvl1pPr>
              <a:defRPr/>
            </a:lvl1pPr>
          </a:lstStyle>
          <a:p>
            <a:pPr>
              <a:defRPr/>
            </a:pPr>
            <a:fld id="{C70DA8D8-922D-4D3B-85EC-141D8716C520}" type="slidenum">
              <a:rPr lang="fr-FR" altLang="fr-FR"/>
              <a:pPr>
                <a:defRPr/>
              </a:pPr>
              <a:t>‹N°›</a:t>
            </a:fld>
            <a:endParaRPr lang="fr-FR" altLang="fr-FR"/>
          </a:p>
        </p:txBody>
      </p:sp>
    </p:spTree>
    <p:extLst>
      <p:ext uri="{BB962C8B-B14F-4D97-AF65-F5344CB8AC3E}">
        <p14:creationId xmlns:p14="http://schemas.microsoft.com/office/powerpoint/2010/main" val="39943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4" name="Imag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85400" y="188913"/>
            <a:ext cx="18018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1007435" y="2060849"/>
            <a:ext cx="10618429" cy="4065315"/>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Titre 1"/>
          <p:cNvSpPr>
            <a:spLocks noGrp="1"/>
          </p:cNvSpPr>
          <p:nvPr>
            <p:ph type="title"/>
          </p:nvPr>
        </p:nvSpPr>
        <p:spPr>
          <a:xfrm>
            <a:off x="3023659" y="1296988"/>
            <a:ext cx="8640960" cy="792088"/>
          </a:xfrm>
        </p:spPr>
        <p:txBody>
          <a:bodyPr/>
          <a:lstStyle>
            <a:lvl1pPr>
              <a:defRPr sz="2400"/>
            </a:lvl1pPr>
          </a:lstStyle>
          <a:p>
            <a:r>
              <a:rPr lang="fr-FR" smtClean="0"/>
              <a:t>Modifiez le style du titre</a:t>
            </a:r>
            <a:endParaRPr lang="fr-FR"/>
          </a:p>
        </p:txBody>
      </p:sp>
      <p:sp>
        <p:nvSpPr>
          <p:cNvPr id="5" name="Espace réservé du numéro de diapositive 5"/>
          <p:cNvSpPr>
            <a:spLocks noGrp="1"/>
          </p:cNvSpPr>
          <p:nvPr>
            <p:ph type="sldNum" sz="quarter" idx="10"/>
          </p:nvPr>
        </p:nvSpPr>
        <p:spPr/>
        <p:txBody>
          <a:bodyPr/>
          <a:lstStyle>
            <a:lvl1pPr>
              <a:defRPr sz="1100"/>
            </a:lvl1pPr>
          </a:lstStyle>
          <a:p>
            <a:pPr>
              <a:defRPr/>
            </a:pPr>
            <a:fld id="{D6D66D21-1EBE-47DE-90B1-96D0AAF5BC4A}" type="slidenum">
              <a:rPr lang="fr-FR" altLang="fr-FR"/>
              <a:pPr>
                <a:defRPr/>
              </a:pPr>
              <a:t>‹N°›</a:t>
            </a:fld>
            <a:endParaRPr lang="fr-FR" altLang="fr-FR"/>
          </a:p>
        </p:txBody>
      </p:sp>
    </p:spTree>
    <p:extLst>
      <p:ext uri="{BB962C8B-B14F-4D97-AF65-F5344CB8AC3E}">
        <p14:creationId xmlns:p14="http://schemas.microsoft.com/office/powerpoint/2010/main" val="2887324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452670"/>
            <a:ext cx="10744200" cy="947737"/>
          </a:xfrm>
        </p:spPr>
        <p:txBody>
          <a:bodyPr/>
          <a:lstStyle/>
          <a:p>
            <a:r>
              <a:rPr lang="de-DE"/>
              <a:t>Click to edit Master title style</a:t>
            </a:r>
            <a:endParaRPr lang="en-US"/>
          </a:p>
        </p:txBody>
      </p:sp>
      <p:sp>
        <p:nvSpPr>
          <p:cNvPr id="3" name="Fußzeilenplatzhalter 3">
            <a:extLst>
              <a:ext uri="{FF2B5EF4-FFF2-40B4-BE49-F238E27FC236}"/>
            </a:extLst>
          </p:cNvPr>
          <p:cNvSpPr>
            <a:spLocks noGrp="1"/>
          </p:cNvSpPr>
          <p:nvPr>
            <p:ph type="ftr" sz="quarter" idx="10"/>
          </p:nvPr>
        </p:nvSpPr>
        <p:spPr>
          <a:xfrm>
            <a:off x="623888" y="6310313"/>
            <a:ext cx="9637712" cy="166687"/>
          </a:xfrm>
        </p:spPr>
        <p:txBody>
          <a:bodyPr/>
          <a:lstStyle>
            <a:lvl1pPr>
              <a:defRPr/>
            </a:lvl1pPr>
          </a:lstStyle>
          <a:p>
            <a:pPr>
              <a:defRPr/>
            </a:pPr>
            <a:endParaRPr lang="en-US" altLang="en-US" dirty="0"/>
          </a:p>
        </p:txBody>
      </p:sp>
    </p:spTree>
    <p:extLst>
      <p:ext uri="{BB962C8B-B14F-4D97-AF65-F5344CB8AC3E}">
        <p14:creationId xmlns:p14="http://schemas.microsoft.com/office/powerpoint/2010/main" val="1405183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Introducti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27051" y="1557338"/>
            <a:ext cx="11137899" cy="4568826"/>
          </a:xfrm>
        </p:spPr>
        <p:txBody>
          <a:bodyPr/>
          <a:lstStyle>
            <a:lvl1pPr marL="0" indent="0">
              <a:buClr>
                <a:schemeClr val="bg1"/>
              </a:buClr>
              <a:buSzPct val="25000"/>
              <a:buFontTx/>
              <a:buNone/>
              <a:defRPr sz="2200"/>
            </a:lvl1pPr>
          </a:lstStyle>
          <a:p>
            <a:pPr lvl="0"/>
            <a:r>
              <a:rPr lang="fr-FR" smtClean="0"/>
              <a:t>Modifiez les styles du texte du masque</a:t>
            </a:r>
          </a:p>
        </p:txBody>
      </p:sp>
      <p:sp>
        <p:nvSpPr>
          <p:cNvPr id="4" name="Espace réservé du pied de page 4"/>
          <p:cNvSpPr>
            <a:spLocks noGrp="1"/>
          </p:cNvSpPr>
          <p:nvPr>
            <p:ph type="ftr" sz="quarter" idx="10"/>
          </p:nvPr>
        </p:nvSpPr>
        <p:spPr>
          <a:xfrm>
            <a:off x="6096000" y="6381750"/>
            <a:ext cx="5184775" cy="153988"/>
          </a:xfrm>
          <a:prstGeom prst="rect">
            <a:avLst/>
          </a:prstGeom>
        </p:spPr>
        <p:txBody>
          <a:bodyPr/>
          <a:lstStyle>
            <a:lvl1pPr>
              <a:defRPr/>
            </a:lvl1pPr>
          </a:lstStyle>
          <a:p>
            <a:pPr>
              <a:defRPr/>
            </a:pPr>
            <a:endParaRPr lang="fr-FR"/>
          </a:p>
        </p:txBody>
      </p:sp>
    </p:spTree>
    <p:extLst>
      <p:ext uri="{BB962C8B-B14F-4D97-AF65-F5344CB8AC3E}">
        <p14:creationId xmlns:p14="http://schemas.microsoft.com/office/powerpoint/2010/main" val="3941147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lvl1pPr>
              <a:defRPr/>
            </a:lvl1pPr>
          </a:lstStyle>
          <a:p>
            <a:fld id="{22A8BABD-8B4C-4909-AFDA-8BC8CE0BA231}" type="slidenum">
              <a:rPr lang="fr-FR"/>
              <a:pPr/>
              <a:t>‹N°›</a:t>
            </a:fld>
            <a:endParaRPr lang="fr-FR"/>
          </a:p>
        </p:txBody>
      </p:sp>
    </p:spTree>
    <p:extLst>
      <p:ext uri="{BB962C8B-B14F-4D97-AF65-F5344CB8AC3E}">
        <p14:creationId xmlns:p14="http://schemas.microsoft.com/office/powerpoint/2010/main" val="1065024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emf"/><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 3"/>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816725" y="5897563"/>
            <a:ext cx="111601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Espace réservé du titre 1"/>
          <p:cNvSpPr>
            <a:spLocks noGrp="1"/>
          </p:cNvSpPr>
          <p:nvPr>
            <p:ph type="title"/>
          </p:nvPr>
        </p:nvSpPr>
        <p:spPr bwMode="auto">
          <a:xfrm>
            <a:off x="912813" y="54927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Modifiez le style du titre</a:t>
            </a:r>
          </a:p>
        </p:txBody>
      </p:sp>
      <p:sp>
        <p:nvSpPr>
          <p:cNvPr id="6" name="Espace réservé du numéro de diapositive 5"/>
          <p:cNvSpPr>
            <a:spLocks noGrp="1"/>
          </p:cNvSpPr>
          <p:nvPr>
            <p:ph type="sldNum" sz="quarter" idx="4"/>
          </p:nvPr>
        </p:nvSpPr>
        <p:spPr>
          <a:xfrm>
            <a:off x="9142413" y="622300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entury Gothic" panose="020B0502020202020204" pitchFamily="34" charset="0"/>
              </a:defRPr>
            </a:lvl1pPr>
          </a:lstStyle>
          <a:p>
            <a:pPr>
              <a:defRPr/>
            </a:pPr>
            <a:fld id="{EB04FEF6-27F8-4727-908A-8FDE8BCFAC0F}" type="slidenum">
              <a:rPr lang="fr-FR" altLang="fr-FR"/>
              <a:pPr>
                <a:defRPr/>
              </a:pPr>
              <a:t>‹N°›</a:t>
            </a:fld>
            <a:endParaRPr lang="fr-FR" altLang="fr-FR"/>
          </a:p>
        </p:txBody>
      </p:sp>
      <p:sp>
        <p:nvSpPr>
          <p:cNvPr id="2" name="Rectangle 1"/>
          <p:cNvSpPr/>
          <p:nvPr userDrawn="1"/>
        </p:nvSpPr>
        <p:spPr>
          <a:xfrm>
            <a:off x="0" y="6742113"/>
            <a:ext cx="12192000" cy="115887"/>
          </a:xfrm>
          <a:prstGeom prst="rect">
            <a:avLst/>
          </a:prstGeom>
          <a:solidFill>
            <a:srgbClr val="002E6C"/>
          </a:solidFill>
          <a:ln>
            <a:solidFill>
              <a:srgbClr val="002E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30" name="Image 2"/>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4300" y="6010275"/>
            <a:ext cx="142081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 7"/>
          <p:cNvPicPr>
            <a:picLocks noChangeAspect="1"/>
          </p:cNvPicPr>
          <p:nvPr userDrawn="1"/>
        </p:nvPicPr>
        <p:blipFill>
          <a:blip r:embed="rId9">
            <a:extLst>
              <a:ext uri="{28A0092B-C50C-407E-A947-70E740481C1C}">
                <a14:useLocalDpi xmlns:a14="http://schemas.microsoft.com/office/drawing/2010/main" val="0"/>
              </a:ext>
            </a:extLst>
          </a:blip>
          <a:srcRect l="6473" t="18871" r="8765" b="9978"/>
          <a:stretch>
            <a:fillRect/>
          </a:stretch>
        </p:blipFill>
        <p:spPr bwMode="auto">
          <a:xfrm>
            <a:off x="8789988" y="5945188"/>
            <a:ext cx="17700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age 8" descr="coeur-seul.ai"/>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38" y="-9525"/>
            <a:ext cx="5399087"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Image 4"/>
          <p:cNvPicPr>
            <a:picLocks noChangeAspect="1"/>
          </p:cNvPicPr>
          <p:nvPr userDrawn="1"/>
        </p:nvPicPr>
        <p:blipFill>
          <a:blip r:embed="rId11">
            <a:extLst>
              <a:ext uri="{28A0092B-C50C-407E-A947-70E740481C1C}">
                <a14:useLocalDpi xmlns:a14="http://schemas.microsoft.com/office/drawing/2010/main" val="0"/>
              </a:ext>
            </a:extLst>
          </a:blip>
          <a:srcRect l="24303" t="29315" r="23436" b="26872"/>
          <a:stretch>
            <a:fillRect/>
          </a:stretch>
        </p:blipFill>
        <p:spPr bwMode="auto">
          <a:xfrm>
            <a:off x="1920875" y="6056313"/>
            <a:ext cx="24288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Espace réservé du texte 2"/>
          <p:cNvSpPr>
            <a:spLocks noGrp="1"/>
          </p:cNvSpPr>
          <p:nvPr>
            <p:ph type="body" idx="1"/>
          </p:nvPr>
        </p:nvSpPr>
        <p:spPr bwMode="auto">
          <a:xfrm>
            <a:off x="1120775" y="1881188"/>
            <a:ext cx="1076483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pic>
        <p:nvPicPr>
          <p:cNvPr id="1035" name="Image 11"/>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4943475" y="6092825"/>
            <a:ext cx="10795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sz="2800" kern="1200">
          <a:solidFill>
            <a:schemeClr val="tx1"/>
          </a:solidFill>
          <a:latin typeface="Century Gothic" panose="020B0502020202020204" pitchFamily="34" charset="0"/>
          <a:ea typeface="+mj-ea"/>
          <a:cs typeface="+mj-cs"/>
        </a:defRPr>
      </a:lvl1pPr>
      <a:lvl2pPr algn="ctr" rtl="0" eaLnBrk="0" fontAlgn="base" hangingPunct="0">
        <a:spcBef>
          <a:spcPct val="0"/>
        </a:spcBef>
        <a:spcAft>
          <a:spcPct val="0"/>
        </a:spcAft>
        <a:defRPr sz="2800">
          <a:solidFill>
            <a:schemeClr val="tx1"/>
          </a:solidFill>
          <a:latin typeface="Century Gothic" pitchFamily="34" charset="0"/>
        </a:defRPr>
      </a:lvl2pPr>
      <a:lvl3pPr algn="ctr" rtl="0" eaLnBrk="0" fontAlgn="base" hangingPunct="0">
        <a:spcBef>
          <a:spcPct val="0"/>
        </a:spcBef>
        <a:spcAft>
          <a:spcPct val="0"/>
        </a:spcAft>
        <a:defRPr sz="2800">
          <a:solidFill>
            <a:schemeClr val="tx1"/>
          </a:solidFill>
          <a:latin typeface="Century Gothic" pitchFamily="34" charset="0"/>
        </a:defRPr>
      </a:lvl3pPr>
      <a:lvl4pPr algn="ctr" rtl="0" eaLnBrk="0" fontAlgn="base" hangingPunct="0">
        <a:spcBef>
          <a:spcPct val="0"/>
        </a:spcBef>
        <a:spcAft>
          <a:spcPct val="0"/>
        </a:spcAft>
        <a:defRPr sz="2800">
          <a:solidFill>
            <a:schemeClr val="tx1"/>
          </a:solidFill>
          <a:latin typeface="Century Gothic" pitchFamily="34" charset="0"/>
        </a:defRPr>
      </a:lvl4pPr>
      <a:lvl5pPr algn="ctr" rtl="0" eaLnBrk="0" fontAlgn="base" hangingPunct="0">
        <a:spcBef>
          <a:spcPct val="0"/>
        </a:spcBef>
        <a:spcAft>
          <a:spcPct val="0"/>
        </a:spcAft>
        <a:defRPr sz="2800">
          <a:solidFill>
            <a:schemeClr val="tx1"/>
          </a:solidFill>
          <a:latin typeface="Century Gothic" pitchFamily="34" charset="0"/>
        </a:defRPr>
      </a:lvl5pPr>
      <a:lvl6pPr marL="457200" algn="ctr" rtl="0" fontAlgn="base">
        <a:spcBef>
          <a:spcPct val="0"/>
        </a:spcBef>
        <a:spcAft>
          <a:spcPct val="0"/>
        </a:spcAft>
        <a:defRPr sz="2800">
          <a:solidFill>
            <a:schemeClr val="tx1"/>
          </a:solidFill>
          <a:latin typeface="Century Gothic" pitchFamily="34" charset="0"/>
        </a:defRPr>
      </a:lvl6pPr>
      <a:lvl7pPr marL="914400" algn="ctr" rtl="0" fontAlgn="base">
        <a:spcBef>
          <a:spcPct val="0"/>
        </a:spcBef>
        <a:spcAft>
          <a:spcPct val="0"/>
        </a:spcAft>
        <a:defRPr sz="2800">
          <a:solidFill>
            <a:schemeClr val="tx1"/>
          </a:solidFill>
          <a:latin typeface="Century Gothic" pitchFamily="34" charset="0"/>
        </a:defRPr>
      </a:lvl7pPr>
      <a:lvl8pPr marL="1371600" algn="ctr" rtl="0" fontAlgn="base">
        <a:spcBef>
          <a:spcPct val="0"/>
        </a:spcBef>
        <a:spcAft>
          <a:spcPct val="0"/>
        </a:spcAft>
        <a:defRPr sz="2800">
          <a:solidFill>
            <a:schemeClr val="tx1"/>
          </a:solidFill>
          <a:latin typeface="Century Gothic" pitchFamily="34" charset="0"/>
        </a:defRPr>
      </a:lvl8pPr>
      <a:lvl9pPr marL="1828800" algn="ctr" rtl="0" fontAlgn="base">
        <a:spcBef>
          <a:spcPct val="0"/>
        </a:spcBef>
        <a:spcAft>
          <a:spcPct val="0"/>
        </a:spcAft>
        <a:defRPr sz="2800">
          <a:solidFill>
            <a:schemeClr val="tx1"/>
          </a:solidFill>
          <a:latin typeface="Century Gothic"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Century Gothic" panose="020B050202020202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0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openxmlformats.org/officeDocument/2006/relationships/image" Target="../media/image152.png"/><Relationship Id="rId7" Type="http://schemas.openxmlformats.org/officeDocument/2006/relationships/image" Target="../media/image156.jpeg"/><Relationship Id="rId12" Type="http://schemas.openxmlformats.org/officeDocument/2006/relationships/image" Target="../media/image161.png"/><Relationship Id="rId17" Type="http://schemas.openxmlformats.org/officeDocument/2006/relationships/image" Target="../media/image166.png"/><Relationship Id="rId2" Type="http://schemas.openxmlformats.org/officeDocument/2006/relationships/image" Target="../media/image151.png"/><Relationship Id="rId16"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jpeg"/><Relationship Id="rId15" Type="http://schemas.openxmlformats.org/officeDocument/2006/relationships/image" Target="../media/image164.jpe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3.png"/></Relationships>
</file>

<file path=ppt/slides/_rels/slide108.xml.rels><?xml version="1.0" encoding="UTF-8" standalone="yes"?>
<Relationships xmlns="http://schemas.openxmlformats.org/package/2006/relationships"><Relationship Id="rId3" Type="http://schemas.openxmlformats.org/officeDocument/2006/relationships/hyperlink" Target="https://www.google.fr/url?sa=i&amp;rct=j&amp;q=&amp;esrc=s&amp;source=images&amp;cd=&amp;cad=rja&amp;uact=8&amp;ved=0ahUKEwi7q6uY7JvZAhUBjxQKHTmtC7kQjRwIBw&amp;url=https://www.lifewire.com/what-is-wi-fi-2377430&amp;psig=AOvVaw2GwbAQh1tS574u5Sl6cVqY&amp;ust=1518369181386449" TargetMode="External"/><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109.xml.rels><?xml version="1.0" encoding="UTF-8" standalone="yes"?>
<Relationships xmlns="http://schemas.openxmlformats.org/package/2006/relationships"><Relationship Id="rId3" Type="http://schemas.openxmlformats.org/officeDocument/2006/relationships/hyperlink" Target="https://www.google.fr/url?sa=i&amp;rct=j&amp;q=&amp;esrc=s&amp;source=images&amp;cd=&amp;cad=rja&amp;uact=8&amp;ved=0ahUKEwi7q6uY7JvZAhUBjxQKHTmtC7kQjRwIBw&amp;url=https://www.lifewire.com/what-is-wi-fi-2377430&amp;psig=AOvVaw2GwbAQh1tS574u5Sl6cVqY&amp;ust=1518369181386449" TargetMode="External"/><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Microsoft_Excel_97-2003_Worksheet1.xls"/><Relationship Id="rId5" Type="http://schemas.openxmlformats.org/officeDocument/2006/relationships/oleObject" Target="../embeddings/oleObject1.bin"/><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hyperlink" Target="http://www.consultations-publiques.developpement-durable.gouv.fr/"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2.jpe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8.jpe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5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oleObject" Target="../embeddings/oleObject2.bin"/><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oleObject" Target="../embeddings/Microsoft_Excel_97-2003_Worksheet2.xls"/></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oleObject" Target="../embeddings/Microsoft_Excel_97-2003_Worksheet3.xls"/></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9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18" Type="http://schemas.openxmlformats.org/officeDocument/2006/relationships/image" Target="../media/image132.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17" Type="http://schemas.openxmlformats.org/officeDocument/2006/relationships/image" Target="../media/image131.png"/><Relationship Id="rId2" Type="http://schemas.openxmlformats.org/officeDocument/2006/relationships/image" Target="../media/image116.png"/><Relationship Id="rId16" Type="http://schemas.openxmlformats.org/officeDocument/2006/relationships/image" Target="../media/image130.png"/><Relationship Id="rId20"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129.png"/><Relationship Id="rId10" Type="http://schemas.openxmlformats.org/officeDocument/2006/relationships/image" Target="../media/image124.png"/><Relationship Id="rId19" Type="http://schemas.openxmlformats.org/officeDocument/2006/relationships/image" Target="../media/image133.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s>
</file>

<file path=ppt/slides/_rels/slide97.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9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9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2700" y="2708275"/>
            <a:ext cx="122047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4800" b="1" dirty="0">
                <a:solidFill>
                  <a:srgbClr val="FF6600"/>
                </a:solidFill>
              </a:rPr>
              <a:t>La Pompe à Chaleur </a:t>
            </a:r>
          </a:p>
          <a:p>
            <a:pPr algn="ctr">
              <a:spcBef>
                <a:spcPct val="0"/>
              </a:spcBef>
              <a:buFontTx/>
              <a:buNone/>
            </a:pPr>
            <a:r>
              <a:rPr lang="fr-FR" altLang="fr-FR" sz="4800" b="1" dirty="0">
                <a:solidFill>
                  <a:srgbClr val="FF6600"/>
                </a:solidFill>
              </a:rPr>
              <a:t>au cœur des enjeux CO</a:t>
            </a:r>
            <a:r>
              <a:rPr lang="fr-FR" altLang="fr-FR" sz="4800" b="1" baseline="-25000" dirty="0">
                <a:solidFill>
                  <a:srgbClr val="FF6600"/>
                </a:solidFill>
              </a:rPr>
              <a:t>2</a:t>
            </a:r>
            <a:endParaRPr lang="fr-FR" altLang="fr-FR" sz="4800" b="1" dirty="0">
              <a:solidFill>
                <a:srgbClr val="FF6600"/>
              </a:solidFill>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623888" y="452438"/>
            <a:ext cx="10744200" cy="947737"/>
          </a:xfrm>
        </p:spPr>
        <p:txBody>
          <a:bodyPr/>
          <a:lstStyle/>
          <a:p>
            <a:endParaRPr lang="fr-FR" smtClean="0"/>
          </a:p>
        </p:txBody>
      </p:sp>
      <p:pic>
        <p:nvPicPr>
          <p:cNvPr id="18435" name="Picture 2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333375"/>
            <a:ext cx="9906001"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1313" y="165100"/>
            <a:ext cx="2433637"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itle 1"/>
          <p:cNvSpPr txBox="1">
            <a:spLocks/>
          </p:cNvSpPr>
          <p:nvPr/>
        </p:nvSpPr>
        <p:spPr bwMode="auto">
          <a:xfrm>
            <a:off x="-23813" y="-14288"/>
            <a:ext cx="11639551" cy="102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en-GB" b="1" dirty="0" err="1">
                <a:solidFill>
                  <a:srgbClr val="FF6600"/>
                </a:solidFill>
                <a:latin typeface="Calibri" panose="020F0502020204030204" pitchFamily="34" charset="0"/>
                <a:cs typeface="DejaVu Sans" panose="020B0603030804020204" pitchFamily="34" charset="0"/>
              </a:rPr>
              <a:t>Ventes</a:t>
            </a:r>
            <a:r>
              <a:rPr lang="en-GB" b="1" dirty="0">
                <a:solidFill>
                  <a:srgbClr val="FF6600"/>
                </a:solidFill>
                <a:latin typeface="Calibri" panose="020F0502020204030204" pitchFamily="34" charset="0"/>
                <a:cs typeface="DejaVu Sans" panose="020B0603030804020204" pitchFamily="34" charset="0"/>
              </a:rPr>
              <a:t> Eau </a:t>
            </a:r>
            <a:r>
              <a:rPr lang="en-GB" b="1" dirty="0" err="1">
                <a:solidFill>
                  <a:srgbClr val="FF6600"/>
                </a:solidFill>
                <a:latin typeface="Calibri" panose="020F0502020204030204" pitchFamily="34" charset="0"/>
                <a:cs typeface="DejaVu Sans" panose="020B0603030804020204" pitchFamily="34" charset="0"/>
              </a:rPr>
              <a:t>Chaude</a:t>
            </a:r>
            <a:r>
              <a:rPr lang="en-GB" b="1" dirty="0">
                <a:solidFill>
                  <a:srgbClr val="FF6600"/>
                </a:solidFill>
                <a:latin typeface="Calibri" panose="020F0502020204030204" pitchFamily="34" charset="0"/>
                <a:cs typeface="DejaVu Sans" panose="020B0603030804020204" pitchFamily="34" charset="0"/>
              </a:rPr>
              <a:t> Sanitaire 2007 - 2016</a:t>
            </a:r>
            <a:r>
              <a:rPr lang="en-GB" sz="1500" b="1" dirty="0">
                <a:solidFill>
                  <a:srgbClr val="FF6600"/>
                </a:solidFill>
              </a:rPr>
              <a:t/>
            </a:r>
            <a:br>
              <a:rPr lang="en-GB" sz="1500" b="1" dirty="0">
                <a:solidFill>
                  <a:srgbClr val="FF6600"/>
                </a:solidFill>
              </a:rPr>
            </a:br>
            <a:endParaRPr lang="en-GB" sz="1500" b="1" dirty="0">
              <a:solidFill>
                <a:srgbClr val="FF6600"/>
              </a:solidFill>
            </a:endParaRPr>
          </a:p>
        </p:txBody>
      </p:sp>
      <p:sp>
        <p:nvSpPr>
          <p:cNvPr id="18438" name="ZoneTexte 2"/>
          <p:cNvSpPr txBox="1">
            <a:spLocks noChangeArrowheads="1"/>
          </p:cNvSpPr>
          <p:nvPr/>
        </p:nvSpPr>
        <p:spPr bwMode="auto">
          <a:xfrm>
            <a:off x="839788" y="5661025"/>
            <a:ext cx="82613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en-US" altLang="en-US" sz="1600">
                <a:solidFill>
                  <a:srgbClr val="8A8A8A"/>
                </a:solidFill>
                <a:latin typeface="Calibri" panose="020F0502020204030204" pitchFamily="34" charset="0"/>
              </a:rPr>
              <a:t>Heat Pump city of the year: Vienna, and other examples | T. Nowak | HRE4 meeting | 25.01.2018</a:t>
            </a:r>
          </a:p>
          <a:p>
            <a:pPr>
              <a:spcBef>
                <a:spcPct val="0"/>
              </a:spcBef>
              <a:buFontTx/>
              <a:buNone/>
            </a:pPr>
            <a:endParaRPr lang="fr-FR" sz="1800">
              <a:latin typeface="Calibri" panose="020F0502020204030204" pitchFamily="34" charset="0"/>
            </a:endParaRPr>
          </a:p>
        </p:txBody>
      </p:sp>
      <p:sp>
        <p:nvSpPr>
          <p:cNvPr id="10" name="CustomShape 2">
            <a:extLst>
              <a:ext uri="{FF2B5EF4-FFF2-40B4-BE49-F238E27FC236}"/>
            </a:extLst>
          </p:cNvPr>
          <p:cNvSpPr/>
          <p:nvPr/>
        </p:nvSpPr>
        <p:spPr>
          <a:xfrm rot="2601600">
            <a:off x="9705975" y="866775"/>
            <a:ext cx="2732088" cy="420688"/>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7500" tIns="48751" rIns="97500" bIns="48751"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en-GB" sz="1900" b="1" dirty="0" err="1" smtClean="0">
                <a:solidFill>
                  <a:srgbClr val="FFFFFF"/>
                </a:solidFill>
                <a:cs typeface="DejaVu Sans" panose="020B0603030804020204" pitchFamily="34" charset="0"/>
              </a:rPr>
              <a:t>Tendance</a:t>
            </a:r>
            <a:r>
              <a:rPr lang="en-GB" sz="1900" b="1" dirty="0" smtClean="0">
                <a:solidFill>
                  <a:srgbClr val="FFFFFF"/>
                </a:solidFill>
                <a:cs typeface="DejaVu Sans" panose="020B0603030804020204" pitchFamily="34" charset="0"/>
              </a:rPr>
              <a:t> #2: eau </a:t>
            </a:r>
            <a:r>
              <a:rPr lang="en-GB" sz="1900" b="1" dirty="0" err="1" smtClean="0">
                <a:solidFill>
                  <a:srgbClr val="FFFFFF"/>
                </a:solidFill>
                <a:cs typeface="DejaVu Sans" panose="020B0603030804020204" pitchFamily="34" charset="0"/>
              </a:rPr>
              <a:t>chaude</a:t>
            </a:r>
            <a:endParaRPr lang="en-GB" sz="1900" dirty="0" smtClean="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a:xfrm>
            <a:off x="1416050" y="2084388"/>
            <a:ext cx="8632825" cy="3724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24" name="Rectangle 123"/>
          <p:cNvSpPr/>
          <p:nvPr/>
        </p:nvSpPr>
        <p:spPr>
          <a:xfrm>
            <a:off x="3711575" y="2541588"/>
            <a:ext cx="3852863" cy="177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25" name="Rectangle 124"/>
          <p:cNvSpPr/>
          <p:nvPr/>
        </p:nvSpPr>
        <p:spPr>
          <a:xfrm rot="5400000">
            <a:off x="2501107" y="3756818"/>
            <a:ext cx="2603500" cy="1762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26" name="Rectangle 125"/>
          <p:cNvSpPr/>
          <p:nvPr/>
        </p:nvSpPr>
        <p:spPr>
          <a:xfrm rot="5400000">
            <a:off x="6174582" y="3761581"/>
            <a:ext cx="2603500" cy="1762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27" name="Rectangle 126"/>
          <p:cNvSpPr/>
          <p:nvPr/>
        </p:nvSpPr>
        <p:spPr>
          <a:xfrm>
            <a:off x="6554788" y="2825750"/>
            <a:ext cx="981075" cy="1841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grpSp>
        <p:nvGrpSpPr>
          <p:cNvPr id="12294" name="Grouper 41"/>
          <p:cNvGrpSpPr>
            <a:grpSpLocks/>
          </p:cNvGrpSpPr>
          <p:nvPr/>
        </p:nvGrpSpPr>
        <p:grpSpPr bwMode="auto">
          <a:xfrm rot="10800000">
            <a:off x="6491288" y="1831975"/>
            <a:ext cx="571500" cy="71438"/>
            <a:chOff x="3451225" y="1685925"/>
            <a:chExt cx="600075" cy="79375"/>
          </a:xfrm>
        </p:grpSpPr>
        <p:cxnSp>
          <p:nvCxnSpPr>
            <p:cNvPr id="129" name="Connecteur droit 128"/>
            <p:cNvCxnSpPr>
              <a:cxnSpLocks noChangeShapeType="1"/>
            </p:cNvCxnSpPr>
            <p:nvPr/>
          </p:nvCxnSpPr>
          <p:spPr bwMode="auto">
            <a:xfrm>
              <a:off x="3451225" y="1724025"/>
              <a:ext cx="590550" cy="0"/>
            </a:xfrm>
            <a:prstGeom prst="line">
              <a:avLst/>
            </a:prstGeom>
            <a:noFill/>
            <a:ln w="9525">
              <a:solidFill>
                <a:srgbClr val="40404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0" name="Forme libre 129"/>
            <p:cNvSpPr>
              <a:spLocks/>
            </p:cNvSpPr>
            <p:nvPr/>
          </p:nvSpPr>
          <p:spPr bwMode="auto">
            <a:xfrm>
              <a:off x="3975100" y="1685925"/>
              <a:ext cx="76200" cy="79375"/>
            </a:xfrm>
            <a:custGeom>
              <a:avLst/>
              <a:gdLst>
                <a:gd name="T0" fmla="*/ 0 w 69850"/>
                <a:gd name="T1" fmla="*/ 79375 h 95250"/>
                <a:gd name="T2" fmla="*/ 76200 w 69850"/>
                <a:gd name="T3" fmla="*/ 37042 h 95250"/>
                <a:gd name="T4" fmla="*/ 6927 w 69850"/>
                <a:gd name="T5" fmla="*/ 0 h 95250"/>
                <a:gd name="T6" fmla="*/ 72736 w 69850"/>
                <a:gd name="T7" fmla="*/ 39688 h 95250"/>
                <a:gd name="T8" fmla="*/ 0 w 69850"/>
                <a:gd name="T9" fmla="*/ 79375 h 95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850" h="95250">
                  <a:moveTo>
                    <a:pt x="0" y="95250"/>
                  </a:moveTo>
                  <a:lnTo>
                    <a:pt x="69850" y="44450"/>
                  </a:lnTo>
                  <a:lnTo>
                    <a:pt x="6350" y="0"/>
                  </a:lnTo>
                  <a:lnTo>
                    <a:pt x="66675" y="47625"/>
                  </a:lnTo>
                  <a:lnTo>
                    <a:pt x="0" y="95250"/>
                  </a:lnTo>
                  <a:close/>
                </a:path>
              </a:pathLst>
            </a:custGeom>
            <a:gradFill rotWithShape="1">
              <a:gsLst>
                <a:gs pos="0">
                  <a:srgbClr val="3A7CCB"/>
                </a:gs>
                <a:gs pos="20000">
                  <a:srgbClr val="3C7BC7"/>
                </a:gs>
                <a:gs pos="100000">
                  <a:srgbClr val="2C5D98"/>
                </a:gs>
              </a:gsLst>
              <a:lin ang="5400000"/>
            </a:gradFill>
            <a:ln w="9525" cap="flat" cmpd="sng">
              <a:solidFill>
                <a:srgbClr val="404040"/>
              </a:solidFill>
              <a:prstDash val="solid"/>
              <a:round/>
              <a:headEnd/>
              <a:tailEnd/>
            </a:ln>
            <a:effectLst>
              <a:outerShdw blurRad="40000" dist="23000" dir="5400000" rotWithShape="0">
                <a:srgbClr val="000000">
                  <a:alpha val="34999"/>
                </a:srgbClr>
              </a:outerShdw>
            </a:effectLst>
          </p:spPr>
          <p:txBody>
            <a:bodyPr anchor="ctr"/>
            <a:lstStyle/>
            <a:p>
              <a:endParaRPr lang="fr-FR"/>
            </a:p>
          </p:txBody>
        </p:sp>
      </p:grpSp>
      <p:sp>
        <p:nvSpPr>
          <p:cNvPr id="131" name="Rectangle 130"/>
          <p:cNvSpPr/>
          <p:nvPr/>
        </p:nvSpPr>
        <p:spPr>
          <a:xfrm>
            <a:off x="7242175" y="4846638"/>
            <a:ext cx="1931988" cy="722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32" name="Rectangle 131"/>
          <p:cNvSpPr/>
          <p:nvPr/>
        </p:nvSpPr>
        <p:spPr>
          <a:xfrm>
            <a:off x="7216775" y="2284413"/>
            <a:ext cx="1301750" cy="809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33" name="Rectangle 132"/>
          <p:cNvSpPr/>
          <p:nvPr/>
        </p:nvSpPr>
        <p:spPr>
          <a:xfrm>
            <a:off x="2324100" y="2133600"/>
            <a:ext cx="7156450" cy="3048000"/>
          </a:xfrm>
          <a:prstGeom prst="rect">
            <a:avLst/>
          </a:prstGeom>
          <a:pattFill prst="wdUpDiag">
            <a:fgClr>
              <a:schemeClr val="tx1">
                <a:lumMod val="75000"/>
                <a:lumOff val="25000"/>
              </a:schemeClr>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34" name="Rectangle 133"/>
          <p:cNvSpPr/>
          <p:nvPr/>
        </p:nvSpPr>
        <p:spPr>
          <a:xfrm>
            <a:off x="4827384" y="2126685"/>
            <a:ext cx="2381672" cy="938214"/>
          </a:xfrm>
          <a:prstGeom prst="rect">
            <a:avLst/>
          </a:prstGeom>
          <a:gradFill flip="none" rotWithShape="1">
            <a:gsLst>
              <a:gs pos="0">
                <a:srgbClr val="FF6600">
                  <a:alpha val="82000"/>
                </a:srgbClr>
              </a:gs>
              <a:gs pos="48000">
                <a:srgbClr val="FF6600">
                  <a:alpha val="0"/>
                </a:srgbClr>
              </a:gs>
            </a:gsLst>
            <a:lin ang="1914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35" name="Forme libre 134"/>
          <p:cNvSpPr/>
          <p:nvPr/>
        </p:nvSpPr>
        <p:spPr>
          <a:xfrm>
            <a:off x="7077075" y="2133600"/>
            <a:ext cx="3140075" cy="2911475"/>
          </a:xfrm>
          <a:custGeom>
            <a:avLst/>
            <a:gdLst>
              <a:gd name="connsiteX0" fmla="*/ 0 w 5530850"/>
              <a:gd name="connsiteY0" fmla="*/ 0 h 2971800"/>
              <a:gd name="connsiteX1" fmla="*/ 6350 w 5530850"/>
              <a:gd name="connsiteY1" fmla="*/ 2419350 h 2971800"/>
              <a:gd name="connsiteX2" fmla="*/ 152400 w 5530850"/>
              <a:gd name="connsiteY2" fmla="*/ 2425700 h 2971800"/>
              <a:gd name="connsiteX3" fmla="*/ 127000 w 5530850"/>
              <a:gd name="connsiteY3" fmla="*/ 2971800 h 2971800"/>
              <a:gd name="connsiteX4" fmla="*/ 5518150 w 5530850"/>
              <a:gd name="connsiteY4" fmla="*/ 2971800 h 2971800"/>
              <a:gd name="connsiteX5" fmla="*/ 5530850 w 5530850"/>
              <a:gd name="connsiteY5" fmla="*/ 19050 h 2971800"/>
              <a:gd name="connsiteX6" fmla="*/ 0 w 55308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0850" h="2971800">
                <a:moveTo>
                  <a:pt x="0" y="0"/>
                </a:moveTo>
                <a:cubicBezTo>
                  <a:pt x="2117" y="806450"/>
                  <a:pt x="4233" y="1612900"/>
                  <a:pt x="6350" y="2419350"/>
                </a:cubicBezTo>
                <a:lnTo>
                  <a:pt x="152400" y="2425700"/>
                </a:lnTo>
                <a:lnTo>
                  <a:pt x="127000" y="2971800"/>
                </a:lnTo>
                <a:lnTo>
                  <a:pt x="5518150" y="2971800"/>
                </a:lnTo>
                <a:cubicBezTo>
                  <a:pt x="5522383" y="1987550"/>
                  <a:pt x="5526617" y="1003300"/>
                  <a:pt x="5530850" y="19050"/>
                </a:cubicBezTo>
                <a:lnTo>
                  <a:pt x="0" y="0"/>
                </a:lnTo>
                <a:close/>
              </a:path>
            </a:pathLst>
          </a:custGeom>
          <a:solidFill>
            <a:schemeClr val="tx1">
              <a:lumMod val="75000"/>
              <a:lumOff val="25000"/>
              <a:alpha val="50000"/>
            </a:schemeClr>
          </a:solidFill>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p>
            <a:pPr algn="ctr">
              <a:defRPr/>
            </a:pPr>
            <a:endParaRPr lang="en-GB" dirty="0"/>
          </a:p>
        </p:txBody>
      </p:sp>
      <p:sp>
        <p:nvSpPr>
          <p:cNvPr id="136" name="Rectangle 135"/>
          <p:cNvSpPr/>
          <p:nvPr/>
        </p:nvSpPr>
        <p:spPr>
          <a:xfrm>
            <a:off x="4813300" y="2127250"/>
            <a:ext cx="2163763" cy="944563"/>
          </a:xfrm>
          <a:prstGeom prst="rect">
            <a:avLst/>
          </a:prstGeom>
          <a:gradFill flip="none" rotWithShape="1">
            <a:gsLst>
              <a:gs pos="0">
                <a:srgbClr val="FF6600">
                  <a:alpha val="82000"/>
                </a:srgbClr>
              </a:gs>
              <a:gs pos="100000">
                <a:srgbClr val="FF6600">
                  <a:alpha val="38000"/>
                </a:srgbClr>
              </a:gs>
            </a:gsLst>
            <a:lin ang="654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37" name="Rectangle 136"/>
          <p:cNvSpPr/>
          <p:nvPr/>
        </p:nvSpPr>
        <p:spPr>
          <a:xfrm>
            <a:off x="4687888" y="5064125"/>
            <a:ext cx="2714625" cy="8969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138" name="Connecteur droit 137"/>
          <p:cNvCxnSpPr/>
          <p:nvPr/>
        </p:nvCxnSpPr>
        <p:spPr>
          <a:xfrm flipV="1">
            <a:off x="7208838" y="1703388"/>
            <a:ext cx="0" cy="31115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39" name="Rectangle 138"/>
          <p:cNvSpPr/>
          <p:nvPr/>
        </p:nvSpPr>
        <p:spPr>
          <a:xfrm>
            <a:off x="7350125" y="1363663"/>
            <a:ext cx="1719263" cy="77311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40" name="Forme libre 139"/>
          <p:cNvSpPr/>
          <p:nvPr/>
        </p:nvSpPr>
        <p:spPr>
          <a:xfrm>
            <a:off x="4373563" y="2798763"/>
            <a:ext cx="460375" cy="2041525"/>
          </a:xfrm>
          <a:custGeom>
            <a:avLst/>
            <a:gdLst>
              <a:gd name="connsiteX0" fmla="*/ 495300 w 504825"/>
              <a:gd name="connsiteY0" fmla="*/ 0 h 2041525"/>
              <a:gd name="connsiteX1" fmla="*/ 495300 w 504825"/>
              <a:gd name="connsiteY1" fmla="*/ 0 h 2041525"/>
              <a:gd name="connsiteX2" fmla="*/ 6350 w 504825"/>
              <a:gd name="connsiteY2" fmla="*/ 6350 h 2041525"/>
              <a:gd name="connsiteX3" fmla="*/ 0 w 504825"/>
              <a:gd name="connsiteY3" fmla="*/ 2038350 h 2041525"/>
              <a:gd name="connsiteX4" fmla="*/ 495300 w 504825"/>
              <a:gd name="connsiteY4" fmla="*/ 2041525 h 2041525"/>
              <a:gd name="connsiteX5" fmla="*/ 498475 w 504825"/>
              <a:gd name="connsiteY5" fmla="*/ 1952625 h 2041525"/>
              <a:gd name="connsiteX6" fmla="*/ 92075 w 504825"/>
              <a:gd name="connsiteY6" fmla="*/ 1955800 h 2041525"/>
              <a:gd name="connsiteX7" fmla="*/ 92075 w 504825"/>
              <a:gd name="connsiteY7" fmla="*/ 88900 h 2041525"/>
              <a:gd name="connsiteX8" fmla="*/ 504825 w 504825"/>
              <a:gd name="connsiteY8" fmla="*/ 88900 h 2041525"/>
              <a:gd name="connsiteX9" fmla="*/ 495300 w 504825"/>
              <a:gd name="connsiteY9" fmla="*/ 0 h 204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825" h="2041525">
                <a:moveTo>
                  <a:pt x="495300" y="0"/>
                </a:moveTo>
                <a:lnTo>
                  <a:pt x="495300" y="0"/>
                </a:lnTo>
                <a:lnTo>
                  <a:pt x="6350" y="6350"/>
                </a:lnTo>
                <a:cubicBezTo>
                  <a:pt x="4233" y="683683"/>
                  <a:pt x="2117" y="1361017"/>
                  <a:pt x="0" y="2038350"/>
                </a:cubicBezTo>
                <a:lnTo>
                  <a:pt x="495300" y="2041525"/>
                </a:lnTo>
                <a:lnTo>
                  <a:pt x="498475" y="1952625"/>
                </a:lnTo>
                <a:lnTo>
                  <a:pt x="92075" y="1955800"/>
                </a:lnTo>
                <a:lnTo>
                  <a:pt x="92075" y="88900"/>
                </a:lnTo>
                <a:lnTo>
                  <a:pt x="504825" y="88900"/>
                </a:lnTo>
                <a:lnTo>
                  <a:pt x="495300" y="0"/>
                </a:lnTo>
                <a:close/>
              </a:path>
            </a:pathLst>
          </a:custGeom>
          <a:solidFill>
            <a:srgbClr val="FF6600">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p>
            <a:pPr algn="ctr">
              <a:defRPr/>
            </a:pPr>
            <a:endParaRPr lang="en-GB" dirty="0"/>
          </a:p>
        </p:txBody>
      </p:sp>
      <p:sp>
        <p:nvSpPr>
          <p:cNvPr id="141" name="ZoneTexte 140"/>
          <p:cNvSpPr txBox="1"/>
          <p:nvPr/>
        </p:nvSpPr>
        <p:spPr>
          <a:xfrm>
            <a:off x="4811713" y="1639888"/>
            <a:ext cx="2389187" cy="368300"/>
          </a:xfrm>
          <a:prstGeom prst="rect">
            <a:avLst/>
          </a:prstGeom>
          <a:noFill/>
          <a:effectLst/>
        </p:spPr>
        <p:txBody>
          <a:bodyPr lIns="93554" tIns="46776" rIns="93554" bIns="46776">
            <a:spAutoFit/>
          </a:bodyPr>
          <a:lstStyle/>
          <a:p>
            <a:pPr algn="ctr">
              <a:defRPr/>
            </a:pPr>
            <a:r>
              <a:rPr lang="en-GB" dirty="0" err="1">
                <a:solidFill>
                  <a:schemeClr val="tx1">
                    <a:lumMod val="65000"/>
                    <a:lumOff val="35000"/>
                  </a:schemeClr>
                </a:solidFill>
                <a:latin typeface="Gill Sans Light"/>
                <a:ea typeface="Arial" charset="0"/>
                <a:cs typeface="Gill Sans Light"/>
              </a:rPr>
              <a:t>Cylindre</a:t>
            </a:r>
            <a:endParaRPr lang="en-GB" dirty="0">
              <a:solidFill>
                <a:schemeClr val="tx1">
                  <a:lumMod val="65000"/>
                  <a:lumOff val="35000"/>
                </a:schemeClr>
              </a:solidFill>
              <a:latin typeface="Gill Sans Light"/>
              <a:ea typeface="Arial" charset="0"/>
              <a:cs typeface="Gill Sans Light"/>
            </a:endParaRPr>
          </a:p>
        </p:txBody>
      </p:sp>
      <p:grpSp>
        <p:nvGrpSpPr>
          <p:cNvPr id="12308" name="Grouper 59"/>
          <p:cNvGrpSpPr>
            <a:grpSpLocks/>
          </p:cNvGrpSpPr>
          <p:nvPr/>
        </p:nvGrpSpPr>
        <p:grpSpPr bwMode="auto">
          <a:xfrm>
            <a:off x="4959350" y="1833563"/>
            <a:ext cx="571500" cy="73025"/>
            <a:chOff x="3385480" y="1868434"/>
            <a:chExt cx="600075" cy="79375"/>
          </a:xfrm>
        </p:grpSpPr>
        <p:cxnSp>
          <p:nvCxnSpPr>
            <p:cNvPr id="143" name="Connecteur droit 142"/>
            <p:cNvCxnSpPr>
              <a:cxnSpLocks noChangeShapeType="1"/>
            </p:cNvCxnSpPr>
            <p:nvPr/>
          </p:nvCxnSpPr>
          <p:spPr bwMode="auto">
            <a:xfrm>
              <a:off x="3385480" y="1906534"/>
              <a:ext cx="590550" cy="0"/>
            </a:xfrm>
            <a:prstGeom prst="line">
              <a:avLst/>
            </a:prstGeom>
            <a:noFill/>
            <a:ln w="9525">
              <a:solidFill>
                <a:srgbClr val="40404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4" name="Forme libre 143"/>
            <p:cNvSpPr>
              <a:spLocks/>
            </p:cNvSpPr>
            <p:nvPr/>
          </p:nvSpPr>
          <p:spPr bwMode="auto">
            <a:xfrm>
              <a:off x="3909355" y="1868434"/>
              <a:ext cx="76200" cy="79375"/>
            </a:xfrm>
            <a:custGeom>
              <a:avLst/>
              <a:gdLst>
                <a:gd name="T0" fmla="*/ 0 w 69850"/>
                <a:gd name="T1" fmla="*/ 79375 h 95250"/>
                <a:gd name="T2" fmla="*/ 76200 w 69850"/>
                <a:gd name="T3" fmla="*/ 37042 h 95250"/>
                <a:gd name="T4" fmla="*/ 6927 w 69850"/>
                <a:gd name="T5" fmla="*/ 0 h 95250"/>
                <a:gd name="T6" fmla="*/ 72736 w 69850"/>
                <a:gd name="T7" fmla="*/ 39688 h 95250"/>
                <a:gd name="T8" fmla="*/ 0 w 69850"/>
                <a:gd name="T9" fmla="*/ 79375 h 95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850" h="95250">
                  <a:moveTo>
                    <a:pt x="0" y="95250"/>
                  </a:moveTo>
                  <a:lnTo>
                    <a:pt x="69850" y="44450"/>
                  </a:lnTo>
                  <a:lnTo>
                    <a:pt x="6350" y="0"/>
                  </a:lnTo>
                  <a:lnTo>
                    <a:pt x="66675" y="47625"/>
                  </a:lnTo>
                  <a:lnTo>
                    <a:pt x="0" y="95250"/>
                  </a:lnTo>
                  <a:close/>
                </a:path>
              </a:pathLst>
            </a:custGeom>
            <a:gradFill rotWithShape="1">
              <a:gsLst>
                <a:gs pos="0">
                  <a:srgbClr val="3A7CCB"/>
                </a:gs>
                <a:gs pos="20000">
                  <a:srgbClr val="3C7BC7"/>
                </a:gs>
                <a:gs pos="100000">
                  <a:srgbClr val="2C5D98"/>
                </a:gs>
              </a:gsLst>
              <a:lin ang="5400000"/>
            </a:gradFill>
            <a:ln w="9525" cap="flat" cmpd="sng">
              <a:solidFill>
                <a:srgbClr val="404040"/>
              </a:solidFill>
              <a:prstDash val="solid"/>
              <a:round/>
              <a:headEnd/>
              <a:tailEnd/>
            </a:ln>
            <a:effectLst>
              <a:outerShdw blurRad="40000" dist="23000" dir="5400000" rotWithShape="0">
                <a:srgbClr val="000000">
                  <a:alpha val="34999"/>
                </a:srgbClr>
              </a:outerShdw>
            </a:effectLst>
          </p:spPr>
          <p:txBody>
            <a:bodyPr anchor="ctr"/>
            <a:lstStyle/>
            <a:p>
              <a:endParaRPr lang="fr-FR"/>
            </a:p>
          </p:txBody>
        </p:sp>
      </p:grpSp>
      <p:cxnSp>
        <p:nvCxnSpPr>
          <p:cNvPr id="145" name="Connecteur droit 144"/>
          <p:cNvCxnSpPr/>
          <p:nvPr/>
        </p:nvCxnSpPr>
        <p:spPr>
          <a:xfrm flipV="1">
            <a:off x="4818063" y="1703388"/>
            <a:ext cx="0" cy="31115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6" name="Rectangle 145"/>
          <p:cNvSpPr/>
          <p:nvPr/>
        </p:nvSpPr>
        <p:spPr>
          <a:xfrm>
            <a:off x="7192963" y="1941513"/>
            <a:ext cx="1217612" cy="4206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47" name="Rectangle 146"/>
          <p:cNvSpPr/>
          <p:nvPr/>
        </p:nvSpPr>
        <p:spPr>
          <a:xfrm>
            <a:off x="8243888" y="1196975"/>
            <a:ext cx="2106612" cy="22574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48" name="Rectangle 147"/>
          <p:cNvSpPr/>
          <p:nvPr/>
        </p:nvSpPr>
        <p:spPr>
          <a:xfrm>
            <a:off x="1416050" y="1901825"/>
            <a:ext cx="2951163" cy="33416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49" name="Rectangle 148"/>
          <p:cNvSpPr/>
          <p:nvPr/>
        </p:nvSpPr>
        <p:spPr>
          <a:xfrm>
            <a:off x="3090863" y="2011363"/>
            <a:ext cx="1720850" cy="78581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0" name="Rectangle 149"/>
          <p:cNvSpPr/>
          <p:nvPr/>
        </p:nvSpPr>
        <p:spPr>
          <a:xfrm>
            <a:off x="7196138" y="2343150"/>
            <a:ext cx="1873250" cy="4651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1" name="Rectangle 150"/>
          <p:cNvSpPr/>
          <p:nvPr/>
        </p:nvSpPr>
        <p:spPr>
          <a:xfrm>
            <a:off x="6850063" y="2147888"/>
            <a:ext cx="358775" cy="900112"/>
          </a:xfrm>
          <a:prstGeom prst="rect">
            <a:avLst/>
          </a:prstGeom>
          <a:gradFill flip="none" rotWithShape="1">
            <a:gsLst>
              <a:gs pos="0">
                <a:schemeClr val="tx1"/>
              </a:gs>
              <a:gs pos="54000">
                <a:schemeClr val="tx1">
                  <a:lumMod val="65000"/>
                  <a:lumOff val="35000"/>
                </a:schemeClr>
              </a:gs>
              <a:gs pos="99000">
                <a:schemeClr val="tx1"/>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2" name="Rectangle 151"/>
          <p:cNvSpPr/>
          <p:nvPr/>
        </p:nvSpPr>
        <p:spPr>
          <a:xfrm>
            <a:off x="7799388" y="2182813"/>
            <a:ext cx="304800" cy="390525"/>
          </a:xfrm>
          <a:prstGeom prst="rect">
            <a:avLst/>
          </a:prstGeom>
          <a:solidFill>
            <a:srgbClr val="FFFFFF">
              <a:alpha val="0"/>
            </a:srgb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3" name="Rectangle 152"/>
          <p:cNvSpPr/>
          <p:nvPr/>
        </p:nvSpPr>
        <p:spPr>
          <a:xfrm>
            <a:off x="5246688" y="4532313"/>
            <a:ext cx="1931987" cy="538162"/>
          </a:xfrm>
          <a:prstGeom prst="rect">
            <a:avLst/>
          </a:prstGeom>
          <a:pattFill prst="wdUpDiag">
            <a:fgClr>
              <a:srgbClr val="FAC090"/>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4" name="Rectangle 153"/>
          <p:cNvSpPr/>
          <p:nvPr/>
        </p:nvSpPr>
        <p:spPr>
          <a:xfrm>
            <a:off x="5260975" y="4538663"/>
            <a:ext cx="923925" cy="544512"/>
          </a:xfrm>
          <a:prstGeom prst="rect">
            <a:avLst/>
          </a:prstGeom>
          <a:pattFill prst="wdUpDiag">
            <a:fgClr>
              <a:srgbClr val="FAC090"/>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5" name="Rectangle 154"/>
          <p:cNvSpPr/>
          <p:nvPr/>
        </p:nvSpPr>
        <p:spPr>
          <a:xfrm>
            <a:off x="4826000" y="4516438"/>
            <a:ext cx="350838" cy="574675"/>
          </a:xfrm>
          <a:prstGeom prst="rect">
            <a:avLst/>
          </a:prstGeom>
          <a:pattFill prst="wdUpDiag">
            <a:fgClr>
              <a:schemeClr val="tx1">
                <a:lumMod val="65000"/>
                <a:lumOff val="35000"/>
              </a:schemeClr>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6" name="Rectangle 155"/>
          <p:cNvSpPr/>
          <p:nvPr/>
        </p:nvSpPr>
        <p:spPr>
          <a:xfrm>
            <a:off x="5194300" y="4768850"/>
            <a:ext cx="47625" cy="93663"/>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7" name="Rectangle 156"/>
          <p:cNvSpPr/>
          <p:nvPr/>
        </p:nvSpPr>
        <p:spPr>
          <a:xfrm>
            <a:off x="4818063" y="4749800"/>
            <a:ext cx="373062" cy="93663"/>
          </a:xfrm>
          <a:prstGeom prst="rect">
            <a:avLst/>
          </a:prstGeom>
          <a:solidFill>
            <a:srgbClr val="FF6600">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158" name="Connecteur droit 157"/>
          <p:cNvCxnSpPr/>
          <p:nvPr/>
        </p:nvCxnSpPr>
        <p:spPr>
          <a:xfrm>
            <a:off x="5184775" y="4510088"/>
            <a:ext cx="0" cy="576262"/>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Connecteur droit 158"/>
          <p:cNvCxnSpPr/>
          <p:nvPr/>
        </p:nvCxnSpPr>
        <p:spPr>
          <a:xfrm>
            <a:off x="4751388" y="4757738"/>
            <a:ext cx="436562"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60" name="Connecteur droit 159"/>
          <p:cNvCxnSpPr/>
          <p:nvPr/>
        </p:nvCxnSpPr>
        <p:spPr>
          <a:xfrm>
            <a:off x="4743450" y="4841875"/>
            <a:ext cx="476250"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5191125" y="4443413"/>
            <a:ext cx="50800" cy="6318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62" name="Rectangle 161"/>
          <p:cNvSpPr/>
          <p:nvPr/>
        </p:nvSpPr>
        <p:spPr>
          <a:xfrm>
            <a:off x="8945563" y="1550988"/>
            <a:ext cx="698500" cy="1079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63" name="Rectangle 162"/>
          <p:cNvSpPr/>
          <p:nvPr/>
        </p:nvSpPr>
        <p:spPr>
          <a:xfrm>
            <a:off x="4826000" y="4551363"/>
            <a:ext cx="352425" cy="528637"/>
          </a:xfrm>
          <a:prstGeom prst="rect">
            <a:avLst/>
          </a:prstGeom>
          <a:solidFill>
            <a:schemeClr val="tx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64" name="Rectangle 163"/>
          <p:cNvSpPr/>
          <p:nvPr/>
        </p:nvSpPr>
        <p:spPr>
          <a:xfrm>
            <a:off x="4772025" y="3068638"/>
            <a:ext cx="2743200" cy="1460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65" name="Rectangle 164"/>
          <p:cNvSpPr/>
          <p:nvPr/>
        </p:nvSpPr>
        <p:spPr>
          <a:xfrm>
            <a:off x="8047038" y="2900363"/>
            <a:ext cx="338137" cy="21780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66" name="Rectangle 165"/>
          <p:cNvSpPr/>
          <p:nvPr/>
        </p:nvSpPr>
        <p:spPr>
          <a:xfrm>
            <a:off x="5260975" y="4546600"/>
            <a:ext cx="1924050" cy="546100"/>
          </a:xfrm>
          <a:prstGeom prst="rect">
            <a:avLst/>
          </a:prstGeom>
          <a:gradFill>
            <a:gsLst>
              <a:gs pos="0">
                <a:srgbClr val="FF6600">
                  <a:alpha val="75000"/>
                </a:srgbClr>
              </a:gs>
              <a:gs pos="25000">
                <a:srgbClr val="FF6600">
                  <a:alpha val="75000"/>
                </a:srgbClr>
              </a:gs>
              <a:gs pos="66000">
                <a:schemeClr val="bg1">
                  <a:lumMod val="75000"/>
                  <a:alpha val="75000"/>
                </a:schemeClr>
              </a:gs>
              <a:gs pos="99000">
                <a:schemeClr val="tx1">
                  <a:lumMod val="75000"/>
                  <a:lumOff val="25000"/>
                  <a:alpha val="7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67" name="Rectangle 166"/>
          <p:cNvSpPr/>
          <p:nvPr/>
        </p:nvSpPr>
        <p:spPr>
          <a:xfrm>
            <a:off x="7656513" y="2611438"/>
            <a:ext cx="2738437" cy="31670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68" name="Rectangle 167"/>
          <p:cNvSpPr/>
          <p:nvPr/>
        </p:nvSpPr>
        <p:spPr>
          <a:xfrm>
            <a:off x="7215188" y="4848225"/>
            <a:ext cx="879475" cy="8969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169" name="Connecteur droit 168"/>
          <p:cNvCxnSpPr/>
          <p:nvPr/>
        </p:nvCxnSpPr>
        <p:spPr>
          <a:xfrm>
            <a:off x="7188200" y="2192338"/>
            <a:ext cx="831850" cy="0"/>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cxnSp>
        <p:nvCxnSpPr>
          <p:cNvPr id="170" name="Connecteur droit 169"/>
          <p:cNvCxnSpPr/>
          <p:nvPr/>
        </p:nvCxnSpPr>
        <p:spPr>
          <a:xfrm>
            <a:off x="7188200" y="2366963"/>
            <a:ext cx="822325" cy="0"/>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sp>
        <p:nvSpPr>
          <p:cNvPr id="171" name="Rectangle 170"/>
          <p:cNvSpPr/>
          <p:nvPr/>
        </p:nvSpPr>
        <p:spPr>
          <a:xfrm>
            <a:off x="4459288" y="2894013"/>
            <a:ext cx="363537" cy="1854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72" name="Rectangle 171"/>
          <p:cNvSpPr/>
          <p:nvPr/>
        </p:nvSpPr>
        <p:spPr>
          <a:xfrm>
            <a:off x="4826000" y="4543425"/>
            <a:ext cx="361950" cy="517525"/>
          </a:xfrm>
          <a:prstGeom prst="rect">
            <a:avLst/>
          </a:prstGeom>
          <a:solidFill>
            <a:srgbClr val="FF3900">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73" name="Rectangle 172"/>
          <p:cNvSpPr/>
          <p:nvPr/>
        </p:nvSpPr>
        <p:spPr>
          <a:xfrm>
            <a:off x="7219950" y="2903538"/>
            <a:ext cx="363538" cy="18383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174" name="Connecteur droit 173"/>
          <p:cNvCxnSpPr/>
          <p:nvPr/>
        </p:nvCxnSpPr>
        <p:spPr>
          <a:xfrm flipH="1" flipV="1">
            <a:off x="7583488" y="2887663"/>
            <a:ext cx="3175" cy="1870075"/>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5" name="Rectangle 174"/>
          <p:cNvSpPr/>
          <p:nvPr/>
        </p:nvSpPr>
        <p:spPr>
          <a:xfrm>
            <a:off x="2914650" y="4851400"/>
            <a:ext cx="1898650" cy="8969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76" name="Forme libre 175"/>
          <p:cNvSpPr/>
          <p:nvPr/>
        </p:nvSpPr>
        <p:spPr>
          <a:xfrm>
            <a:off x="4816475" y="2128838"/>
            <a:ext cx="2397125" cy="677862"/>
          </a:xfrm>
          <a:custGeom>
            <a:avLst/>
            <a:gdLst>
              <a:gd name="connsiteX0" fmla="*/ 0 w 2628900"/>
              <a:gd name="connsiteY0" fmla="*/ 694267 h 694267"/>
              <a:gd name="connsiteX1" fmla="*/ 4234 w 2628900"/>
              <a:gd name="connsiteY1" fmla="*/ 0 h 694267"/>
              <a:gd name="connsiteX2" fmla="*/ 2624667 w 2628900"/>
              <a:gd name="connsiteY2" fmla="*/ 8467 h 694267"/>
              <a:gd name="connsiteX3" fmla="*/ 2628900 w 2628900"/>
              <a:gd name="connsiteY3" fmla="*/ 67734 h 694267"/>
            </a:gdLst>
            <a:ahLst/>
            <a:cxnLst>
              <a:cxn ang="0">
                <a:pos x="connsiteX0" y="connsiteY0"/>
              </a:cxn>
              <a:cxn ang="0">
                <a:pos x="connsiteX1" y="connsiteY1"/>
              </a:cxn>
              <a:cxn ang="0">
                <a:pos x="connsiteX2" y="connsiteY2"/>
              </a:cxn>
              <a:cxn ang="0">
                <a:pos x="connsiteX3" y="connsiteY3"/>
              </a:cxn>
            </a:cxnLst>
            <a:rect l="l" t="t" r="r" b="b"/>
            <a:pathLst>
              <a:path w="2628900" h="694267">
                <a:moveTo>
                  <a:pt x="0" y="694267"/>
                </a:moveTo>
                <a:cubicBezTo>
                  <a:pt x="1411" y="462845"/>
                  <a:pt x="2823" y="231422"/>
                  <a:pt x="4234" y="0"/>
                </a:cubicBezTo>
                <a:lnTo>
                  <a:pt x="2624667" y="8467"/>
                </a:lnTo>
                <a:lnTo>
                  <a:pt x="2628900" y="67734"/>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77" name="Forme libre 176"/>
          <p:cNvSpPr/>
          <p:nvPr/>
        </p:nvSpPr>
        <p:spPr>
          <a:xfrm>
            <a:off x="4821238" y="4538663"/>
            <a:ext cx="2384425" cy="228600"/>
          </a:xfrm>
          <a:custGeom>
            <a:avLst/>
            <a:gdLst>
              <a:gd name="connsiteX0" fmla="*/ 0 w 2637366"/>
              <a:gd name="connsiteY0" fmla="*/ 228600 h 228600"/>
              <a:gd name="connsiteX1" fmla="*/ 0 w 2637366"/>
              <a:gd name="connsiteY1" fmla="*/ 0 h 228600"/>
              <a:gd name="connsiteX2" fmla="*/ 2637366 w 2637366"/>
              <a:gd name="connsiteY2" fmla="*/ 8466 h 228600"/>
              <a:gd name="connsiteX3" fmla="*/ 2637366 w 2637366"/>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2637366" h="228600">
                <a:moveTo>
                  <a:pt x="0" y="228600"/>
                </a:moveTo>
                <a:lnTo>
                  <a:pt x="0" y="0"/>
                </a:lnTo>
                <a:lnTo>
                  <a:pt x="2637366" y="8466"/>
                </a:lnTo>
                <a:lnTo>
                  <a:pt x="2637366" y="22860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78" name="Forme libre 177"/>
          <p:cNvSpPr/>
          <p:nvPr/>
        </p:nvSpPr>
        <p:spPr>
          <a:xfrm>
            <a:off x="4816475" y="4833938"/>
            <a:ext cx="2392363" cy="246062"/>
          </a:xfrm>
          <a:custGeom>
            <a:avLst/>
            <a:gdLst>
              <a:gd name="connsiteX0" fmla="*/ 0 w 2641600"/>
              <a:gd name="connsiteY0" fmla="*/ 4233 h 254000"/>
              <a:gd name="connsiteX1" fmla="*/ 0 w 2641600"/>
              <a:gd name="connsiteY1" fmla="*/ 241300 h 254000"/>
              <a:gd name="connsiteX2" fmla="*/ 2641600 w 2641600"/>
              <a:gd name="connsiteY2" fmla="*/ 254000 h 254000"/>
              <a:gd name="connsiteX3" fmla="*/ 2637367 w 2641600"/>
              <a:gd name="connsiteY3" fmla="*/ 0 h 254000"/>
            </a:gdLst>
            <a:ahLst/>
            <a:cxnLst>
              <a:cxn ang="0">
                <a:pos x="connsiteX0" y="connsiteY0"/>
              </a:cxn>
              <a:cxn ang="0">
                <a:pos x="connsiteX1" y="connsiteY1"/>
              </a:cxn>
              <a:cxn ang="0">
                <a:pos x="connsiteX2" y="connsiteY2"/>
              </a:cxn>
              <a:cxn ang="0">
                <a:pos x="connsiteX3" y="connsiteY3"/>
              </a:cxn>
            </a:cxnLst>
            <a:rect l="l" t="t" r="r" b="b"/>
            <a:pathLst>
              <a:path w="2641600" h="254000">
                <a:moveTo>
                  <a:pt x="0" y="4233"/>
                </a:moveTo>
                <a:lnTo>
                  <a:pt x="0" y="241300"/>
                </a:lnTo>
                <a:lnTo>
                  <a:pt x="2641600" y="254000"/>
                </a:lnTo>
                <a:lnTo>
                  <a:pt x="2637367" y="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79" name="Forme libre 178"/>
          <p:cNvSpPr/>
          <p:nvPr/>
        </p:nvSpPr>
        <p:spPr>
          <a:xfrm>
            <a:off x="7205663" y="2806700"/>
            <a:ext cx="458787" cy="2036763"/>
          </a:xfrm>
          <a:custGeom>
            <a:avLst/>
            <a:gdLst>
              <a:gd name="connsiteX0" fmla="*/ 8467 w 503767"/>
              <a:gd name="connsiteY0" fmla="*/ 0 h 2036233"/>
              <a:gd name="connsiteX1" fmla="*/ 8467 w 503767"/>
              <a:gd name="connsiteY1" fmla="*/ 0 h 2036233"/>
              <a:gd name="connsiteX2" fmla="*/ 503767 w 503767"/>
              <a:gd name="connsiteY2" fmla="*/ 4233 h 2036233"/>
              <a:gd name="connsiteX3" fmla="*/ 499533 w 503767"/>
              <a:gd name="connsiteY3" fmla="*/ 2032000 h 2036233"/>
              <a:gd name="connsiteX4" fmla="*/ 0 w 503767"/>
              <a:gd name="connsiteY4" fmla="*/ 2036233 h 2036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7" h="2036233">
                <a:moveTo>
                  <a:pt x="8467" y="0"/>
                </a:moveTo>
                <a:lnTo>
                  <a:pt x="8467" y="0"/>
                </a:lnTo>
                <a:lnTo>
                  <a:pt x="503767" y="4233"/>
                </a:lnTo>
                <a:cubicBezTo>
                  <a:pt x="502356" y="680155"/>
                  <a:pt x="500944" y="1356078"/>
                  <a:pt x="499533" y="2032000"/>
                </a:cubicBezTo>
                <a:lnTo>
                  <a:pt x="0" y="2036233"/>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80" name="Forme libre 179"/>
          <p:cNvSpPr/>
          <p:nvPr/>
        </p:nvSpPr>
        <p:spPr>
          <a:xfrm>
            <a:off x="7181850" y="2895600"/>
            <a:ext cx="401638" cy="1854200"/>
          </a:xfrm>
          <a:custGeom>
            <a:avLst/>
            <a:gdLst>
              <a:gd name="connsiteX0" fmla="*/ 16933 w 440266"/>
              <a:gd name="connsiteY0" fmla="*/ 0 h 1854200"/>
              <a:gd name="connsiteX1" fmla="*/ 440266 w 440266"/>
              <a:gd name="connsiteY1" fmla="*/ 0 h 1854200"/>
              <a:gd name="connsiteX2" fmla="*/ 440266 w 440266"/>
              <a:gd name="connsiteY2" fmla="*/ 1854200 h 1854200"/>
              <a:gd name="connsiteX3" fmla="*/ 0 w 440266"/>
              <a:gd name="connsiteY3" fmla="*/ 1849966 h 1854200"/>
            </a:gdLst>
            <a:ahLst/>
            <a:cxnLst>
              <a:cxn ang="0">
                <a:pos x="connsiteX0" y="connsiteY0"/>
              </a:cxn>
              <a:cxn ang="0">
                <a:pos x="connsiteX1" y="connsiteY1"/>
              </a:cxn>
              <a:cxn ang="0">
                <a:pos x="connsiteX2" y="connsiteY2"/>
              </a:cxn>
              <a:cxn ang="0">
                <a:pos x="connsiteX3" y="connsiteY3"/>
              </a:cxn>
            </a:cxnLst>
            <a:rect l="l" t="t" r="r" b="b"/>
            <a:pathLst>
              <a:path w="440266" h="1854200">
                <a:moveTo>
                  <a:pt x="16933" y="0"/>
                </a:moveTo>
                <a:lnTo>
                  <a:pt x="440266" y="0"/>
                </a:lnTo>
                <a:lnTo>
                  <a:pt x="440266" y="1854200"/>
                </a:lnTo>
                <a:lnTo>
                  <a:pt x="0" y="1849966"/>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81" name="Forme libre 180"/>
          <p:cNvSpPr/>
          <p:nvPr/>
        </p:nvSpPr>
        <p:spPr>
          <a:xfrm>
            <a:off x="7213600" y="2438400"/>
            <a:ext cx="3175" cy="384175"/>
          </a:xfrm>
          <a:custGeom>
            <a:avLst/>
            <a:gdLst>
              <a:gd name="connsiteX0" fmla="*/ 0 w 3175"/>
              <a:gd name="connsiteY0" fmla="*/ 419100 h 419100"/>
              <a:gd name="connsiteX1" fmla="*/ 3175 w 3175"/>
              <a:gd name="connsiteY1" fmla="*/ 0 h 419100"/>
              <a:gd name="connsiteX2" fmla="*/ 3175 w 3175"/>
              <a:gd name="connsiteY2" fmla="*/ 0 h 419100"/>
              <a:gd name="connsiteX3" fmla="*/ 3175 w 3175"/>
              <a:gd name="connsiteY3" fmla="*/ 0 h 419100"/>
            </a:gdLst>
            <a:ahLst/>
            <a:cxnLst>
              <a:cxn ang="0">
                <a:pos x="connsiteX0" y="connsiteY0"/>
              </a:cxn>
              <a:cxn ang="0">
                <a:pos x="connsiteX1" y="connsiteY1"/>
              </a:cxn>
              <a:cxn ang="0">
                <a:pos x="connsiteX2" y="connsiteY2"/>
              </a:cxn>
              <a:cxn ang="0">
                <a:pos x="connsiteX3" y="connsiteY3"/>
              </a:cxn>
            </a:cxnLst>
            <a:rect l="l" t="t" r="r" b="b"/>
            <a:pathLst>
              <a:path w="3175" h="419100">
                <a:moveTo>
                  <a:pt x="0" y="419100"/>
                </a:moveTo>
                <a:cubicBezTo>
                  <a:pt x="1058" y="279400"/>
                  <a:pt x="2117" y="139700"/>
                  <a:pt x="3175" y="0"/>
                </a:cubicBezTo>
                <a:lnTo>
                  <a:pt x="3175" y="0"/>
                </a:lnTo>
                <a:lnTo>
                  <a:pt x="3175" y="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82" name="Forme libre 181"/>
          <p:cNvSpPr/>
          <p:nvPr/>
        </p:nvSpPr>
        <p:spPr>
          <a:xfrm>
            <a:off x="4454525" y="2887663"/>
            <a:ext cx="392113" cy="1870075"/>
          </a:xfrm>
          <a:custGeom>
            <a:avLst/>
            <a:gdLst>
              <a:gd name="connsiteX0" fmla="*/ 346075 w 346075"/>
              <a:gd name="connsiteY0" fmla="*/ 0 h 2238375"/>
              <a:gd name="connsiteX1" fmla="*/ 0 w 346075"/>
              <a:gd name="connsiteY1" fmla="*/ 0 h 2238375"/>
              <a:gd name="connsiteX2" fmla="*/ 3175 w 346075"/>
              <a:gd name="connsiteY2" fmla="*/ 2238375 h 2238375"/>
              <a:gd name="connsiteX3" fmla="*/ 330200 w 346075"/>
              <a:gd name="connsiteY3" fmla="*/ 2235200 h 2238375"/>
            </a:gdLst>
            <a:ahLst/>
            <a:cxnLst>
              <a:cxn ang="0">
                <a:pos x="connsiteX0" y="connsiteY0"/>
              </a:cxn>
              <a:cxn ang="0">
                <a:pos x="connsiteX1" y="connsiteY1"/>
              </a:cxn>
              <a:cxn ang="0">
                <a:pos x="connsiteX2" y="connsiteY2"/>
              </a:cxn>
              <a:cxn ang="0">
                <a:pos x="connsiteX3" y="connsiteY3"/>
              </a:cxn>
            </a:cxnLst>
            <a:rect l="l" t="t" r="r" b="b"/>
            <a:pathLst>
              <a:path w="346075" h="2238375">
                <a:moveTo>
                  <a:pt x="346075" y="0"/>
                </a:moveTo>
                <a:lnTo>
                  <a:pt x="0" y="0"/>
                </a:lnTo>
                <a:cubicBezTo>
                  <a:pt x="1058" y="746125"/>
                  <a:pt x="2117" y="1492250"/>
                  <a:pt x="3175" y="2238375"/>
                </a:cubicBezTo>
                <a:lnTo>
                  <a:pt x="330200" y="2235200"/>
                </a:lnTo>
              </a:path>
            </a:pathLst>
          </a:custGeom>
          <a:ln w="285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83" name="Forme libre 182"/>
          <p:cNvSpPr/>
          <p:nvPr/>
        </p:nvSpPr>
        <p:spPr>
          <a:xfrm>
            <a:off x="4816475" y="2882900"/>
            <a:ext cx="2397125" cy="185738"/>
          </a:xfrm>
          <a:custGeom>
            <a:avLst/>
            <a:gdLst>
              <a:gd name="connsiteX0" fmla="*/ 0 w 2628900"/>
              <a:gd name="connsiteY0" fmla="*/ 0 h 186266"/>
              <a:gd name="connsiteX1" fmla="*/ 0 w 2628900"/>
              <a:gd name="connsiteY1" fmla="*/ 186266 h 186266"/>
              <a:gd name="connsiteX2" fmla="*/ 2628900 w 2628900"/>
              <a:gd name="connsiteY2" fmla="*/ 182033 h 186266"/>
              <a:gd name="connsiteX3" fmla="*/ 2628900 w 2628900"/>
              <a:gd name="connsiteY3" fmla="*/ 8466 h 186266"/>
              <a:gd name="connsiteX4" fmla="*/ 2628900 w 2628900"/>
              <a:gd name="connsiteY4" fmla="*/ 8466 h 186266"/>
              <a:gd name="connsiteX5" fmla="*/ 2628900 w 2628900"/>
              <a:gd name="connsiteY5" fmla="*/ 8466 h 18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8900" h="186266">
                <a:moveTo>
                  <a:pt x="0" y="0"/>
                </a:moveTo>
                <a:lnTo>
                  <a:pt x="0" y="186266"/>
                </a:lnTo>
                <a:lnTo>
                  <a:pt x="2628900" y="182033"/>
                </a:lnTo>
                <a:lnTo>
                  <a:pt x="2628900" y="8466"/>
                </a:lnTo>
                <a:lnTo>
                  <a:pt x="2628900" y="8466"/>
                </a:lnTo>
                <a:lnTo>
                  <a:pt x="2628900" y="8466"/>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84" name="Forme libre 183"/>
          <p:cNvSpPr/>
          <p:nvPr/>
        </p:nvSpPr>
        <p:spPr>
          <a:xfrm>
            <a:off x="4368800" y="2801938"/>
            <a:ext cx="471488" cy="2041525"/>
          </a:xfrm>
          <a:custGeom>
            <a:avLst/>
            <a:gdLst>
              <a:gd name="connsiteX0" fmla="*/ 516466 w 516466"/>
              <a:gd name="connsiteY0" fmla="*/ 0 h 2040467"/>
              <a:gd name="connsiteX1" fmla="*/ 8466 w 516466"/>
              <a:gd name="connsiteY1" fmla="*/ 4234 h 2040467"/>
              <a:gd name="connsiteX2" fmla="*/ 0 w 516466"/>
              <a:gd name="connsiteY2" fmla="*/ 2036234 h 2040467"/>
              <a:gd name="connsiteX3" fmla="*/ 512233 w 516466"/>
              <a:gd name="connsiteY3" fmla="*/ 2040467 h 2040467"/>
              <a:gd name="connsiteX4" fmla="*/ 512233 w 516466"/>
              <a:gd name="connsiteY4" fmla="*/ 2040467 h 204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66" h="2040467">
                <a:moveTo>
                  <a:pt x="516466" y="0"/>
                </a:moveTo>
                <a:lnTo>
                  <a:pt x="8466" y="4234"/>
                </a:lnTo>
                <a:lnTo>
                  <a:pt x="0" y="2036234"/>
                </a:lnTo>
                <a:lnTo>
                  <a:pt x="512233" y="2040467"/>
                </a:lnTo>
                <a:lnTo>
                  <a:pt x="512233" y="2040467"/>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cxnSp>
        <p:nvCxnSpPr>
          <p:cNvPr id="185" name="Connecteur droit 184"/>
          <p:cNvCxnSpPr/>
          <p:nvPr/>
        </p:nvCxnSpPr>
        <p:spPr>
          <a:xfrm>
            <a:off x="5180013" y="4533900"/>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cxnSp>
        <p:nvCxnSpPr>
          <p:cNvPr id="186" name="Connecteur droit 185"/>
          <p:cNvCxnSpPr/>
          <p:nvPr/>
        </p:nvCxnSpPr>
        <p:spPr>
          <a:xfrm>
            <a:off x="5249863" y="4546600"/>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sp>
        <p:nvSpPr>
          <p:cNvPr id="187" name="Forme libre 186"/>
          <p:cNvSpPr/>
          <p:nvPr/>
        </p:nvSpPr>
        <p:spPr>
          <a:xfrm>
            <a:off x="7191375" y="2439988"/>
            <a:ext cx="920750" cy="6350"/>
          </a:xfrm>
          <a:custGeom>
            <a:avLst/>
            <a:gdLst>
              <a:gd name="connsiteX0" fmla="*/ 0 w 1009650"/>
              <a:gd name="connsiteY0" fmla="*/ 0 h 6350"/>
              <a:gd name="connsiteX1" fmla="*/ 1009650 w 1009650"/>
              <a:gd name="connsiteY1" fmla="*/ 6350 h 6350"/>
              <a:gd name="connsiteX2" fmla="*/ 1009650 w 1009650"/>
              <a:gd name="connsiteY2" fmla="*/ 6350 h 6350"/>
            </a:gdLst>
            <a:ahLst/>
            <a:cxnLst>
              <a:cxn ang="0">
                <a:pos x="connsiteX0" y="connsiteY0"/>
              </a:cxn>
              <a:cxn ang="0">
                <a:pos x="connsiteX1" y="connsiteY1"/>
              </a:cxn>
              <a:cxn ang="0">
                <a:pos x="connsiteX2" y="connsiteY2"/>
              </a:cxn>
            </a:cxnLst>
            <a:rect l="l" t="t" r="r" b="b"/>
            <a:pathLst>
              <a:path w="1009650" h="6350">
                <a:moveTo>
                  <a:pt x="0" y="0"/>
                </a:moveTo>
                <a:lnTo>
                  <a:pt x="1009650" y="6350"/>
                </a:lnTo>
                <a:lnTo>
                  <a:pt x="1009650" y="6350"/>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cxnSp>
        <p:nvCxnSpPr>
          <p:cNvPr id="188" name="Connecteur droit 187"/>
          <p:cNvCxnSpPr/>
          <p:nvPr/>
        </p:nvCxnSpPr>
        <p:spPr>
          <a:xfrm rot="10800000">
            <a:off x="7366000" y="2333625"/>
            <a:ext cx="0" cy="160338"/>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89" name="Triangle isocèle 68"/>
          <p:cNvSpPr/>
          <p:nvPr/>
        </p:nvSpPr>
        <p:spPr>
          <a:xfrm rot="16200000">
            <a:off x="7371556" y="2348707"/>
            <a:ext cx="141287" cy="127000"/>
          </a:xfrm>
          <a:prstGeom prst="triangl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90" name="Forme libre 189"/>
          <p:cNvSpPr/>
          <p:nvPr/>
        </p:nvSpPr>
        <p:spPr>
          <a:xfrm>
            <a:off x="7196138" y="2185988"/>
            <a:ext cx="920750" cy="6350"/>
          </a:xfrm>
          <a:custGeom>
            <a:avLst/>
            <a:gdLst>
              <a:gd name="connsiteX0" fmla="*/ 0 w 1009650"/>
              <a:gd name="connsiteY0" fmla="*/ 0 h 6350"/>
              <a:gd name="connsiteX1" fmla="*/ 1009650 w 1009650"/>
              <a:gd name="connsiteY1" fmla="*/ 6350 h 6350"/>
              <a:gd name="connsiteX2" fmla="*/ 1009650 w 1009650"/>
              <a:gd name="connsiteY2" fmla="*/ 6350 h 6350"/>
            </a:gdLst>
            <a:ahLst/>
            <a:cxnLst>
              <a:cxn ang="0">
                <a:pos x="connsiteX0" y="connsiteY0"/>
              </a:cxn>
              <a:cxn ang="0">
                <a:pos x="connsiteX1" y="connsiteY1"/>
              </a:cxn>
              <a:cxn ang="0">
                <a:pos x="connsiteX2" y="connsiteY2"/>
              </a:cxn>
            </a:cxnLst>
            <a:rect l="l" t="t" r="r" b="b"/>
            <a:pathLst>
              <a:path w="1009650" h="6350">
                <a:moveTo>
                  <a:pt x="0" y="0"/>
                </a:moveTo>
                <a:lnTo>
                  <a:pt x="1009650" y="6350"/>
                </a:lnTo>
                <a:lnTo>
                  <a:pt x="1009650" y="6350"/>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91" name="Forme libre 190"/>
          <p:cNvSpPr/>
          <p:nvPr/>
        </p:nvSpPr>
        <p:spPr>
          <a:xfrm>
            <a:off x="7181850" y="2268538"/>
            <a:ext cx="920750" cy="6350"/>
          </a:xfrm>
          <a:custGeom>
            <a:avLst/>
            <a:gdLst>
              <a:gd name="connsiteX0" fmla="*/ 0 w 1009650"/>
              <a:gd name="connsiteY0" fmla="*/ 0 h 6350"/>
              <a:gd name="connsiteX1" fmla="*/ 1009650 w 1009650"/>
              <a:gd name="connsiteY1" fmla="*/ 6350 h 6350"/>
              <a:gd name="connsiteX2" fmla="*/ 1009650 w 1009650"/>
              <a:gd name="connsiteY2" fmla="*/ 6350 h 6350"/>
            </a:gdLst>
            <a:ahLst/>
            <a:cxnLst>
              <a:cxn ang="0">
                <a:pos x="connsiteX0" y="connsiteY0"/>
              </a:cxn>
              <a:cxn ang="0">
                <a:pos x="connsiteX1" y="connsiteY1"/>
              </a:cxn>
              <a:cxn ang="0">
                <a:pos x="connsiteX2" y="connsiteY2"/>
              </a:cxn>
            </a:cxnLst>
            <a:rect l="l" t="t" r="r" b="b"/>
            <a:pathLst>
              <a:path w="1009650" h="6350">
                <a:moveTo>
                  <a:pt x="0" y="0"/>
                </a:moveTo>
                <a:lnTo>
                  <a:pt x="1009650" y="6350"/>
                </a:lnTo>
                <a:lnTo>
                  <a:pt x="1009650" y="6350"/>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92" name="Triangle isocèle 71"/>
          <p:cNvSpPr/>
          <p:nvPr/>
        </p:nvSpPr>
        <p:spPr>
          <a:xfrm rot="5400000">
            <a:off x="7235031" y="2164557"/>
            <a:ext cx="141287" cy="127000"/>
          </a:xfrm>
          <a:prstGeom prs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193" name="Connecteur droit 192"/>
          <p:cNvCxnSpPr/>
          <p:nvPr/>
        </p:nvCxnSpPr>
        <p:spPr>
          <a:xfrm rot="10800000">
            <a:off x="7367588" y="2146300"/>
            <a:ext cx="0" cy="160338"/>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94" name="Forme libre 193"/>
          <p:cNvSpPr/>
          <p:nvPr/>
        </p:nvSpPr>
        <p:spPr>
          <a:xfrm>
            <a:off x="7210425" y="2278063"/>
            <a:ext cx="0" cy="84137"/>
          </a:xfrm>
          <a:custGeom>
            <a:avLst/>
            <a:gdLst>
              <a:gd name="connsiteX0" fmla="*/ 0 w 0"/>
              <a:gd name="connsiteY0" fmla="*/ 92075 h 92075"/>
              <a:gd name="connsiteX1" fmla="*/ 0 w 0"/>
              <a:gd name="connsiteY1" fmla="*/ 0 h 92075"/>
            </a:gdLst>
            <a:ahLst/>
            <a:cxnLst>
              <a:cxn ang="0">
                <a:pos x="connsiteX0" y="connsiteY0"/>
              </a:cxn>
              <a:cxn ang="0">
                <a:pos x="connsiteX1" y="connsiteY1"/>
              </a:cxn>
            </a:cxnLst>
            <a:rect l="l" t="t" r="r" b="b"/>
            <a:pathLst>
              <a:path h="92075">
                <a:moveTo>
                  <a:pt x="0" y="92075"/>
                </a:moveTo>
                <a:lnTo>
                  <a:pt x="0" y="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95" name="Rectangle 194"/>
          <p:cNvSpPr/>
          <p:nvPr/>
        </p:nvSpPr>
        <p:spPr>
          <a:xfrm>
            <a:off x="8007350" y="2171700"/>
            <a:ext cx="323850" cy="419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196" name="Connecteur droit avec flèche 195"/>
          <p:cNvCxnSpPr/>
          <p:nvPr/>
        </p:nvCxnSpPr>
        <p:spPr>
          <a:xfrm>
            <a:off x="8142288" y="2232025"/>
            <a:ext cx="177800" cy="0"/>
          </a:xfrm>
          <a:prstGeom prst="straightConnector1">
            <a:avLst/>
          </a:prstGeom>
          <a:ln w="28575" cmpd="sng">
            <a:solidFill>
              <a:schemeClr val="bg1">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7" name="Connecteur droit avec flèche 196"/>
          <p:cNvCxnSpPr/>
          <p:nvPr/>
        </p:nvCxnSpPr>
        <p:spPr>
          <a:xfrm flipH="1">
            <a:off x="8139113" y="2406650"/>
            <a:ext cx="177800" cy="0"/>
          </a:xfrm>
          <a:prstGeom prst="straightConnector1">
            <a:avLst/>
          </a:prstGeom>
          <a:ln w="28575" cmpd="sng">
            <a:solidFill>
              <a:schemeClr val="bg1">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8" name="Rectangle 197"/>
          <p:cNvSpPr/>
          <p:nvPr/>
        </p:nvSpPr>
        <p:spPr>
          <a:xfrm rot="5400000">
            <a:off x="2709069" y="3826669"/>
            <a:ext cx="2165350" cy="1476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27" name="ZoneTexte 226"/>
          <p:cNvSpPr txBox="1"/>
          <p:nvPr/>
        </p:nvSpPr>
        <p:spPr>
          <a:xfrm>
            <a:off x="3683000" y="5011738"/>
            <a:ext cx="493713" cy="298450"/>
          </a:xfrm>
          <a:prstGeom prst="rect">
            <a:avLst/>
          </a:prstGeom>
          <a:noFill/>
          <a:effectLst/>
        </p:spPr>
        <p:txBody>
          <a:bodyPr lIns="93568" tIns="46783" rIns="93568" bIns="46783">
            <a:spAutoFit/>
          </a:bodyPr>
          <a:lstStyle/>
          <a:p>
            <a:pPr>
              <a:defRPr/>
            </a:pPr>
            <a:r>
              <a:rPr lang="en-GB" sz="1322" dirty="0" err="1">
                <a:solidFill>
                  <a:srgbClr val="7F7F7F"/>
                </a:solidFill>
                <a:latin typeface="Gill Sans Light"/>
                <a:ea typeface="Arial" charset="0"/>
                <a:cs typeface="Gill Sans Light"/>
              </a:rPr>
              <a:t>Xd</a:t>
            </a:r>
            <a:endParaRPr lang="en-GB" sz="1322" dirty="0">
              <a:solidFill>
                <a:srgbClr val="7F7F7F"/>
              </a:solidFill>
              <a:latin typeface="Gill Sans Light"/>
              <a:ea typeface="Arial" charset="0"/>
              <a:cs typeface="Gill Sans Light"/>
            </a:endParaRPr>
          </a:p>
        </p:txBody>
      </p:sp>
      <p:sp>
        <p:nvSpPr>
          <p:cNvPr id="229" name="Rectangle 228"/>
          <p:cNvSpPr/>
          <p:nvPr/>
        </p:nvSpPr>
        <p:spPr>
          <a:xfrm>
            <a:off x="6742113" y="4573588"/>
            <a:ext cx="66675" cy="4873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230" name="Connecteur droit 229"/>
          <p:cNvCxnSpPr/>
          <p:nvPr/>
        </p:nvCxnSpPr>
        <p:spPr>
          <a:xfrm>
            <a:off x="6742113" y="4525963"/>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cxnSp>
        <p:nvCxnSpPr>
          <p:cNvPr id="231" name="Connecteur droit 230"/>
          <p:cNvCxnSpPr/>
          <p:nvPr/>
        </p:nvCxnSpPr>
        <p:spPr>
          <a:xfrm>
            <a:off x="6810375" y="4538663"/>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pic>
        <p:nvPicPr>
          <p:cNvPr id="12367" name="Picture 12" descr="See original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4825" y="5118100"/>
            <a:ext cx="3508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8" name="Picture 2" descr="Image result for image flam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5102225"/>
            <a:ext cx="64928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9" name="Image 23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6063" y="2779713"/>
            <a:ext cx="2401887"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7" name="Connecteur droit avec flèche 236">
            <a:extLst>
              <a:ext uri="{FF2B5EF4-FFF2-40B4-BE49-F238E27FC236}"/>
            </a:extLst>
          </p:cNvPr>
          <p:cNvCxnSpPr/>
          <p:nvPr/>
        </p:nvCxnSpPr>
        <p:spPr>
          <a:xfrm flipV="1">
            <a:off x="9002713" y="3817938"/>
            <a:ext cx="0" cy="4079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38" name="ZoneTexte 237"/>
          <p:cNvSpPr txBox="1"/>
          <p:nvPr/>
        </p:nvSpPr>
        <p:spPr>
          <a:xfrm>
            <a:off x="4770438" y="4183063"/>
            <a:ext cx="2373312" cy="295275"/>
          </a:xfrm>
          <a:prstGeom prst="rect">
            <a:avLst/>
          </a:prstGeom>
          <a:noFill/>
          <a:effectLst/>
        </p:spPr>
        <p:txBody>
          <a:bodyPr lIns="109896" tIns="54947" rIns="109896" bIns="54947">
            <a:spAutoFit/>
          </a:bodyPr>
          <a:lstStyle/>
          <a:p>
            <a:pPr algn="ctr">
              <a:defRPr/>
            </a:pPr>
            <a:r>
              <a:rPr lang="en-GB" sz="1202" dirty="0" err="1">
                <a:solidFill>
                  <a:schemeClr val="tx1">
                    <a:lumMod val="65000"/>
                    <a:lumOff val="35000"/>
                  </a:schemeClr>
                </a:solidFill>
                <a:latin typeface="Gill Sans Light"/>
                <a:ea typeface="Arial" charset="0"/>
                <a:cs typeface="Gill Sans Light"/>
              </a:rPr>
              <a:t>Regenerateur</a:t>
            </a:r>
            <a:endParaRPr lang="en-GB" sz="1202" dirty="0">
              <a:solidFill>
                <a:schemeClr val="tx1">
                  <a:lumMod val="65000"/>
                  <a:lumOff val="35000"/>
                </a:schemeClr>
              </a:solidFill>
              <a:latin typeface="Gill Sans Light"/>
              <a:ea typeface="Arial" charset="0"/>
              <a:cs typeface="Gill Sans Light"/>
            </a:endParaRPr>
          </a:p>
        </p:txBody>
      </p:sp>
      <p:sp>
        <p:nvSpPr>
          <p:cNvPr id="239" name="ZoneTexte 238"/>
          <p:cNvSpPr txBox="1"/>
          <p:nvPr/>
        </p:nvSpPr>
        <p:spPr>
          <a:xfrm>
            <a:off x="4560888" y="4179888"/>
            <a:ext cx="896937" cy="296862"/>
          </a:xfrm>
          <a:prstGeom prst="rect">
            <a:avLst/>
          </a:prstGeom>
          <a:noFill/>
          <a:effectLst/>
        </p:spPr>
        <p:txBody>
          <a:bodyPr lIns="109896" tIns="54947" rIns="109896" bIns="54947">
            <a:spAutoFit/>
          </a:bodyPr>
          <a:lstStyle/>
          <a:p>
            <a:pPr algn="ctr">
              <a:defRPr/>
            </a:pPr>
            <a:r>
              <a:rPr lang="en-GB" sz="1202" dirty="0">
                <a:solidFill>
                  <a:schemeClr val="tx1">
                    <a:lumMod val="65000"/>
                    <a:lumOff val="35000"/>
                  </a:schemeClr>
                </a:solidFill>
                <a:latin typeface="Gill Sans Light"/>
                <a:ea typeface="Arial" charset="0"/>
                <a:cs typeface="Gill Sans Light"/>
              </a:rPr>
              <a:t>Heater</a:t>
            </a:r>
          </a:p>
        </p:txBody>
      </p:sp>
      <p:sp>
        <p:nvSpPr>
          <p:cNvPr id="240" name="ZoneTexte 239"/>
          <p:cNvSpPr txBox="1"/>
          <p:nvPr/>
        </p:nvSpPr>
        <p:spPr>
          <a:xfrm>
            <a:off x="6691313" y="4183063"/>
            <a:ext cx="674687" cy="296862"/>
          </a:xfrm>
          <a:prstGeom prst="rect">
            <a:avLst/>
          </a:prstGeom>
          <a:noFill/>
          <a:effectLst/>
        </p:spPr>
        <p:txBody>
          <a:bodyPr lIns="109896" tIns="54947" rIns="109896" bIns="54947">
            <a:spAutoFit/>
          </a:bodyPr>
          <a:lstStyle/>
          <a:p>
            <a:pPr algn="ctr">
              <a:defRPr/>
            </a:pPr>
            <a:r>
              <a:rPr lang="en-GB" sz="1202" dirty="0">
                <a:solidFill>
                  <a:schemeClr val="tx1">
                    <a:lumMod val="65000"/>
                    <a:lumOff val="35000"/>
                  </a:schemeClr>
                </a:solidFill>
                <a:latin typeface="Gill Sans Light"/>
                <a:ea typeface="Arial" charset="0"/>
                <a:cs typeface="Gill Sans Light"/>
              </a:rPr>
              <a:t>Cooler</a:t>
            </a:r>
          </a:p>
        </p:txBody>
      </p:sp>
      <p:sp>
        <p:nvSpPr>
          <p:cNvPr id="12374" name="Titre 1"/>
          <p:cNvSpPr>
            <a:spLocks noGrp="1"/>
          </p:cNvSpPr>
          <p:nvPr>
            <p:ph type="title"/>
          </p:nvPr>
        </p:nvSpPr>
        <p:spPr>
          <a:xfrm>
            <a:off x="254000" y="333375"/>
            <a:ext cx="11099800" cy="468313"/>
          </a:xfrm>
        </p:spPr>
        <p:txBody>
          <a:bodyPr/>
          <a:lstStyle/>
          <a:p>
            <a:pPr algn="l" eaLnBrk="1" hangingPunct="1"/>
            <a:r>
              <a:rPr lang="fr-FR" sz="3200" b="1" dirty="0" smtClean="0">
                <a:solidFill>
                  <a:srgbClr val="FF6600"/>
                </a:solidFill>
              </a:rPr>
              <a:t>LE CŒUR DE NOS CHAUDIÈRES</a:t>
            </a:r>
            <a:endParaRPr lang="fr-FR" b="1" dirty="0" smtClean="0">
              <a:solidFill>
                <a:srgbClr val="FF6600"/>
              </a:solidFill>
            </a:endParaRPr>
          </a:p>
        </p:txBody>
      </p:sp>
      <p:sp>
        <p:nvSpPr>
          <p:cNvPr id="12375" name="Espace réservé du texte 3"/>
          <p:cNvSpPr txBox="1">
            <a:spLocks/>
          </p:cNvSpPr>
          <p:nvPr/>
        </p:nvSpPr>
        <p:spPr bwMode="auto">
          <a:xfrm>
            <a:off x="254000" y="820738"/>
            <a:ext cx="110998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2400">
                <a:solidFill>
                  <a:srgbClr val="898989"/>
                </a:solidFill>
              </a:rPr>
              <a:t>Le compresseur thermique régénératif</a:t>
            </a:r>
          </a:p>
        </p:txBody>
      </p:sp>
      <p:sp>
        <p:nvSpPr>
          <p:cNvPr id="241" name="Rectangle 240"/>
          <p:cNvSpPr/>
          <p:nvPr/>
        </p:nvSpPr>
        <p:spPr>
          <a:xfrm>
            <a:off x="14288" y="1530350"/>
            <a:ext cx="4262437" cy="4379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2377" name="ZoneTexte 227"/>
          <p:cNvSpPr txBox="1">
            <a:spLocks noChangeArrowheads="1"/>
          </p:cNvSpPr>
          <p:nvPr/>
        </p:nvSpPr>
        <p:spPr bwMode="auto">
          <a:xfrm>
            <a:off x="1804988" y="2119313"/>
            <a:ext cx="2371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8" tIns="46783" rIns="93568" bIns="4678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b="1">
                <a:solidFill>
                  <a:srgbClr val="FF8610"/>
                </a:solidFill>
                <a:latin typeface="Arial" panose="020B0604020202020204" pitchFamily="34" charset="0"/>
              </a:rPr>
              <a:t>&gt; </a:t>
            </a:r>
            <a:r>
              <a:rPr lang="en-GB" b="1">
                <a:latin typeface="Arial" panose="020B0604020202020204" pitchFamily="34" charset="0"/>
              </a:rPr>
              <a:t>DETENTE</a:t>
            </a:r>
          </a:p>
        </p:txBody>
      </p:sp>
      <p:cxnSp>
        <p:nvCxnSpPr>
          <p:cNvPr id="199" name="Connecteur droit 198"/>
          <p:cNvCxnSpPr/>
          <p:nvPr/>
        </p:nvCxnSpPr>
        <p:spPr>
          <a:xfrm>
            <a:off x="2036763" y="4987925"/>
            <a:ext cx="1795462" cy="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00" name="Connecteur droit 199"/>
          <p:cNvCxnSpPr/>
          <p:nvPr/>
        </p:nvCxnSpPr>
        <p:spPr>
          <a:xfrm>
            <a:off x="2030413" y="4645025"/>
            <a:ext cx="1670050" cy="0"/>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1" name="Connecteur droit 200"/>
          <p:cNvCxnSpPr/>
          <p:nvPr/>
        </p:nvCxnSpPr>
        <p:spPr>
          <a:xfrm>
            <a:off x="2033588" y="3970338"/>
            <a:ext cx="1668462" cy="0"/>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2" name="Connecteur droit 201"/>
          <p:cNvCxnSpPr/>
          <p:nvPr/>
        </p:nvCxnSpPr>
        <p:spPr>
          <a:xfrm>
            <a:off x="2403475" y="3557588"/>
            <a:ext cx="0" cy="1562100"/>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03" name="ZoneTexte 202"/>
          <p:cNvSpPr txBox="1"/>
          <p:nvPr/>
        </p:nvSpPr>
        <p:spPr>
          <a:xfrm>
            <a:off x="2416175" y="4978400"/>
            <a:ext cx="441325" cy="298450"/>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X</a:t>
            </a:r>
            <a:r>
              <a:rPr lang="en-GB" sz="1202" dirty="0">
                <a:solidFill>
                  <a:schemeClr val="bg1">
                    <a:lumMod val="50000"/>
                  </a:schemeClr>
                </a:solidFill>
                <a:latin typeface="Calibri" charset="0"/>
                <a:ea typeface="Arial" charset="0"/>
                <a:cs typeface="Arial" charset="0"/>
              </a:rPr>
              <a:t>1</a:t>
            </a:r>
          </a:p>
        </p:txBody>
      </p:sp>
      <p:sp>
        <p:nvSpPr>
          <p:cNvPr id="204" name="ZoneTexte 203"/>
          <p:cNvSpPr txBox="1"/>
          <p:nvPr/>
        </p:nvSpPr>
        <p:spPr>
          <a:xfrm>
            <a:off x="3271838" y="4978400"/>
            <a:ext cx="446087" cy="298450"/>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X</a:t>
            </a:r>
            <a:r>
              <a:rPr lang="en-GB" sz="1202" dirty="0">
                <a:solidFill>
                  <a:schemeClr val="bg1">
                    <a:lumMod val="50000"/>
                  </a:schemeClr>
                </a:solidFill>
                <a:latin typeface="Calibri" charset="0"/>
                <a:ea typeface="Arial" charset="0"/>
                <a:cs typeface="Arial" charset="0"/>
              </a:rPr>
              <a:t>2</a:t>
            </a:r>
          </a:p>
        </p:txBody>
      </p:sp>
      <p:sp>
        <p:nvSpPr>
          <p:cNvPr id="205" name="ZoneTexte 204"/>
          <p:cNvSpPr txBox="1"/>
          <p:nvPr/>
        </p:nvSpPr>
        <p:spPr>
          <a:xfrm>
            <a:off x="1871663" y="4616450"/>
            <a:ext cx="406400" cy="298450"/>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P</a:t>
            </a:r>
            <a:r>
              <a:rPr lang="en-GB" sz="1202" dirty="0">
                <a:solidFill>
                  <a:schemeClr val="bg1">
                    <a:lumMod val="50000"/>
                  </a:schemeClr>
                </a:solidFill>
                <a:latin typeface="Calibri" charset="0"/>
                <a:ea typeface="Arial" charset="0"/>
                <a:cs typeface="Arial" charset="0"/>
              </a:rPr>
              <a:t>1</a:t>
            </a:r>
          </a:p>
        </p:txBody>
      </p:sp>
      <p:sp>
        <p:nvSpPr>
          <p:cNvPr id="206" name="ZoneTexte 205"/>
          <p:cNvSpPr txBox="1"/>
          <p:nvPr/>
        </p:nvSpPr>
        <p:spPr>
          <a:xfrm>
            <a:off x="1882775" y="3954463"/>
            <a:ext cx="395288" cy="298450"/>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P</a:t>
            </a:r>
            <a:r>
              <a:rPr lang="en-GB" sz="1202" dirty="0">
                <a:solidFill>
                  <a:schemeClr val="bg1">
                    <a:lumMod val="50000"/>
                  </a:schemeClr>
                </a:solidFill>
                <a:latin typeface="Calibri" charset="0"/>
                <a:ea typeface="Arial" charset="0"/>
                <a:cs typeface="Arial" charset="0"/>
              </a:rPr>
              <a:t>2</a:t>
            </a:r>
          </a:p>
        </p:txBody>
      </p:sp>
      <p:cxnSp>
        <p:nvCxnSpPr>
          <p:cNvPr id="207" name="Connecteur droit 206"/>
          <p:cNvCxnSpPr/>
          <p:nvPr/>
        </p:nvCxnSpPr>
        <p:spPr>
          <a:xfrm>
            <a:off x="3255963" y="3557588"/>
            <a:ext cx="9525" cy="1541462"/>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08" name="ZoneTexte 207"/>
          <p:cNvSpPr txBox="1"/>
          <p:nvPr/>
        </p:nvSpPr>
        <p:spPr>
          <a:xfrm>
            <a:off x="2335213" y="4132263"/>
            <a:ext cx="209550" cy="279400"/>
          </a:xfrm>
          <a:prstGeom prst="rect">
            <a:avLst/>
          </a:prstGeom>
          <a:noFill/>
          <a:effectLst/>
        </p:spPr>
        <p:txBody>
          <a:bodyPr lIns="93568" tIns="46783" rIns="93568" bIns="46783">
            <a:spAutoFit/>
          </a:bodyPr>
          <a:lstStyle/>
          <a:p>
            <a:pPr>
              <a:defRPr/>
            </a:pPr>
            <a:r>
              <a:rPr lang="en-GB" sz="1202" dirty="0">
                <a:solidFill>
                  <a:srgbClr val="F4B183"/>
                </a:solidFill>
                <a:latin typeface="Gill Sans Light"/>
                <a:ea typeface="Arial" charset="0"/>
                <a:cs typeface="Gill Sans Light"/>
              </a:rPr>
              <a:t>C</a:t>
            </a:r>
          </a:p>
        </p:txBody>
      </p:sp>
      <p:cxnSp>
        <p:nvCxnSpPr>
          <p:cNvPr id="209" name="Connecteur droit 208"/>
          <p:cNvCxnSpPr/>
          <p:nvPr/>
        </p:nvCxnSpPr>
        <p:spPr>
          <a:xfrm>
            <a:off x="2170113" y="3556000"/>
            <a:ext cx="0" cy="155575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10" name="Triangle isocèle 89"/>
          <p:cNvSpPr/>
          <p:nvPr/>
        </p:nvSpPr>
        <p:spPr>
          <a:xfrm rot="16200000">
            <a:off x="2635251" y="4613275"/>
            <a:ext cx="74612" cy="58737"/>
          </a:xfrm>
          <a:prstGeom prst="triangl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11" name="Triangle isocèle 90"/>
          <p:cNvSpPr/>
          <p:nvPr/>
        </p:nvSpPr>
        <p:spPr>
          <a:xfrm rot="4973554">
            <a:off x="3048793" y="4291807"/>
            <a:ext cx="74613" cy="57150"/>
          </a:xfrm>
          <a:prstGeom prst="triangl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12" name="Forme libre 211"/>
          <p:cNvSpPr/>
          <p:nvPr/>
        </p:nvSpPr>
        <p:spPr>
          <a:xfrm>
            <a:off x="2398178" y="3974352"/>
            <a:ext cx="349094" cy="681487"/>
          </a:xfrm>
          <a:custGeom>
            <a:avLst/>
            <a:gdLst>
              <a:gd name="connsiteX0" fmla="*/ 0 w 460375"/>
              <a:gd name="connsiteY0" fmla="*/ 819150 h 819150"/>
              <a:gd name="connsiteX1" fmla="*/ 460375 w 460375"/>
              <a:gd name="connsiteY1" fmla="*/ 0 h 819150"/>
            </a:gdLst>
            <a:ahLst/>
            <a:cxnLst>
              <a:cxn ang="0">
                <a:pos x="connsiteX0" y="connsiteY0"/>
              </a:cxn>
              <a:cxn ang="0">
                <a:pos x="connsiteX1" y="connsiteY1"/>
              </a:cxn>
            </a:cxnLst>
            <a:rect l="l" t="t" r="r" b="b"/>
            <a:pathLst>
              <a:path w="460375" h="819150">
                <a:moveTo>
                  <a:pt x="0" y="819150"/>
                </a:moveTo>
                <a:lnTo>
                  <a:pt x="460375" y="0"/>
                </a:lnTo>
              </a:path>
            </a:pathLst>
          </a:custGeom>
          <a:ln w="9525" cmpd="sng">
            <a:solidFill>
              <a:srgbClr val="000000"/>
            </a:solidFill>
          </a:ln>
          <a:effectLst>
            <a:glow>
              <a:srgbClr val="FF6600"/>
            </a:glow>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p>
        </p:txBody>
      </p:sp>
      <p:sp>
        <p:nvSpPr>
          <p:cNvPr id="213" name="Forme libre 212"/>
          <p:cNvSpPr/>
          <p:nvPr/>
        </p:nvSpPr>
        <p:spPr>
          <a:xfrm>
            <a:off x="2913063" y="3967163"/>
            <a:ext cx="349250" cy="681037"/>
          </a:xfrm>
          <a:custGeom>
            <a:avLst/>
            <a:gdLst>
              <a:gd name="connsiteX0" fmla="*/ 0 w 460375"/>
              <a:gd name="connsiteY0" fmla="*/ 819150 h 819150"/>
              <a:gd name="connsiteX1" fmla="*/ 460375 w 460375"/>
              <a:gd name="connsiteY1" fmla="*/ 0 h 819150"/>
            </a:gdLst>
            <a:ahLst/>
            <a:cxnLst>
              <a:cxn ang="0">
                <a:pos x="connsiteX0" y="connsiteY0"/>
              </a:cxn>
              <a:cxn ang="0">
                <a:pos x="connsiteX1" y="connsiteY1"/>
              </a:cxn>
            </a:cxnLst>
            <a:rect l="l" t="t" r="r" b="b"/>
            <a:pathLst>
              <a:path w="460375" h="819150">
                <a:moveTo>
                  <a:pt x="0" y="819150"/>
                </a:moveTo>
                <a:lnTo>
                  <a:pt x="460375" y="0"/>
                </a:ln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p>
            <a:pPr algn="ctr">
              <a:defRPr/>
            </a:pPr>
            <a:endParaRPr lang="en-GB" sz="1322" dirty="0"/>
          </a:p>
        </p:txBody>
      </p:sp>
      <p:sp>
        <p:nvSpPr>
          <p:cNvPr id="214" name="Forme libre 213"/>
          <p:cNvSpPr/>
          <p:nvPr/>
        </p:nvSpPr>
        <p:spPr>
          <a:xfrm>
            <a:off x="2754313" y="3968750"/>
            <a:ext cx="508000" cy="0"/>
          </a:xfrm>
          <a:custGeom>
            <a:avLst/>
            <a:gdLst>
              <a:gd name="connsiteX0" fmla="*/ 0 w 669925"/>
              <a:gd name="connsiteY0" fmla="*/ 0 h 0"/>
              <a:gd name="connsiteX1" fmla="*/ 669925 w 669925"/>
              <a:gd name="connsiteY1" fmla="*/ 0 h 0"/>
            </a:gdLst>
            <a:ahLst/>
            <a:cxnLst>
              <a:cxn ang="0">
                <a:pos x="connsiteX0" y="connsiteY0"/>
              </a:cxn>
              <a:cxn ang="0">
                <a:pos x="connsiteX1" y="connsiteY1"/>
              </a:cxn>
            </a:cxnLst>
            <a:rect l="l" t="t" r="r" b="b"/>
            <a:pathLst>
              <a:path w="669925">
                <a:moveTo>
                  <a:pt x="0" y="0"/>
                </a:moveTo>
                <a:lnTo>
                  <a:pt x="669925" y="0"/>
                </a:ln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p>
            <a:pPr algn="ctr">
              <a:defRPr/>
            </a:pPr>
            <a:endParaRPr lang="en-GB" sz="1322" dirty="0"/>
          </a:p>
        </p:txBody>
      </p:sp>
      <p:sp>
        <p:nvSpPr>
          <p:cNvPr id="215" name="Triangle isocèle 94"/>
          <p:cNvSpPr/>
          <p:nvPr/>
        </p:nvSpPr>
        <p:spPr>
          <a:xfrm rot="1672495">
            <a:off x="2557463" y="4251325"/>
            <a:ext cx="66675" cy="63500"/>
          </a:xfrm>
          <a:prstGeom prst="triangl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16" name="ZoneTexte 215"/>
          <p:cNvSpPr txBox="1"/>
          <p:nvPr/>
        </p:nvSpPr>
        <p:spPr>
          <a:xfrm>
            <a:off x="2857500" y="3706813"/>
            <a:ext cx="209550" cy="279400"/>
          </a:xfrm>
          <a:prstGeom prst="rect">
            <a:avLst/>
          </a:prstGeom>
          <a:noFill/>
          <a:effectLst/>
        </p:spPr>
        <p:txBody>
          <a:bodyPr lIns="93568" tIns="46783" rIns="93568" bIns="46783">
            <a:spAutoFit/>
          </a:bodyPr>
          <a:lstStyle/>
          <a:p>
            <a:pPr>
              <a:defRPr/>
            </a:pPr>
            <a:r>
              <a:rPr lang="en-GB" sz="1202" dirty="0">
                <a:solidFill>
                  <a:srgbClr val="FAC090"/>
                </a:solidFill>
                <a:latin typeface="Gill Sans Light"/>
                <a:ea typeface="Arial" charset="0"/>
                <a:cs typeface="Gill Sans Light"/>
              </a:rPr>
              <a:t>R</a:t>
            </a:r>
          </a:p>
        </p:txBody>
      </p:sp>
      <p:sp>
        <p:nvSpPr>
          <p:cNvPr id="217" name="ZoneTexte 216"/>
          <p:cNvSpPr txBox="1"/>
          <p:nvPr/>
        </p:nvSpPr>
        <p:spPr>
          <a:xfrm>
            <a:off x="3100388" y="4192588"/>
            <a:ext cx="209550" cy="279400"/>
          </a:xfrm>
          <a:prstGeom prst="rect">
            <a:avLst/>
          </a:prstGeom>
          <a:noFill/>
          <a:effectLst/>
        </p:spPr>
        <p:txBody>
          <a:bodyPr lIns="93568" tIns="46783" rIns="93568" bIns="46783">
            <a:spAutoFit/>
          </a:bodyPr>
          <a:lstStyle/>
          <a:p>
            <a:pPr>
              <a:defRPr/>
            </a:pPr>
            <a:r>
              <a:rPr lang="en-GB" sz="1202" dirty="0">
                <a:solidFill>
                  <a:srgbClr val="FF6600"/>
                </a:solidFill>
                <a:latin typeface="Gill Sans Light"/>
                <a:ea typeface="Arial" charset="0"/>
                <a:cs typeface="Gill Sans Light"/>
              </a:rPr>
              <a:t>D</a:t>
            </a:r>
          </a:p>
        </p:txBody>
      </p:sp>
      <p:sp>
        <p:nvSpPr>
          <p:cNvPr id="218" name="ZoneTexte 217"/>
          <p:cNvSpPr txBox="1"/>
          <p:nvPr/>
        </p:nvSpPr>
        <p:spPr>
          <a:xfrm>
            <a:off x="2555875" y="4654550"/>
            <a:ext cx="209550" cy="279400"/>
          </a:xfrm>
          <a:prstGeom prst="rect">
            <a:avLst/>
          </a:prstGeom>
          <a:noFill/>
          <a:effectLst/>
        </p:spPr>
        <p:txBody>
          <a:bodyPr lIns="93568" tIns="46783" rIns="93568" bIns="46783">
            <a:spAutoFit/>
          </a:bodyPr>
          <a:lstStyle/>
          <a:p>
            <a:pPr>
              <a:defRPr/>
            </a:pPr>
            <a:r>
              <a:rPr lang="en-GB" sz="1202" dirty="0">
                <a:solidFill>
                  <a:srgbClr val="FAC090"/>
                </a:solidFill>
                <a:latin typeface="Gill Sans Light"/>
                <a:ea typeface="Arial" charset="0"/>
                <a:cs typeface="Gill Sans Light"/>
              </a:rPr>
              <a:t>A</a:t>
            </a:r>
          </a:p>
        </p:txBody>
      </p:sp>
      <p:sp>
        <p:nvSpPr>
          <p:cNvPr id="219" name="Ellipse 218"/>
          <p:cNvSpPr/>
          <p:nvPr/>
        </p:nvSpPr>
        <p:spPr>
          <a:xfrm>
            <a:off x="2387600" y="4635500"/>
            <a:ext cx="28575" cy="26988"/>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20" name="Forme libre 219"/>
          <p:cNvSpPr/>
          <p:nvPr/>
        </p:nvSpPr>
        <p:spPr>
          <a:xfrm>
            <a:off x="2414588" y="4645025"/>
            <a:ext cx="508000" cy="0"/>
          </a:xfrm>
          <a:custGeom>
            <a:avLst/>
            <a:gdLst>
              <a:gd name="connsiteX0" fmla="*/ 0 w 669925"/>
              <a:gd name="connsiteY0" fmla="*/ 0 h 0"/>
              <a:gd name="connsiteX1" fmla="*/ 669925 w 669925"/>
              <a:gd name="connsiteY1" fmla="*/ 0 h 0"/>
            </a:gdLst>
            <a:ahLst/>
            <a:cxnLst>
              <a:cxn ang="0">
                <a:pos x="connsiteX0" y="connsiteY0"/>
              </a:cxn>
              <a:cxn ang="0">
                <a:pos x="connsiteX1" y="connsiteY1"/>
              </a:cxn>
            </a:cxnLst>
            <a:rect l="l" t="t" r="r" b="b"/>
            <a:pathLst>
              <a:path w="669925">
                <a:moveTo>
                  <a:pt x="0" y="0"/>
                </a:moveTo>
                <a:lnTo>
                  <a:pt x="669925" y="0"/>
                </a:ln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p>
            <a:pPr algn="ctr">
              <a:defRPr/>
            </a:pPr>
            <a:endParaRPr lang="en-GB" sz="1322" dirty="0"/>
          </a:p>
        </p:txBody>
      </p:sp>
      <p:sp>
        <p:nvSpPr>
          <p:cNvPr id="221" name="Ellipse 220"/>
          <p:cNvSpPr/>
          <p:nvPr/>
        </p:nvSpPr>
        <p:spPr>
          <a:xfrm>
            <a:off x="2738438" y="3954463"/>
            <a:ext cx="26987" cy="26987"/>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22" name="Ellipse 221"/>
          <p:cNvSpPr/>
          <p:nvPr/>
        </p:nvSpPr>
        <p:spPr>
          <a:xfrm>
            <a:off x="3244850" y="3956050"/>
            <a:ext cx="26988" cy="26988"/>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23" name="Ellipse 222"/>
          <p:cNvSpPr/>
          <p:nvPr/>
        </p:nvSpPr>
        <p:spPr>
          <a:xfrm>
            <a:off x="2898775" y="4632325"/>
            <a:ext cx="28575" cy="25400"/>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24" name="Triangle isocèle 103"/>
          <p:cNvSpPr/>
          <p:nvPr/>
        </p:nvSpPr>
        <p:spPr>
          <a:xfrm rot="5400000">
            <a:off x="2951162" y="3940176"/>
            <a:ext cx="73025" cy="57150"/>
          </a:xfrm>
          <a:prstGeom prst="triangl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25" name="Ellipse 224"/>
          <p:cNvSpPr/>
          <p:nvPr/>
        </p:nvSpPr>
        <p:spPr>
          <a:xfrm>
            <a:off x="3216745" y="3920642"/>
            <a:ext cx="86672" cy="95090"/>
          </a:xfrm>
          <a:prstGeom prst="ellipse">
            <a:avLst/>
          </a:prstGeom>
          <a:solidFill>
            <a:srgbClr val="FF6600"/>
          </a:solidFill>
          <a:ln/>
          <a:effectLst/>
        </p:spPr>
        <p:style>
          <a:lnRef idx="0">
            <a:schemeClr val="accent6"/>
          </a:lnRef>
          <a:fillRef idx="3">
            <a:schemeClr val="accent6"/>
          </a:fillRef>
          <a:effectRef idx="3">
            <a:schemeClr val="accent6"/>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26" name="ZoneTexte 225"/>
          <p:cNvSpPr txBox="1"/>
          <p:nvPr/>
        </p:nvSpPr>
        <p:spPr>
          <a:xfrm>
            <a:off x="1870075" y="3422650"/>
            <a:ext cx="225425" cy="296863"/>
          </a:xfrm>
          <a:prstGeom prst="rect">
            <a:avLst/>
          </a:prstGeom>
          <a:noFill/>
          <a:effectLst/>
        </p:spPr>
        <p:txBody>
          <a:bodyPr lIns="93568" tIns="46783" rIns="93568" bIns="46783">
            <a:spAutoFit/>
          </a:bodyPr>
          <a:lstStyle/>
          <a:p>
            <a:pPr>
              <a:defRPr/>
            </a:pPr>
            <a:r>
              <a:rPr lang="en-GB" sz="1322" dirty="0">
                <a:solidFill>
                  <a:srgbClr val="7F7F7F"/>
                </a:solidFill>
                <a:latin typeface="Gill Sans Light"/>
                <a:ea typeface="Arial" charset="0"/>
                <a:cs typeface="Gill Sans Light"/>
              </a:rPr>
              <a:t>P</a:t>
            </a:r>
          </a:p>
        </p:txBody>
      </p:sp>
      <p:sp>
        <p:nvSpPr>
          <p:cNvPr id="232" name="ZoneTexte 231"/>
          <p:cNvSpPr txBox="1"/>
          <p:nvPr/>
        </p:nvSpPr>
        <p:spPr>
          <a:xfrm rot="16200000">
            <a:off x="2116931" y="3398044"/>
            <a:ext cx="103188" cy="298450"/>
          </a:xfrm>
          <a:prstGeom prst="rect">
            <a:avLst/>
          </a:prstGeom>
          <a:noFill/>
          <a:effectLst/>
        </p:spPr>
        <p:txBody>
          <a:bodyPr lIns="93568" tIns="46783" rIns="93568" bIns="4678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sz="1300">
                <a:solidFill>
                  <a:srgbClr val="7F7F7F"/>
                </a:solidFill>
              </a:rPr>
              <a:t>&gt;</a:t>
            </a:r>
            <a:endParaRPr lang="en-GB" sz="1300"/>
          </a:p>
        </p:txBody>
      </p:sp>
      <p:sp>
        <p:nvSpPr>
          <p:cNvPr id="233" name="ZoneTexte 232"/>
          <p:cNvSpPr txBox="1"/>
          <p:nvPr/>
        </p:nvSpPr>
        <p:spPr>
          <a:xfrm>
            <a:off x="3698875" y="4840288"/>
            <a:ext cx="203200" cy="296862"/>
          </a:xfrm>
          <a:prstGeom prst="rect">
            <a:avLst/>
          </a:prstGeom>
          <a:noFill/>
          <a:effectLst/>
        </p:spPr>
        <p:txBody>
          <a:bodyPr lIns="93568" tIns="46783" rIns="93568" bIns="46783">
            <a:spAutoFit/>
          </a:bodyPr>
          <a:lstStyle/>
          <a:p>
            <a:pPr>
              <a:defRPr/>
            </a:pPr>
            <a:r>
              <a:rPr lang="en-GB" sz="1322" dirty="0">
                <a:solidFill>
                  <a:srgbClr val="595959"/>
                </a:solidFill>
                <a:latin typeface="Calibri" charset="0"/>
                <a:ea typeface="Arial" charset="0"/>
                <a:cs typeface="Arial" charset="0"/>
              </a:rPr>
              <a:t>&gt;</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100</a:t>
            </a:fld>
            <a:endParaRPr lang="fr-FR" altLang="fr-FR"/>
          </a:p>
        </p:txBody>
      </p:sp>
    </p:spTree>
    <p:extLst>
      <p:ext uri="{BB962C8B-B14F-4D97-AF65-F5344CB8AC3E}">
        <p14:creationId xmlns:p14="http://schemas.microsoft.com/office/powerpoint/2010/main" val="218661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grpId="0" nodeType="withEffect">
                                  <p:stCondLst>
                                    <p:cond delay="0"/>
                                  </p:stCondLst>
                                  <p:childTnLst>
                                    <p:animMotion origin="layout" path="M 0.00521 1.11111E-6 L 0.08229 0.00301 " pathEditMode="relative" rAng="0" ptsTypes="AA">
                                      <p:cBhvr>
                                        <p:cTn id="6" dur="5000" fill="hold"/>
                                        <p:tgtEl>
                                          <p:spTgt spid="154"/>
                                        </p:tgtEl>
                                        <p:attrNameLst>
                                          <p:attrName>ppt_x</p:attrName>
                                          <p:attrName>ppt_y</p:attrName>
                                        </p:attrNameLst>
                                      </p:cBhvr>
                                      <p:rCtr x="3854" y="139"/>
                                    </p:animMotion>
                                  </p:childTnLst>
                                </p:cTn>
                              </p:par>
                              <p:par>
                                <p:cTn id="7" presetID="0" presetClass="path" presetSubtype="0" accel="50000" decel="50000" fill="hold" nodeType="withEffect">
                                  <p:stCondLst>
                                    <p:cond delay="0"/>
                                  </p:stCondLst>
                                  <p:childTnLst>
                                    <p:animMotion origin="layout" path="M 0 0 L -0.11051 0 " pathEditMode="relative" ptsTypes="AA">
                                      <p:cBhvr>
                                        <p:cTn id="8" dur="5000" fill="hold"/>
                                        <p:tgtEl>
                                          <p:spTgt spid="1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1051 0 " pathEditMode="relative" ptsTypes="AA">
                                      <p:cBhvr>
                                        <p:cTn id="10" dur="5000" fill="hold"/>
                                        <p:tgtEl>
                                          <p:spTgt spid="15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L -0.11051 0 " pathEditMode="relative" ptsTypes="AA">
                                      <p:cBhvr>
                                        <p:cTn id="12" dur="5000" fill="hold"/>
                                        <p:tgtEl>
                                          <p:spTgt spid="134"/>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1051 0 " pathEditMode="relative" ptsTypes="AA">
                                      <p:cBhvr>
                                        <p:cTn id="14" dur="5000" fill="hold"/>
                                        <p:tgtEl>
                                          <p:spTgt spid="136"/>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4.58333E-6 -3.33333E-6 L -0.14101 -0.00185 " pathEditMode="relative" rAng="0" ptsTypes="AA">
                                      <p:cBhvr>
                                        <p:cTn id="16" dur="5000" fill="hold"/>
                                        <p:tgtEl>
                                          <p:spTgt spid="133"/>
                                        </p:tgtEl>
                                        <p:attrNameLst>
                                          <p:attrName>ppt_x</p:attrName>
                                          <p:attrName>ppt_y</p:attrName>
                                        </p:attrNameLst>
                                      </p:cBhvr>
                                      <p:rCtr x="-7057" y="-93"/>
                                    </p:animMotion>
                                  </p:childTnLst>
                                </p:cTn>
                              </p:par>
                              <p:par>
                                <p:cTn id="17" presetID="0" presetClass="path" presetSubtype="0" accel="50000" decel="50000" fill="hold" nodeType="withEffect">
                                  <p:stCondLst>
                                    <p:cond delay="0"/>
                                  </p:stCondLst>
                                  <p:childTnLst>
                                    <p:animMotion origin="layout" path="M 2.29167E-6 -0.00046 L -0.028 0.09723 " pathEditMode="relative" rAng="0" ptsTypes="AA">
                                      <p:cBhvr>
                                        <p:cTn id="18" dur="5000" fill="hold"/>
                                        <p:tgtEl>
                                          <p:spTgt spid="225"/>
                                        </p:tgtEl>
                                        <p:attrNameLst>
                                          <p:attrName>ppt_x</p:attrName>
                                          <p:attrName>ppt_y</p:attrName>
                                        </p:attrNameLst>
                                      </p:cBhvr>
                                      <p:rCtr x="-1406" y="4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6" grpId="0" animBg="1"/>
      <p:bldP spid="151" grpId="0" animBg="1"/>
      <p:bldP spid="15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p:cNvSpPr/>
          <p:nvPr/>
        </p:nvSpPr>
        <p:spPr>
          <a:xfrm>
            <a:off x="-9525" y="1530350"/>
            <a:ext cx="4175125" cy="4379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8" name="Rectangle 7"/>
          <p:cNvSpPr/>
          <p:nvPr/>
        </p:nvSpPr>
        <p:spPr>
          <a:xfrm>
            <a:off x="877888" y="1482725"/>
            <a:ext cx="9517062" cy="44275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9" name="Rectangle 8"/>
          <p:cNvSpPr/>
          <p:nvPr/>
        </p:nvSpPr>
        <p:spPr>
          <a:xfrm>
            <a:off x="3719513" y="2527300"/>
            <a:ext cx="3852862" cy="177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0" name="Rectangle 9"/>
          <p:cNvSpPr/>
          <p:nvPr/>
        </p:nvSpPr>
        <p:spPr>
          <a:xfrm rot="5400000">
            <a:off x="2509044" y="3742532"/>
            <a:ext cx="2603500" cy="1762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1" name="Rectangle 10"/>
          <p:cNvSpPr/>
          <p:nvPr/>
        </p:nvSpPr>
        <p:spPr>
          <a:xfrm rot="5400000">
            <a:off x="6182519" y="3747294"/>
            <a:ext cx="2603500" cy="1762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2" name="Rectangle 11"/>
          <p:cNvSpPr/>
          <p:nvPr/>
        </p:nvSpPr>
        <p:spPr>
          <a:xfrm>
            <a:off x="6562725" y="2811463"/>
            <a:ext cx="981075" cy="182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grpSp>
        <p:nvGrpSpPr>
          <p:cNvPr id="13319" name="Grouper 41"/>
          <p:cNvGrpSpPr>
            <a:grpSpLocks/>
          </p:cNvGrpSpPr>
          <p:nvPr/>
        </p:nvGrpSpPr>
        <p:grpSpPr bwMode="auto">
          <a:xfrm rot="10800000">
            <a:off x="6499225" y="1816100"/>
            <a:ext cx="571500" cy="73025"/>
            <a:chOff x="3451225" y="1685925"/>
            <a:chExt cx="600075" cy="79375"/>
          </a:xfrm>
        </p:grpSpPr>
        <p:cxnSp>
          <p:nvCxnSpPr>
            <p:cNvPr id="14" name="Connecteur droit 13"/>
            <p:cNvCxnSpPr/>
            <p:nvPr/>
          </p:nvCxnSpPr>
          <p:spPr>
            <a:xfrm>
              <a:off x="3451225" y="1723887"/>
              <a:ext cx="590074" cy="0"/>
            </a:xfrm>
            <a:prstGeom prst="line">
              <a:avLst/>
            </a:prstGeom>
            <a:ln w="9525" cmpd="sng"/>
          </p:spPr>
          <p:style>
            <a:lnRef idx="2">
              <a:schemeClr val="dk1"/>
            </a:lnRef>
            <a:fillRef idx="1">
              <a:schemeClr val="lt1"/>
            </a:fillRef>
            <a:effectRef idx="0">
              <a:schemeClr val="dk1"/>
            </a:effectRef>
            <a:fontRef idx="minor">
              <a:schemeClr val="dk1"/>
            </a:fontRef>
          </p:style>
        </p:cxnSp>
        <p:sp>
          <p:nvSpPr>
            <p:cNvPr id="15" name="Forme libre 14"/>
            <p:cNvSpPr/>
            <p:nvPr/>
          </p:nvSpPr>
          <p:spPr>
            <a:xfrm>
              <a:off x="3974624" y="1685925"/>
              <a:ext cx="76676" cy="79375"/>
            </a:xfrm>
            <a:custGeom>
              <a:avLst/>
              <a:gdLst>
                <a:gd name="connsiteX0" fmla="*/ 0 w 69850"/>
                <a:gd name="connsiteY0" fmla="*/ 95250 h 95250"/>
                <a:gd name="connsiteX1" fmla="*/ 69850 w 69850"/>
                <a:gd name="connsiteY1" fmla="*/ 44450 h 95250"/>
                <a:gd name="connsiteX2" fmla="*/ 6350 w 69850"/>
                <a:gd name="connsiteY2" fmla="*/ 0 h 95250"/>
                <a:gd name="connsiteX3" fmla="*/ 66675 w 69850"/>
                <a:gd name="connsiteY3" fmla="*/ 47625 h 95250"/>
                <a:gd name="connsiteX4" fmla="*/ 0 w 69850"/>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95250">
                  <a:moveTo>
                    <a:pt x="0" y="95250"/>
                  </a:moveTo>
                  <a:lnTo>
                    <a:pt x="69850" y="44450"/>
                  </a:lnTo>
                  <a:lnTo>
                    <a:pt x="6350" y="0"/>
                  </a:lnTo>
                  <a:lnTo>
                    <a:pt x="66675" y="47625"/>
                  </a:lnTo>
                  <a:lnTo>
                    <a:pt x="0" y="95250"/>
                  </a:lnTo>
                  <a:close/>
                </a:path>
              </a:pathLst>
            </a:custGeom>
            <a:ln w="9525" cmpd="sng"/>
          </p:spPr>
          <p:style>
            <a:lnRef idx="2">
              <a:schemeClr val="dk1"/>
            </a:lnRef>
            <a:fillRef idx="1">
              <a:schemeClr val="lt1"/>
            </a:fillRef>
            <a:effectRef idx="0">
              <a:schemeClr val="dk1"/>
            </a:effectRef>
            <a:fontRef idx="minor">
              <a:schemeClr val="dk1"/>
            </a:fontRef>
          </p:style>
          <p:txBody>
            <a:bodyPr anchor="ctr"/>
            <a:lstStyle/>
            <a:p>
              <a:pPr algn="ctr">
                <a:defRPr/>
              </a:pPr>
              <a:endParaRPr lang="en-GB" dirty="0"/>
            </a:p>
          </p:txBody>
        </p:sp>
      </p:grpSp>
      <p:sp>
        <p:nvSpPr>
          <p:cNvPr id="16" name="Rectangle 15"/>
          <p:cNvSpPr/>
          <p:nvPr/>
        </p:nvSpPr>
        <p:spPr>
          <a:xfrm>
            <a:off x="7250113" y="4830763"/>
            <a:ext cx="1931987" cy="722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7" name="Rectangle 16"/>
          <p:cNvSpPr/>
          <p:nvPr/>
        </p:nvSpPr>
        <p:spPr>
          <a:xfrm>
            <a:off x="7224713" y="2268538"/>
            <a:ext cx="1301750" cy="82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8" name="Rectangle 17"/>
          <p:cNvSpPr/>
          <p:nvPr/>
        </p:nvSpPr>
        <p:spPr>
          <a:xfrm>
            <a:off x="2944813" y="2119313"/>
            <a:ext cx="7154862" cy="3048000"/>
          </a:xfrm>
          <a:prstGeom prst="rect">
            <a:avLst/>
          </a:prstGeom>
          <a:pattFill prst="wdUpDiag">
            <a:fgClr>
              <a:schemeClr val="tx1">
                <a:lumMod val="75000"/>
                <a:lumOff val="25000"/>
              </a:schemeClr>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9" name="Rectangle 18"/>
          <p:cNvSpPr/>
          <p:nvPr/>
        </p:nvSpPr>
        <p:spPr>
          <a:xfrm>
            <a:off x="4835106" y="2118239"/>
            <a:ext cx="2381672" cy="931864"/>
          </a:xfrm>
          <a:prstGeom prst="rect">
            <a:avLst/>
          </a:prstGeom>
          <a:gradFill flip="none" rotWithShape="1">
            <a:gsLst>
              <a:gs pos="0">
                <a:srgbClr val="FF6600">
                  <a:alpha val="82000"/>
                </a:srgbClr>
              </a:gs>
              <a:gs pos="48000">
                <a:srgbClr val="FF6600">
                  <a:alpha val="0"/>
                </a:srgbClr>
              </a:gs>
            </a:gsLst>
            <a:lin ang="1914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20" name="Forme libre 19"/>
          <p:cNvSpPr/>
          <p:nvPr/>
        </p:nvSpPr>
        <p:spPr>
          <a:xfrm>
            <a:off x="6087518" y="2111891"/>
            <a:ext cx="2986494" cy="2957514"/>
          </a:xfrm>
          <a:custGeom>
            <a:avLst/>
            <a:gdLst>
              <a:gd name="connsiteX0" fmla="*/ 0 w 5530850"/>
              <a:gd name="connsiteY0" fmla="*/ 0 h 2971800"/>
              <a:gd name="connsiteX1" fmla="*/ 6350 w 5530850"/>
              <a:gd name="connsiteY1" fmla="*/ 2419350 h 2971800"/>
              <a:gd name="connsiteX2" fmla="*/ 152400 w 5530850"/>
              <a:gd name="connsiteY2" fmla="*/ 2425700 h 2971800"/>
              <a:gd name="connsiteX3" fmla="*/ 127000 w 5530850"/>
              <a:gd name="connsiteY3" fmla="*/ 2971800 h 2971800"/>
              <a:gd name="connsiteX4" fmla="*/ 5518150 w 5530850"/>
              <a:gd name="connsiteY4" fmla="*/ 2971800 h 2971800"/>
              <a:gd name="connsiteX5" fmla="*/ 5530850 w 5530850"/>
              <a:gd name="connsiteY5" fmla="*/ 19050 h 2971800"/>
              <a:gd name="connsiteX6" fmla="*/ 0 w 55308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0850" h="2971800">
                <a:moveTo>
                  <a:pt x="0" y="0"/>
                </a:moveTo>
                <a:cubicBezTo>
                  <a:pt x="2117" y="806450"/>
                  <a:pt x="4233" y="1612900"/>
                  <a:pt x="6350" y="2419350"/>
                </a:cubicBezTo>
                <a:lnTo>
                  <a:pt x="152400" y="2425700"/>
                </a:lnTo>
                <a:lnTo>
                  <a:pt x="127000" y="2971800"/>
                </a:lnTo>
                <a:lnTo>
                  <a:pt x="5518150" y="2971800"/>
                </a:lnTo>
                <a:cubicBezTo>
                  <a:pt x="5522383" y="1987550"/>
                  <a:pt x="5526617" y="1003300"/>
                  <a:pt x="5530850" y="19050"/>
                </a:cubicBezTo>
                <a:lnTo>
                  <a:pt x="0" y="0"/>
                </a:lnTo>
                <a:close/>
              </a:path>
            </a:pathLst>
          </a:custGeom>
          <a:gradFill>
            <a:gsLst>
              <a:gs pos="30000">
                <a:schemeClr val="bg1">
                  <a:lumMod val="75000"/>
                  <a:alpha val="50000"/>
                </a:schemeClr>
              </a:gs>
              <a:gs pos="56000">
                <a:schemeClr val="tx1">
                  <a:lumMod val="75000"/>
                  <a:lumOff val="25000"/>
                  <a:alpha val="80000"/>
                </a:schemeClr>
              </a:gs>
            </a:gsLst>
            <a:lin ang="10320000" scaled="0"/>
          </a:gradFill>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22" name="Rectangle 21"/>
          <p:cNvSpPr/>
          <p:nvPr/>
        </p:nvSpPr>
        <p:spPr>
          <a:xfrm>
            <a:off x="4730750" y="5048250"/>
            <a:ext cx="2714625" cy="8969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21" name="Rectangle 20"/>
          <p:cNvSpPr/>
          <p:nvPr/>
        </p:nvSpPr>
        <p:spPr>
          <a:xfrm>
            <a:off x="4260850" y="2097088"/>
            <a:ext cx="1671638" cy="958850"/>
          </a:xfrm>
          <a:prstGeom prst="rect">
            <a:avLst/>
          </a:prstGeom>
          <a:gradFill flip="none" rotWithShape="1">
            <a:gsLst>
              <a:gs pos="0">
                <a:srgbClr val="FF6600">
                  <a:alpha val="82000"/>
                </a:srgbClr>
              </a:gs>
              <a:gs pos="100000">
                <a:srgbClr val="FF6600">
                  <a:alpha val="38000"/>
                </a:srgbClr>
              </a:gs>
            </a:gsLst>
            <a:lin ang="654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23" name="Connecteur droit 22"/>
          <p:cNvCxnSpPr/>
          <p:nvPr/>
        </p:nvCxnSpPr>
        <p:spPr>
          <a:xfrm flipV="1">
            <a:off x="7216775" y="1689100"/>
            <a:ext cx="0" cy="31115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7358063" y="1543050"/>
            <a:ext cx="1719262" cy="7731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25" name="Forme libre 24"/>
          <p:cNvSpPr/>
          <p:nvPr/>
        </p:nvSpPr>
        <p:spPr>
          <a:xfrm>
            <a:off x="4381500" y="2782888"/>
            <a:ext cx="482600" cy="2041525"/>
          </a:xfrm>
          <a:custGeom>
            <a:avLst/>
            <a:gdLst>
              <a:gd name="connsiteX0" fmla="*/ 495300 w 504825"/>
              <a:gd name="connsiteY0" fmla="*/ 0 h 2041525"/>
              <a:gd name="connsiteX1" fmla="*/ 495300 w 504825"/>
              <a:gd name="connsiteY1" fmla="*/ 0 h 2041525"/>
              <a:gd name="connsiteX2" fmla="*/ 6350 w 504825"/>
              <a:gd name="connsiteY2" fmla="*/ 6350 h 2041525"/>
              <a:gd name="connsiteX3" fmla="*/ 0 w 504825"/>
              <a:gd name="connsiteY3" fmla="*/ 2038350 h 2041525"/>
              <a:gd name="connsiteX4" fmla="*/ 495300 w 504825"/>
              <a:gd name="connsiteY4" fmla="*/ 2041525 h 2041525"/>
              <a:gd name="connsiteX5" fmla="*/ 498475 w 504825"/>
              <a:gd name="connsiteY5" fmla="*/ 1952625 h 2041525"/>
              <a:gd name="connsiteX6" fmla="*/ 92075 w 504825"/>
              <a:gd name="connsiteY6" fmla="*/ 1955800 h 2041525"/>
              <a:gd name="connsiteX7" fmla="*/ 92075 w 504825"/>
              <a:gd name="connsiteY7" fmla="*/ 88900 h 2041525"/>
              <a:gd name="connsiteX8" fmla="*/ 504825 w 504825"/>
              <a:gd name="connsiteY8" fmla="*/ 88900 h 2041525"/>
              <a:gd name="connsiteX9" fmla="*/ 495300 w 504825"/>
              <a:gd name="connsiteY9" fmla="*/ 0 h 204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825" h="2041525">
                <a:moveTo>
                  <a:pt x="495300" y="0"/>
                </a:moveTo>
                <a:lnTo>
                  <a:pt x="495300" y="0"/>
                </a:lnTo>
                <a:lnTo>
                  <a:pt x="6350" y="6350"/>
                </a:lnTo>
                <a:cubicBezTo>
                  <a:pt x="4233" y="683683"/>
                  <a:pt x="2117" y="1361017"/>
                  <a:pt x="0" y="2038350"/>
                </a:cubicBezTo>
                <a:lnTo>
                  <a:pt x="495300" y="2041525"/>
                </a:lnTo>
                <a:lnTo>
                  <a:pt x="498475" y="1952625"/>
                </a:lnTo>
                <a:lnTo>
                  <a:pt x="92075" y="1955800"/>
                </a:lnTo>
                <a:lnTo>
                  <a:pt x="92075" y="88900"/>
                </a:lnTo>
                <a:lnTo>
                  <a:pt x="504825" y="88900"/>
                </a:lnTo>
                <a:lnTo>
                  <a:pt x="495300" y="0"/>
                </a:lnTo>
                <a:close/>
              </a:path>
            </a:pathLst>
          </a:custGeom>
          <a:solidFill>
            <a:srgbClr val="FF6600">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p>
            <a:pPr algn="ctr">
              <a:defRPr/>
            </a:pPr>
            <a:endParaRPr lang="en-GB" dirty="0"/>
          </a:p>
        </p:txBody>
      </p:sp>
      <p:sp>
        <p:nvSpPr>
          <p:cNvPr id="26" name="ZoneTexte 25"/>
          <p:cNvSpPr txBox="1"/>
          <p:nvPr/>
        </p:nvSpPr>
        <p:spPr>
          <a:xfrm>
            <a:off x="4818063" y="1624013"/>
            <a:ext cx="2390775" cy="369887"/>
          </a:xfrm>
          <a:prstGeom prst="rect">
            <a:avLst/>
          </a:prstGeom>
          <a:noFill/>
          <a:effectLst/>
        </p:spPr>
        <p:txBody>
          <a:bodyPr lIns="93554" tIns="46776" rIns="93554" bIns="46776">
            <a:spAutoFit/>
          </a:bodyPr>
          <a:lstStyle/>
          <a:p>
            <a:pPr algn="ctr">
              <a:defRPr/>
            </a:pPr>
            <a:r>
              <a:rPr lang="en-GB" dirty="0" err="1">
                <a:solidFill>
                  <a:schemeClr val="tx1">
                    <a:lumMod val="65000"/>
                    <a:lumOff val="35000"/>
                  </a:schemeClr>
                </a:solidFill>
                <a:latin typeface="Gill Sans Light"/>
                <a:ea typeface="Arial" charset="0"/>
                <a:cs typeface="Gill Sans Light"/>
              </a:rPr>
              <a:t>Cylindre</a:t>
            </a:r>
            <a:endParaRPr lang="en-GB" dirty="0">
              <a:solidFill>
                <a:schemeClr val="tx1">
                  <a:lumMod val="65000"/>
                  <a:lumOff val="35000"/>
                </a:schemeClr>
              </a:solidFill>
              <a:latin typeface="Gill Sans Light"/>
              <a:ea typeface="Arial" charset="0"/>
              <a:cs typeface="Gill Sans Light"/>
            </a:endParaRPr>
          </a:p>
        </p:txBody>
      </p:sp>
      <p:grpSp>
        <p:nvGrpSpPr>
          <p:cNvPr id="13335" name="Grouper 59"/>
          <p:cNvGrpSpPr>
            <a:grpSpLocks/>
          </p:cNvGrpSpPr>
          <p:nvPr/>
        </p:nvGrpSpPr>
        <p:grpSpPr bwMode="auto">
          <a:xfrm>
            <a:off x="4965700" y="1819275"/>
            <a:ext cx="573088" cy="73025"/>
            <a:chOff x="3385480" y="1868434"/>
            <a:chExt cx="600075" cy="79375"/>
          </a:xfrm>
        </p:grpSpPr>
        <p:cxnSp>
          <p:nvCxnSpPr>
            <p:cNvPr id="28" name="Connecteur droit 27"/>
            <p:cNvCxnSpPr/>
            <p:nvPr/>
          </p:nvCxnSpPr>
          <p:spPr>
            <a:xfrm>
              <a:off x="3385480" y="1906396"/>
              <a:ext cx="590101" cy="0"/>
            </a:xfrm>
            <a:prstGeom prst="line">
              <a:avLst/>
            </a:prstGeom>
            <a:ln w="9525" cmpd="sng"/>
          </p:spPr>
          <p:style>
            <a:lnRef idx="2">
              <a:schemeClr val="dk1"/>
            </a:lnRef>
            <a:fillRef idx="1">
              <a:schemeClr val="lt1"/>
            </a:fillRef>
            <a:effectRef idx="0">
              <a:schemeClr val="dk1"/>
            </a:effectRef>
            <a:fontRef idx="minor">
              <a:schemeClr val="dk1"/>
            </a:fontRef>
          </p:style>
        </p:cxnSp>
        <p:sp>
          <p:nvSpPr>
            <p:cNvPr id="29" name="Forme libre 28"/>
            <p:cNvSpPr/>
            <p:nvPr/>
          </p:nvSpPr>
          <p:spPr>
            <a:xfrm>
              <a:off x="3909091" y="1868434"/>
              <a:ext cx="76464" cy="79375"/>
            </a:xfrm>
            <a:custGeom>
              <a:avLst/>
              <a:gdLst>
                <a:gd name="connsiteX0" fmla="*/ 0 w 69850"/>
                <a:gd name="connsiteY0" fmla="*/ 95250 h 95250"/>
                <a:gd name="connsiteX1" fmla="*/ 69850 w 69850"/>
                <a:gd name="connsiteY1" fmla="*/ 44450 h 95250"/>
                <a:gd name="connsiteX2" fmla="*/ 6350 w 69850"/>
                <a:gd name="connsiteY2" fmla="*/ 0 h 95250"/>
                <a:gd name="connsiteX3" fmla="*/ 66675 w 69850"/>
                <a:gd name="connsiteY3" fmla="*/ 47625 h 95250"/>
                <a:gd name="connsiteX4" fmla="*/ 0 w 69850"/>
                <a:gd name="connsiteY4" fmla="*/ 9525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95250">
                  <a:moveTo>
                    <a:pt x="0" y="95250"/>
                  </a:moveTo>
                  <a:lnTo>
                    <a:pt x="69850" y="44450"/>
                  </a:lnTo>
                  <a:lnTo>
                    <a:pt x="6350" y="0"/>
                  </a:lnTo>
                  <a:lnTo>
                    <a:pt x="66675" y="47625"/>
                  </a:lnTo>
                  <a:lnTo>
                    <a:pt x="0" y="95250"/>
                  </a:lnTo>
                  <a:close/>
                </a:path>
              </a:pathLst>
            </a:custGeom>
            <a:ln w="9525" cmpd="sng"/>
          </p:spPr>
          <p:style>
            <a:lnRef idx="2">
              <a:schemeClr val="dk1"/>
            </a:lnRef>
            <a:fillRef idx="1">
              <a:schemeClr val="lt1"/>
            </a:fillRef>
            <a:effectRef idx="0">
              <a:schemeClr val="dk1"/>
            </a:effectRef>
            <a:fontRef idx="minor">
              <a:schemeClr val="dk1"/>
            </a:fontRef>
          </p:style>
          <p:txBody>
            <a:bodyPr anchor="ctr"/>
            <a:lstStyle/>
            <a:p>
              <a:pPr algn="ctr">
                <a:defRPr/>
              </a:pPr>
              <a:endParaRPr lang="en-GB" dirty="0"/>
            </a:p>
          </p:txBody>
        </p:sp>
      </p:grpSp>
      <p:cxnSp>
        <p:nvCxnSpPr>
          <p:cNvPr id="30" name="Connecteur droit 29"/>
          <p:cNvCxnSpPr/>
          <p:nvPr/>
        </p:nvCxnSpPr>
        <p:spPr>
          <a:xfrm flipV="1">
            <a:off x="4826000" y="1689100"/>
            <a:ext cx="0" cy="31115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196138" y="1941513"/>
            <a:ext cx="1936750" cy="4222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32" name="Forme libre 31"/>
          <p:cNvSpPr/>
          <p:nvPr/>
        </p:nvSpPr>
        <p:spPr>
          <a:xfrm>
            <a:off x="7218363" y="2263775"/>
            <a:ext cx="0" cy="84138"/>
          </a:xfrm>
          <a:custGeom>
            <a:avLst/>
            <a:gdLst>
              <a:gd name="connsiteX0" fmla="*/ 0 w 0"/>
              <a:gd name="connsiteY0" fmla="*/ 92075 h 92075"/>
              <a:gd name="connsiteX1" fmla="*/ 0 w 0"/>
              <a:gd name="connsiteY1" fmla="*/ 0 h 92075"/>
            </a:gdLst>
            <a:ahLst/>
            <a:cxnLst>
              <a:cxn ang="0">
                <a:pos x="connsiteX0" y="connsiteY0"/>
              </a:cxn>
              <a:cxn ang="0">
                <a:pos x="connsiteX1" y="connsiteY1"/>
              </a:cxn>
            </a:cxnLst>
            <a:rect l="l" t="t" r="r" b="b"/>
            <a:pathLst>
              <a:path h="92075">
                <a:moveTo>
                  <a:pt x="0" y="92075"/>
                </a:moveTo>
                <a:lnTo>
                  <a:pt x="0" y="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33" name="Rectangle 32"/>
          <p:cNvSpPr/>
          <p:nvPr/>
        </p:nvSpPr>
        <p:spPr>
          <a:xfrm>
            <a:off x="877888" y="1919288"/>
            <a:ext cx="3497262" cy="34829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34" name="Rectangle 33"/>
          <p:cNvSpPr/>
          <p:nvPr/>
        </p:nvSpPr>
        <p:spPr>
          <a:xfrm>
            <a:off x="3073400" y="2006600"/>
            <a:ext cx="1720850" cy="7858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35" name="Rectangle 34"/>
          <p:cNvSpPr/>
          <p:nvPr/>
        </p:nvSpPr>
        <p:spPr>
          <a:xfrm>
            <a:off x="7248525" y="2432050"/>
            <a:ext cx="1828800" cy="361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36" name="Rectangle 35"/>
          <p:cNvSpPr/>
          <p:nvPr/>
        </p:nvSpPr>
        <p:spPr>
          <a:xfrm>
            <a:off x="5805488" y="2125663"/>
            <a:ext cx="347662" cy="906462"/>
          </a:xfrm>
          <a:prstGeom prst="rect">
            <a:avLst/>
          </a:prstGeom>
          <a:gradFill flip="none" rotWithShape="1">
            <a:gsLst>
              <a:gs pos="0">
                <a:schemeClr val="tx1"/>
              </a:gs>
              <a:gs pos="54000">
                <a:schemeClr val="tx1">
                  <a:lumMod val="65000"/>
                  <a:lumOff val="35000"/>
                </a:schemeClr>
              </a:gs>
              <a:gs pos="99000">
                <a:schemeClr val="tx1"/>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37" name="Rectangle 36"/>
          <p:cNvSpPr/>
          <p:nvPr/>
        </p:nvSpPr>
        <p:spPr>
          <a:xfrm>
            <a:off x="8005763" y="2328863"/>
            <a:ext cx="2162175" cy="3905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38" name="Rectangle 37"/>
          <p:cNvSpPr/>
          <p:nvPr/>
        </p:nvSpPr>
        <p:spPr>
          <a:xfrm>
            <a:off x="5254625" y="4516438"/>
            <a:ext cx="1931988" cy="538162"/>
          </a:xfrm>
          <a:prstGeom prst="rect">
            <a:avLst/>
          </a:prstGeom>
          <a:pattFill prst="wdUpDiag">
            <a:fgClr>
              <a:srgbClr val="FAC090"/>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39" name="Rectangle 38"/>
          <p:cNvSpPr/>
          <p:nvPr/>
        </p:nvSpPr>
        <p:spPr>
          <a:xfrm>
            <a:off x="5265738" y="4522788"/>
            <a:ext cx="944562" cy="544512"/>
          </a:xfrm>
          <a:prstGeom prst="rect">
            <a:avLst/>
          </a:prstGeom>
          <a:pattFill prst="wdUpDiag">
            <a:fgClr>
              <a:srgbClr val="FAC090"/>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0" name="Rectangle 39"/>
          <p:cNvSpPr/>
          <p:nvPr/>
        </p:nvSpPr>
        <p:spPr>
          <a:xfrm>
            <a:off x="4833938" y="4502150"/>
            <a:ext cx="350837" cy="574675"/>
          </a:xfrm>
          <a:prstGeom prst="rect">
            <a:avLst/>
          </a:prstGeom>
          <a:pattFill prst="wdUpDiag">
            <a:fgClr>
              <a:schemeClr val="tx1">
                <a:lumMod val="65000"/>
                <a:lumOff val="35000"/>
              </a:schemeClr>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1" name="Rectangle 40"/>
          <p:cNvSpPr/>
          <p:nvPr/>
        </p:nvSpPr>
        <p:spPr>
          <a:xfrm>
            <a:off x="5202238" y="4754563"/>
            <a:ext cx="47625" cy="93662"/>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2" name="Rectangle 41"/>
          <p:cNvSpPr/>
          <p:nvPr/>
        </p:nvSpPr>
        <p:spPr>
          <a:xfrm>
            <a:off x="4826000" y="4735513"/>
            <a:ext cx="373063" cy="93662"/>
          </a:xfrm>
          <a:prstGeom prst="rect">
            <a:avLst/>
          </a:prstGeom>
          <a:solidFill>
            <a:srgbClr val="FF6600">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43" name="Connecteur droit 42"/>
          <p:cNvCxnSpPr/>
          <p:nvPr/>
        </p:nvCxnSpPr>
        <p:spPr>
          <a:xfrm>
            <a:off x="5192713" y="4495800"/>
            <a:ext cx="0" cy="576263"/>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Connecteur droit 43"/>
          <p:cNvCxnSpPr/>
          <p:nvPr/>
        </p:nvCxnSpPr>
        <p:spPr>
          <a:xfrm>
            <a:off x="4759325" y="4743450"/>
            <a:ext cx="436563"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Connecteur droit 44"/>
          <p:cNvCxnSpPr/>
          <p:nvPr/>
        </p:nvCxnSpPr>
        <p:spPr>
          <a:xfrm>
            <a:off x="4751388" y="4827588"/>
            <a:ext cx="476250"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202238" y="4429125"/>
            <a:ext cx="47625" cy="6254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7" name="Rectangle 46"/>
          <p:cNvSpPr/>
          <p:nvPr/>
        </p:nvSpPr>
        <p:spPr>
          <a:xfrm>
            <a:off x="8953500" y="1536700"/>
            <a:ext cx="1319213" cy="1079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8" name="Rectangle 47"/>
          <p:cNvSpPr/>
          <p:nvPr/>
        </p:nvSpPr>
        <p:spPr>
          <a:xfrm>
            <a:off x="4852988" y="4541838"/>
            <a:ext cx="327025" cy="527050"/>
          </a:xfrm>
          <a:prstGeom prst="rect">
            <a:avLst/>
          </a:prstGeom>
          <a:solidFill>
            <a:schemeClr val="tx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9" name="Rectangle 48"/>
          <p:cNvSpPr/>
          <p:nvPr/>
        </p:nvSpPr>
        <p:spPr>
          <a:xfrm>
            <a:off x="4779963" y="3052763"/>
            <a:ext cx="2743200" cy="1460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50" name="Rectangle 49"/>
          <p:cNvSpPr/>
          <p:nvPr/>
        </p:nvSpPr>
        <p:spPr>
          <a:xfrm>
            <a:off x="8053388" y="2884488"/>
            <a:ext cx="339725" cy="217963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51" name="Rectangle 50"/>
          <p:cNvSpPr/>
          <p:nvPr/>
        </p:nvSpPr>
        <p:spPr>
          <a:xfrm>
            <a:off x="5245100" y="4524375"/>
            <a:ext cx="1978025" cy="554038"/>
          </a:xfrm>
          <a:prstGeom prst="rect">
            <a:avLst/>
          </a:prstGeom>
          <a:gradFill>
            <a:gsLst>
              <a:gs pos="0">
                <a:srgbClr val="FF6600">
                  <a:alpha val="75000"/>
                </a:srgbClr>
              </a:gs>
              <a:gs pos="25000">
                <a:srgbClr val="FF6600">
                  <a:alpha val="75000"/>
                </a:srgbClr>
              </a:gs>
              <a:gs pos="66000">
                <a:schemeClr val="bg1">
                  <a:lumMod val="75000"/>
                  <a:alpha val="75000"/>
                </a:schemeClr>
              </a:gs>
              <a:gs pos="99000">
                <a:schemeClr val="tx1">
                  <a:lumMod val="75000"/>
                  <a:lumOff val="25000"/>
                  <a:alpha val="7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54" name="Rectangle 53"/>
          <p:cNvSpPr/>
          <p:nvPr/>
        </p:nvSpPr>
        <p:spPr>
          <a:xfrm>
            <a:off x="8002588" y="2168525"/>
            <a:ext cx="439737" cy="3905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55" name="Rectangle 54"/>
          <p:cNvSpPr/>
          <p:nvPr/>
        </p:nvSpPr>
        <p:spPr>
          <a:xfrm>
            <a:off x="7683500" y="2689225"/>
            <a:ext cx="2711450" cy="30749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56" name="Rectangle 55"/>
          <p:cNvSpPr/>
          <p:nvPr/>
        </p:nvSpPr>
        <p:spPr>
          <a:xfrm>
            <a:off x="7232650" y="4832350"/>
            <a:ext cx="879475" cy="8969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57" name="Connecteur droit 56"/>
          <p:cNvCxnSpPr/>
          <p:nvPr/>
        </p:nvCxnSpPr>
        <p:spPr>
          <a:xfrm>
            <a:off x="7196138" y="2178050"/>
            <a:ext cx="830262" cy="0"/>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a:off x="7196138" y="2351088"/>
            <a:ext cx="822325" cy="0"/>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4467225" y="2878138"/>
            <a:ext cx="363538" cy="1854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60" name="Rectangle 59"/>
          <p:cNvSpPr/>
          <p:nvPr/>
        </p:nvSpPr>
        <p:spPr>
          <a:xfrm>
            <a:off x="7227888" y="2889250"/>
            <a:ext cx="363537" cy="18367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61" name="Connecteur droit 60"/>
          <p:cNvCxnSpPr/>
          <p:nvPr/>
        </p:nvCxnSpPr>
        <p:spPr>
          <a:xfrm flipH="1" flipV="1">
            <a:off x="7591425" y="2871788"/>
            <a:ext cx="3175" cy="187166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2913063" y="4837113"/>
            <a:ext cx="1898650" cy="8969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63" name="Forme libre 62"/>
          <p:cNvSpPr/>
          <p:nvPr/>
        </p:nvSpPr>
        <p:spPr>
          <a:xfrm>
            <a:off x="4824413" y="2114550"/>
            <a:ext cx="2395537" cy="677863"/>
          </a:xfrm>
          <a:custGeom>
            <a:avLst/>
            <a:gdLst>
              <a:gd name="connsiteX0" fmla="*/ 0 w 2628900"/>
              <a:gd name="connsiteY0" fmla="*/ 694267 h 694267"/>
              <a:gd name="connsiteX1" fmla="*/ 4234 w 2628900"/>
              <a:gd name="connsiteY1" fmla="*/ 0 h 694267"/>
              <a:gd name="connsiteX2" fmla="*/ 2624667 w 2628900"/>
              <a:gd name="connsiteY2" fmla="*/ 8467 h 694267"/>
              <a:gd name="connsiteX3" fmla="*/ 2628900 w 2628900"/>
              <a:gd name="connsiteY3" fmla="*/ 67734 h 694267"/>
            </a:gdLst>
            <a:ahLst/>
            <a:cxnLst>
              <a:cxn ang="0">
                <a:pos x="connsiteX0" y="connsiteY0"/>
              </a:cxn>
              <a:cxn ang="0">
                <a:pos x="connsiteX1" y="connsiteY1"/>
              </a:cxn>
              <a:cxn ang="0">
                <a:pos x="connsiteX2" y="connsiteY2"/>
              </a:cxn>
              <a:cxn ang="0">
                <a:pos x="connsiteX3" y="connsiteY3"/>
              </a:cxn>
            </a:cxnLst>
            <a:rect l="l" t="t" r="r" b="b"/>
            <a:pathLst>
              <a:path w="2628900" h="694267">
                <a:moveTo>
                  <a:pt x="0" y="694267"/>
                </a:moveTo>
                <a:cubicBezTo>
                  <a:pt x="1411" y="462845"/>
                  <a:pt x="2823" y="231422"/>
                  <a:pt x="4234" y="0"/>
                </a:cubicBezTo>
                <a:lnTo>
                  <a:pt x="2624667" y="8467"/>
                </a:lnTo>
                <a:lnTo>
                  <a:pt x="2628900" y="67734"/>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64" name="Rectangle 63"/>
          <p:cNvSpPr/>
          <p:nvPr/>
        </p:nvSpPr>
        <p:spPr>
          <a:xfrm>
            <a:off x="4833938" y="4529138"/>
            <a:ext cx="361950" cy="515937"/>
          </a:xfrm>
          <a:prstGeom prst="rect">
            <a:avLst/>
          </a:prstGeom>
          <a:solidFill>
            <a:srgbClr val="FF3900">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65" name="Forme libre 64"/>
          <p:cNvSpPr/>
          <p:nvPr/>
        </p:nvSpPr>
        <p:spPr>
          <a:xfrm>
            <a:off x="4827588" y="4522788"/>
            <a:ext cx="2386012" cy="228600"/>
          </a:xfrm>
          <a:custGeom>
            <a:avLst/>
            <a:gdLst>
              <a:gd name="connsiteX0" fmla="*/ 0 w 2637366"/>
              <a:gd name="connsiteY0" fmla="*/ 228600 h 228600"/>
              <a:gd name="connsiteX1" fmla="*/ 0 w 2637366"/>
              <a:gd name="connsiteY1" fmla="*/ 0 h 228600"/>
              <a:gd name="connsiteX2" fmla="*/ 2637366 w 2637366"/>
              <a:gd name="connsiteY2" fmla="*/ 8466 h 228600"/>
              <a:gd name="connsiteX3" fmla="*/ 2637366 w 2637366"/>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2637366" h="228600">
                <a:moveTo>
                  <a:pt x="0" y="228600"/>
                </a:moveTo>
                <a:lnTo>
                  <a:pt x="0" y="0"/>
                </a:lnTo>
                <a:lnTo>
                  <a:pt x="2637366" y="8466"/>
                </a:lnTo>
                <a:lnTo>
                  <a:pt x="2637366" y="22860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66" name="Forme libre 65"/>
          <p:cNvSpPr/>
          <p:nvPr/>
        </p:nvSpPr>
        <p:spPr>
          <a:xfrm>
            <a:off x="4824413" y="4819650"/>
            <a:ext cx="2392362" cy="246063"/>
          </a:xfrm>
          <a:custGeom>
            <a:avLst/>
            <a:gdLst>
              <a:gd name="connsiteX0" fmla="*/ 0 w 2641600"/>
              <a:gd name="connsiteY0" fmla="*/ 4233 h 254000"/>
              <a:gd name="connsiteX1" fmla="*/ 0 w 2641600"/>
              <a:gd name="connsiteY1" fmla="*/ 241300 h 254000"/>
              <a:gd name="connsiteX2" fmla="*/ 2641600 w 2641600"/>
              <a:gd name="connsiteY2" fmla="*/ 254000 h 254000"/>
              <a:gd name="connsiteX3" fmla="*/ 2637367 w 2641600"/>
              <a:gd name="connsiteY3" fmla="*/ 0 h 254000"/>
            </a:gdLst>
            <a:ahLst/>
            <a:cxnLst>
              <a:cxn ang="0">
                <a:pos x="connsiteX0" y="connsiteY0"/>
              </a:cxn>
              <a:cxn ang="0">
                <a:pos x="connsiteX1" y="connsiteY1"/>
              </a:cxn>
              <a:cxn ang="0">
                <a:pos x="connsiteX2" y="connsiteY2"/>
              </a:cxn>
              <a:cxn ang="0">
                <a:pos x="connsiteX3" y="connsiteY3"/>
              </a:cxn>
            </a:cxnLst>
            <a:rect l="l" t="t" r="r" b="b"/>
            <a:pathLst>
              <a:path w="2641600" h="254000">
                <a:moveTo>
                  <a:pt x="0" y="4233"/>
                </a:moveTo>
                <a:lnTo>
                  <a:pt x="0" y="241300"/>
                </a:lnTo>
                <a:lnTo>
                  <a:pt x="2641600" y="254000"/>
                </a:lnTo>
                <a:lnTo>
                  <a:pt x="2637367" y="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67" name="Forme libre 66"/>
          <p:cNvSpPr/>
          <p:nvPr/>
        </p:nvSpPr>
        <p:spPr>
          <a:xfrm>
            <a:off x="7213600" y="2792413"/>
            <a:ext cx="458788" cy="2035175"/>
          </a:xfrm>
          <a:custGeom>
            <a:avLst/>
            <a:gdLst>
              <a:gd name="connsiteX0" fmla="*/ 8467 w 503767"/>
              <a:gd name="connsiteY0" fmla="*/ 0 h 2036233"/>
              <a:gd name="connsiteX1" fmla="*/ 8467 w 503767"/>
              <a:gd name="connsiteY1" fmla="*/ 0 h 2036233"/>
              <a:gd name="connsiteX2" fmla="*/ 503767 w 503767"/>
              <a:gd name="connsiteY2" fmla="*/ 4233 h 2036233"/>
              <a:gd name="connsiteX3" fmla="*/ 499533 w 503767"/>
              <a:gd name="connsiteY3" fmla="*/ 2032000 h 2036233"/>
              <a:gd name="connsiteX4" fmla="*/ 0 w 503767"/>
              <a:gd name="connsiteY4" fmla="*/ 2036233 h 2036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7" h="2036233">
                <a:moveTo>
                  <a:pt x="8467" y="0"/>
                </a:moveTo>
                <a:lnTo>
                  <a:pt x="8467" y="0"/>
                </a:lnTo>
                <a:lnTo>
                  <a:pt x="503767" y="4233"/>
                </a:lnTo>
                <a:cubicBezTo>
                  <a:pt x="502356" y="680155"/>
                  <a:pt x="500944" y="1356078"/>
                  <a:pt x="499533" y="2032000"/>
                </a:cubicBezTo>
                <a:lnTo>
                  <a:pt x="0" y="2036233"/>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68" name="Forme libre 67"/>
          <p:cNvSpPr/>
          <p:nvPr/>
        </p:nvSpPr>
        <p:spPr>
          <a:xfrm>
            <a:off x="7189788" y="2881313"/>
            <a:ext cx="401637" cy="1854200"/>
          </a:xfrm>
          <a:custGeom>
            <a:avLst/>
            <a:gdLst>
              <a:gd name="connsiteX0" fmla="*/ 16933 w 440266"/>
              <a:gd name="connsiteY0" fmla="*/ 0 h 1854200"/>
              <a:gd name="connsiteX1" fmla="*/ 440266 w 440266"/>
              <a:gd name="connsiteY1" fmla="*/ 0 h 1854200"/>
              <a:gd name="connsiteX2" fmla="*/ 440266 w 440266"/>
              <a:gd name="connsiteY2" fmla="*/ 1854200 h 1854200"/>
              <a:gd name="connsiteX3" fmla="*/ 0 w 440266"/>
              <a:gd name="connsiteY3" fmla="*/ 1849966 h 1854200"/>
            </a:gdLst>
            <a:ahLst/>
            <a:cxnLst>
              <a:cxn ang="0">
                <a:pos x="connsiteX0" y="connsiteY0"/>
              </a:cxn>
              <a:cxn ang="0">
                <a:pos x="connsiteX1" y="connsiteY1"/>
              </a:cxn>
              <a:cxn ang="0">
                <a:pos x="connsiteX2" y="connsiteY2"/>
              </a:cxn>
              <a:cxn ang="0">
                <a:pos x="connsiteX3" y="connsiteY3"/>
              </a:cxn>
            </a:cxnLst>
            <a:rect l="l" t="t" r="r" b="b"/>
            <a:pathLst>
              <a:path w="440266" h="1854200">
                <a:moveTo>
                  <a:pt x="16933" y="0"/>
                </a:moveTo>
                <a:lnTo>
                  <a:pt x="440266" y="0"/>
                </a:lnTo>
                <a:lnTo>
                  <a:pt x="440266" y="1854200"/>
                </a:lnTo>
                <a:lnTo>
                  <a:pt x="0" y="1849966"/>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69" name="Forme libre 68"/>
          <p:cNvSpPr/>
          <p:nvPr/>
        </p:nvSpPr>
        <p:spPr>
          <a:xfrm>
            <a:off x="7221538" y="2422525"/>
            <a:ext cx="3175" cy="384175"/>
          </a:xfrm>
          <a:custGeom>
            <a:avLst/>
            <a:gdLst>
              <a:gd name="connsiteX0" fmla="*/ 0 w 3175"/>
              <a:gd name="connsiteY0" fmla="*/ 419100 h 419100"/>
              <a:gd name="connsiteX1" fmla="*/ 3175 w 3175"/>
              <a:gd name="connsiteY1" fmla="*/ 0 h 419100"/>
              <a:gd name="connsiteX2" fmla="*/ 3175 w 3175"/>
              <a:gd name="connsiteY2" fmla="*/ 0 h 419100"/>
              <a:gd name="connsiteX3" fmla="*/ 3175 w 3175"/>
              <a:gd name="connsiteY3" fmla="*/ 0 h 419100"/>
            </a:gdLst>
            <a:ahLst/>
            <a:cxnLst>
              <a:cxn ang="0">
                <a:pos x="connsiteX0" y="connsiteY0"/>
              </a:cxn>
              <a:cxn ang="0">
                <a:pos x="connsiteX1" y="connsiteY1"/>
              </a:cxn>
              <a:cxn ang="0">
                <a:pos x="connsiteX2" y="connsiteY2"/>
              </a:cxn>
              <a:cxn ang="0">
                <a:pos x="connsiteX3" y="connsiteY3"/>
              </a:cxn>
            </a:cxnLst>
            <a:rect l="l" t="t" r="r" b="b"/>
            <a:pathLst>
              <a:path w="3175" h="419100">
                <a:moveTo>
                  <a:pt x="0" y="419100"/>
                </a:moveTo>
                <a:cubicBezTo>
                  <a:pt x="1058" y="279400"/>
                  <a:pt x="2117" y="139700"/>
                  <a:pt x="3175" y="0"/>
                </a:cubicBezTo>
                <a:lnTo>
                  <a:pt x="3175" y="0"/>
                </a:lnTo>
                <a:lnTo>
                  <a:pt x="3175" y="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70" name="Forme libre 69"/>
          <p:cNvSpPr/>
          <p:nvPr/>
        </p:nvSpPr>
        <p:spPr>
          <a:xfrm>
            <a:off x="4462463" y="2871788"/>
            <a:ext cx="392112" cy="1871662"/>
          </a:xfrm>
          <a:custGeom>
            <a:avLst/>
            <a:gdLst>
              <a:gd name="connsiteX0" fmla="*/ 346075 w 346075"/>
              <a:gd name="connsiteY0" fmla="*/ 0 h 2238375"/>
              <a:gd name="connsiteX1" fmla="*/ 0 w 346075"/>
              <a:gd name="connsiteY1" fmla="*/ 0 h 2238375"/>
              <a:gd name="connsiteX2" fmla="*/ 3175 w 346075"/>
              <a:gd name="connsiteY2" fmla="*/ 2238375 h 2238375"/>
              <a:gd name="connsiteX3" fmla="*/ 330200 w 346075"/>
              <a:gd name="connsiteY3" fmla="*/ 2235200 h 2238375"/>
            </a:gdLst>
            <a:ahLst/>
            <a:cxnLst>
              <a:cxn ang="0">
                <a:pos x="connsiteX0" y="connsiteY0"/>
              </a:cxn>
              <a:cxn ang="0">
                <a:pos x="connsiteX1" y="connsiteY1"/>
              </a:cxn>
              <a:cxn ang="0">
                <a:pos x="connsiteX2" y="connsiteY2"/>
              </a:cxn>
              <a:cxn ang="0">
                <a:pos x="connsiteX3" y="connsiteY3"/>
              </a:cxn>
            </a:cxnLst>
            <a:rect l="l" t="t" r="r" b="b"/>
            <a:pathLst>
              <a:path w="346075" h="2238375">
                <a:moveTo>
                  <a:pt x="346075" y="0"/>
                </a:moveTo>
                <a:lnTo>
                  <a:pt x="0" y="0"/>
                </a:lnTo>
                <a:cubicBezTo>
                  <a:pt x="1058" y="746125"/>
                  <a:pt x="2117" y="1492250"/>
                  <a:pt x="3175" y="2238375"/>
                </a:cubicBezTo>
                <a:lnTo>
                  <a:pt x="330200" y="2235200"/>
                </a:lnTo>
              </a:path>
            </a:pathLst>
          </a:custGeom>
          <a:ln w="285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71" name="Forme libre 70"/>
          <p:cNvSpPr/>
          <p:nvPr/>
        </p:nvSpPr>
        <p:spPr>
          <a:xfrm>
            <a:off x="4824413" y="2868613"/>
            <a:ext cx="2395537" cy="185737"/>
          </a:xfrm>
          <a:custGeom>
            <a:avLst/>
            <a:gdLst>
              <a:gd name="connsiteX0" fmla="*/ 0 w 2628900"/>
              <a:gd name="connsiteY0" fmla="*/ 0 h 186266"/>
              <a:gd name="connsiteX1" fmla="*/ 0 w 2628900"/>
              <a:gd name="connsiteY1" fmla="*/ 186266 h 186266"/>
              <a:gd name="connsiteX2" fmla="*/ 2628900 w 2628900"/>
              <a:gd name="connsiteY2" fmla="*/ 182033 h 186266"/>
              <a:gd name="connsiteX3" fmla="*/ 2628900 w 2628900"/>
              <a:gd name="connsiteY3" fmla="*/ 8466 h 186266"/>
              <a:gd name="connsiteX4" fmla="*/ 2628900 w 2628900"/>
              <a:gd name="connsiteY4" fmla="*/ 8466 h 186266"/>
              <a:gd name="connsiteX5" fmla="*/ 2628900 w 2628900"/>
              <a:gd name="connsiteY5" fmla="*/ 8466 h 18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8900" h="186266">
                <a:moveTo>
                  <a:pt x="0" y="0"/>
                </a:moveTo>
                <a:lnTo>
                  <a:pt x="0" y="186266"/>
                </a:lnTo>
                <a:lnTo>
                  <a:pt x="2628900" y="182033"/>
                </a:lnTo>
                <a:lnTo>
                  <a:pt x="2628900" y="8466"/>
                </a:lnTo>
                <a:lnTo>
                  <a:pt x="2628900" y="8466"/>
                </a:lnTo>
                <a:lnTo>
                  <a:pt x="2628900" y="8466"/>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72" name="Forme libre 71"/>
          <p:cNvSpPr/>
          <p:nvPr/>
        </p:nvSpPr>
        <p:spPr>
          <a:xfrm>
            <a:off x="4376738" y="2787650"/>
            <a:ext cx="471487" cy="2039938"/>
          </a:xfrm>
          <a:custGeom>
            <a:avLst/>
            <a:gdLst>
              <a:gd name="connsiteX0" fmla="*/ 516466 w 516466"/>
              <a:gd name="connsiteY0" fmla="*/ 0 h 2040467"/>
              <a:gd name="connsiteX1" fmla="*/ 8466 w 516466"/>
              <a:gd name="connsiteY1" fmla="*/ 4234 h 2040467"/>
              <a:gd name="connsiteX2" fmla="*/ 0 w 516466"/>
              <a:gd name="connsiteY2" fmla="*/ 2036234 h 2040467"/>
              <a:gd name="connsiteX3" fmla="*/ 512233 w 516466"/>
              <a:gd name="connsiteY3" fmla="*/ 2040467 h 2040467"/>
              <a:gd name="connsiteX4" fmla="*/ 512233 w 516466"/>
              <a:gd name="connsiteY4" fmla="*/ 2040467 h 204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66" h="2040467">
                <a:moveTo>
                  <a:pt x="516466" y="0"/>
                </a:moveTo>
                <a:lnTo>
                  <a:pt x="8466" y="4234"/>
                </a:lnTo>
                <a:lnTo>
                  <a:pt x="0" y="2036234"/>
                </a:lnTo>
                <a:lnTo>
                  <a:pt x="512233" y="2040467"/>
                </a:lnTo>
                <a:lnTo>
                  <a:pt x="512233" y="2040467"/>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cxnSp>
        <p:nvCxnSpPr>
          <p:cNvPr id="73" name="Connecteur droit 72"/>
          <p:cNvCxnSpPr/>
          <p:nvPr/>
        </p:nvCxnSpPr>
        <p:spPr>
          <a:xfrm>
            <a:off x="5187950" y="4519613"/>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cxnSp>
        <p:nvCxnSpPr>
          <p:cNvPr id="74" name="Connecteur droit 73"/>
          <p:cNvCxnSpPr/>
          <p:nvPr/>
        </p:nvCxnSpPr>
        <p:spPr>
          <a:xfrm>
            <a:off x="5257800" y="4532313"/>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sp>
        <p:nvSpPr>
          <p:cNvPr id="75" name="Forme libre 74"/>
          <p:cNvSpPr/>
          <p:nvPr/>
        </p:nvSpPr>
        <p:spPr>
          <a:xfrm>
            <a:off x="7199313" y="2425700"/>
            <a:ext cx="920750" cy="6350"/>
          </a:xfrm>
          <a:custGeom>
            <a:avLst/>
            <a:gdLst>
              <a:gd name="connsiteX0" fmla="*/ 0 w 1009650"/>
              <a:gd name="connsiteY0" fmla="*/ 0 h 6350"/>
              <a:gd name="connsiteX1" fmla="*/ 1009650 w 1009650"/>
              <a:gd name="connsiteY1" fmla="*/ 6350 h 6350"/>
              <a:gd name="connsiteX2" fmla="*/ 1009650 w 1009650"/>
              <a:gd name="connsiteY2" fmla="*/ 6350 h 6350"/>
            </a:gdLst>
            <a:ahLst/>
            <a:cxnLst>
              <a:cxn ang="0">
                <a:pos x="connsiteX0" y="connsiteY0"/>
              </a:cxn>
              <a:cxn ang="0">
                <a:pos x="connsiteX1" y="connsiteY1"/>
              </a:cxn>
              <a:cxn ang="0">
                <a:pos x="connsiteX2" y="connsiteY2"/>
              </a:cxn>
            </a:cxnLst>
            <a:rect l="l" t="t" r="r" b="b"/>
            <a:pathLst>
              <a:path w="1009650" h="6350">
                <a:moveTo>
                  <a:pt x="0" y="0"/>
                </a:moveTo>
                <a:lnTo>
                  <a:pt x="1009650" y="6350"/>
                </a:lnTo>
                <a:lnTo>
                  <a:pt x="1009650" y="6350"/>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cxnSp>
        <p:nvCxnSpPr>
          <p:cNvPr id="76" name="Connecteur droit 75"/>
          <p:cNvCxnSpPr/>
          <p:nvPr/>
        </p:nvCxnSpPr>
        <p:spPr>
          <a:xfrm rot="10800000">
            <a:off x="7373938" y="2319338"/>
            <a:ext cx="0" cy="158750"/>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7" name="Triangle isocèle 68"/>
          <p:cNvSpPr/>
          <p:nvPr/>
        </p:nvSpPr>
        <p:spPr>
          <a:xfrm rot="16200000">
            <a:off x="7377906" y="2332832"/>
            <a:ext cx="142875" cy="128588"/>
          </a:xfrm>
          <a:prstGeom prst="triangle">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78" name="Forme libre 77"/>
          <p:cNvSpPr/>
          <p:nvPr/>
        </p:nvSpPr>
        <p:spPr>
          <a:xfrm>
            <a:off x="7204075" y="2171700"/>
            <a:ext cx="920750" cy="6350"/>
          </a:xfrm>
          <a:custGeom>
            <a:avLst/>
            <a:gdLst>
              <a:gd name="connsiteX0" fmla="*/ 0 w 1009650"/>
              <a:gd name="connsiteY0" fmla="*/ 0 h 6350"/>
              <a:gd name="connsiteX1" fmla="*/ 1009650 w 1009650"/>
              <a:gd name="connsiteY1" fmla="*/ 6350 h 6350"/>
              <a:gd name="connsiteX2" fmla="*/ 1009650 w 1009650"/>
              <a:gd name="connsiteY2" fmla="*/ 6350 h 6350"/>
            </a:gdLst>
            <a:ahLst/>
            <a:cxnLst>
              <a:cxn ang="0">
                <a:pos x="connsiteX0" y="connsiteY0"/>
              </a:cxn>
              <a:cxn ang="0">
                <a:pos x="connsiteX1" y="connsiteY1"/>
              </a:cxn>
              <a:cxn ang="0">
                <a:pos x="connsiteX2" y="connsiteY2"/>
              </a:cxn>
            </a:cxnLst>
            <a:rect l="l" t="t" r="r" b="b"/>
            <a:pathLst>
              <a:path w="1009650" h="6350">
                <a:moveTo>
                  <a:pt x="0" y="0"/>
                </a:moveTo>
                <a:lnTo>
                  <a:pt x="1009650" y="6350"/>
                </a:lnTo>
                <a:lnTo>
                  <a:pt x="1009650" y="6350"/>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79" name="Forme libre 78"/>
          <p:cNvSpPr/>
          <p:nvPr/>
        </p:nvSpPr>
        <p:spPr>
          <a:xfrm>
            <a:off x="7189788" y="2254250"/>
            <a:ext cx="920750" cy="6350"/>
          </a:xfrm>
          <a:custGeom>
            <a:avLst/>
            <a:gdLst>
              <a:gd name="connsiteX0" fmla="*/ 0 w 1009650"/>
              <a:gd name="connsiteY0" fmla="*/ 0 h 6350"/>
              <a:gd name="connsiteX1" fmla="*/ 1009650 w 1009650"/>
              <a:gd name="connsiteY1" fmla="*/ 6350 h 6350"/>
              <a:gd name="connsiteX2" fmla="*/ 1009650 w 1009650"/>
              <a:gd name="connsiteY2" fmla="*/ 6350 h 6350"/>
            </a:gdLst>
            <a:ahLst/>
            <a:cxnLst>
              <a:cxn ang="0">
                <a:pos x="connsiteX0" y="connsiteY0"/>
              </a:cxn>
              <a:cxn ang="0">
                <a:pos x="connsiteX1" y="connsiteY1"/>
              </a:cxn>
              <a:cxn ang="0">
                <a:pos x="connsiteX2" y="connsiteY2"/>
              </a:cxn>
            </a:cxnLst>
            <a:rect l="l" t="t" r="r" b="b"/>
            <a:pathLst>
              <a:path w="1009650" h="6350">
                <a:moveTo>
                  <a:pt x="0" y="0"/>
                </a:moveTo>
                <a:lnTo>
                  <a:pt x="1009650" y="6350"/>
                </a:lnTo>
                <a:lnTo>
                  <a:pt x="1009650" y="6350"/>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80" name="Triangle isocèle 71"/>
          <p:cNvSpPr/>
          <p:nvPr/>
        </p:nvSpPr>
        <p:spPr>
          <a:xfrm rot="5400000">
            <a:off x="7242969" y="2150269"/>
            <a:ext cx="141288" cy="127000"/>
          </a:xfrm>
          <a:prstGeom prs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81" name="Connecteur droit 80"/>
          <p:cNvCxnSpPr/>
          <p:nvPr/>
        </p:nvCxnSpPr>
        <p:spPr>
          <a:xfrm rot="10800000">
            <a:off x="7375525" y="2132013"/>
            <a:ext cx="0" cy="160337"/>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8918575" y="1979613"/>
            <a:ext cx="104775" cy="6365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83" name="Rectangle 82"/>
          <p:cNvSpPr/>
          <p:nvPr/>
        </p:nvSpPr>
        <p:spPr>
          <a:xfrm>
            <a:off x="8015288" y="2066925"/>
            <a:ext cx="169862" cy="419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84" name="Connecteur droit avec flèche 83"/>
          <p:cNvCxnSpPr/>
          <p:nvPr/>
        </p:nvCxnSpPr>
        <p:spPr>
          <a:xfrm>
            <a:off x="8150225" y="2217738"/>
            <a:ext cx="177800" cy="0"/>
          </a:xfrm>
          <a:prstGeom prst="straightConnector1">
            <a:avLst/>
          </a:prstGeom>
          <a:ln w="28575" cmpd="sng">
            <a:solidFill>
              <a:schemeClr val="bg1">
                <a:lumMod val="8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5" name="Connecteur droit avec flèche 84"/>
          <p:cNvCxnSpPr/>
          <p:nvPr/>
        </p:nvCxnSpPr>
        <p:spPr>
          <a:xfrm flipH="1">
            <a:off x="8147050" y="2390775"/>
            <a:ext cx="177800" cy="0"/>
          </a:xfrm>
          <a:prstGeom prst="straightConnector1">
            <a:avLst/>
          </a:prstGeom>
          <a:ln w="28575" cmpd="sng">
            <a:solidFill>
              <a:schemeClr val="bg1">
                <a:lumMod val="8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6" name="Connecteur droit 85"/>
          <p:cNvCxnSpPr/>
          <p:nvPr/>
        </p:nvCxnSpPr>
        <p:spPr>
          <a:xfrm>
            <a:off x="2039938" y="4962525"/>
            <a:ext cx="1795462" cy="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Connecteur droit 86"/>
          <p:cNvCxnSpPr/>
          <p:nvPr/>
        </p:nvCxnSpPr>
        <p:spPr>
          <a:xfrm>
            <a:off x="2032000" y="4619625"/>
            <a:ext cx="1670050" cy="0"/>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8" name="Connecteur droit 87"/>
          <p:cNvCxnSpPr/>
          <p:nvPr/>
        </p:nvCxnSpPr>
        <p:spPr>
          <a:xfrm>
            <a:off x="2035175" y="3944938"/>
            <a:ext cx="1670050" cy="0"/>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9" name="Connecteur droit 88"/>
          <p:cNvCxnSpPr/>
          <p:nvPr/>
        </p:nvCxnSpPr>
        <p:spPr>
          <a:xfrm>
            <a:off x="2406650" y="3532188"/>
            <a:ext cx="0" cy="1562100"/>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90" name="ZoneTexte 89"/>
          <p:cNvSpPr txBox="1"/>
          <p:nvPr/>
        </p:nvSpPr>
        <p:spPr>
          <a:xfrm>
            <a:off x="2419350" y="4953000"/>
            <a:ext cx="458788" cy="298450"/>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X</a:t>
            </a:r>
            <a:r>
              <a:rPr lang="en-GB" sz="1202" dirty="0">
                <a:solidFill>
                  <a:schemeClr val="bg1">
                    <a:lumMod val="50000"/>
                  </a:schemeClr>
                </a:solidFill>
                <a:latin typeface="Calibri" charset="0"/>
                <a:ea typeface="Arial" charset="0"/>
                <a:cs typeface="Arial" charset="0"/>
              </a:rPr>
              <a:t>1</a:t>
            </a:r>
          </a:p>
        </p:txBody>
      </p:sp>
      <p:sp>
        <p:nvSpPr>
          <p:cNvPr id="91" name="ZoneTexte 90"/>
          <p:cNvSpPr txBox="1"/>
          <p:nvPr/>
        </p:nvSpPr>
        <p:spPr>
          <a:xfrm>
            <a:off x="3275013" y="4953000"/>
            <a:ext cx="427037" cy="298450"/>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X</a:t>
            </a:r>
            <a:r>
              <a:rPr lang="en-GB" sz="1202" dirty="0">
                <a:solidFill>
                  <a:schemeClr val="bg1">
                    <a:lumMod val="50000"/>
                  </a:schemeClr>
                </a:solidFill>
                <a:latin typeface="Calibri" charset="0"/>
                <a:ea typeface="Arial" charset="0"/>
                <a:cs typeface="Arial" charset="0"/>
              </a:rPr>
              <a:t>2</a:t>
            </a:r>
          </a:p>
        </p:txBody>
      </p:sp>
      <p:sp>
        <p:nvSpPr>
          <p:cNvPr id="92" name="ZoneTexte 91"/>
          <p:cNvSpPr txBox="1"/>
          <p:nvPr/>
        </p:nvSpPr>
        <p:spPr>
          <a:xfrm>
            <a:off x="1833563" y="4591050"/>
            <a:ext cx="407987" cy="298450"/>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P</a:t>
            </a:r>
            <a:r>
              <a:rPr lang="en-GB" sz="1202" dirty="0">
                <a:solidFill>
                  <a:schemeClr val="bg1">
                    <a:lumMod val="50000"/>
                  </a:schemeClr>
                </a:solidFill>
                <a:latin typeface="Calibri" charset="0"/>
                <a:ea typeface="Arial" charset="0"/>
                <a:cs typeface="Arial" charset="0"/>
              </a:rPr>
              <a:t>1</a:t>
            </a:r>
          </a:p>
        </p:txBody>
      </p:sp>
      <p:sp>
        <p:nvSpPr>
          <p:cNvPr id="93" name="ZoneTexte 92"/>
          <p:cNvSpPr txBox="1"/>
          <p:nvPr/>
        </p:nvSpPr>
        <p:spPr>
          <a:xfrm>
            <a:off x="1846263" y="3929063"/>
            <a:ext cx="395287" cy="298450"/>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P</a:t>
            </a:r>
            <a:r>
              <a:rPr lang="en-GB" sz="1202" dirty="0">
                <a:solidFill>
                  <a:schemeClr val="bg1">
                    <a:lumMod val="50000"/>
                  </a:schemeClr>
                </a:solidFill>
                <a:latin typeface="Calibri" charset="0"/>
                <a:ea typeface="Arial" charset="0"/>
                <a:cs typeface="Arial" charset="0"/>
              </a:rPr>
              <a:t>2</a:t>
            </a:r>
          </a:p>
        </p:txBody>
      </p:sp>
      <p:cxnSp>
        <p:nvCxnSpPr>
          <p:cNvPr id="94" name="Connecteur droit 93"/>
          <p:cNvCxnSpPr/>
          <p:nvPr/>
        </p:nvCxnSpPr>
        <p:spPr>
          <a:xfrm>
            <a:off x="3259138" y="3532188"/>
            <a:ext cx="9525" cy="1541462"/>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95" name="ZoneTexte 94"/>
          <p:cNvSpPr txBox="1"/>
          <p:nvPr/>
        </p:nvSpPr>
        <p:spPr>
          <a:xfrm>
            <a:off x="2336800" y="4106863"/>
            <a:ext cx="209550" cy="279400"/>
          </a:xfrm>
          <a:prstGeom prst="rect">
            <a:avLst/>
          </a:prstGeom>
          <a:noFill/>
          <a:effectLst/>
        </p:spPr>
        <p:txBody>
          <a:bodyPr lIns="93568" tIns="46783" rIns="93568" bIns="46783">
            <a:spAutoFit/>
          </a:bodyPr>
          <a:lstStyle/>
          <a:p>
            <a:pPr>
              <a:defRPr/>
            </a:pPr>
            <a:r>
              <a:rPr lang="en-GB" sz="1202" dirty="0">
                <a:solidFill>
                  <a:srgbClr val="F4B183"/>
                </a:solidFill>
                <a:latin typeface="Gill Sans Light"/>
                <a:ea typeface="Arial" charset="0"/>
                <a:cs typeface="Gill Sans Light"/>
              </a:rPr>
              <a:t>C</a:t>
            </a:r>
          </a:p>
        </p:txBody>
      </p:sp>
      <p:cxnSp>
        <p:nvCxnSpPr>
          <p:cNvPr id="96" name="Connecteur droit 95"/>
          <p:cNvCxnSpPr/>
          <p:nvPr/>
        </p:nvCxnSpPr>
        <p:spPr>
          <a:xfrm>
            <a:off x="2173288" y="3530600"/>
            <a:ext cx="0" cy="155575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97" name="Triangle isocèle 89"/>
          <p:cNvSpPr/>
          <p:nvPr/>
        </p:nvSpPr>
        <p:spPr>
          <a:xfrm rot="16200000">
            <a:off x="2637632" y="4588669"/>
            <a:ext cx="74612" cy="57150"/>
          </a:xfrm>
          <a:prstGeom prst="triangl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98" name="Triangle isocèle 90"/>
          <p:cNvSpPr/>
          <p:nvPr/>
        </p:nvSpPr>
        <p:spPr>
          <a:xfrm rot="4973554">
            <a:off x="3051968" y="4266407"/>
            <a:ext cx="74613" cy="57150"/>
          </a:xfrm>
          <a:prstGeom prst="triangl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99" name="Forme libre 98"/>
          <p:cNvSpPr/>
          <p:nvPr/>
        </p:nvSpPr>
        <p:spPr>
          <a:xfrm>
            <a:off x="2400742" y="3948854"/>
            <a:ext cx="349094" cy="681487"/>
          </a:xfrm>
          <a:custGeom>
            <a:avLst/>
            <a:gdLst>
              <a:gd name="connsiteX0" fmla="*/ 0 w 460375"/>
              <a:gd name="connsiteY0" fmla="*/ 819150 h 819150"/>
              <a:gd name="connsiteX1" fmla="*/ 460375 w 460375"/>
              <a:gd name="connsiteY1" fmla="*/ 0 h 819150"/>
            </a:gdLst>
            <a:ahLst/>
            <a:cxnLst>
              <a:cxn ang="0">
                <a:pos x="connsiteX0" y="connsiteY0"/>
              </a:cxn>
              <a:cxn ang="0">
                <a:pos x="connsiteX1" y="connsiteY1"/>
              </a:cxn>
            </a:cxnLst>
            <a:rect l="l" t="t" r="r" b="b"/>
            <a:pathLst>
              <a:path w="460375" h="819150">
                <a:moveTo>
                  <a:pt x="0" y="819150"/>
                </a:moveTo>
                <a:lnTo>
                  <a:pt x="460375" y="0"/>
                </a:lnTo>
              </a:path>
            </a:pathLst>
          </a:custGeom>
          <a:ln w="9525" cmpd="sng">
            <a:solidFill>
              <a:srgbClr val="000000"/>
            </a:solidFill>
          </a:ln>
          <a:effectLst>
            <a:glow>
              <a:srgbClr val="FF6600"/>
            </a:glow>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p>
        </p:txBody>
      </p:sp>
      <p:sp>
        <p:nvSpPr>
          <p:cNvPr id="100" name="Forme libre 99"/>
          <p:cNvSpPr/>
          <p:nvPr/>
        </p:nvSpPr>
        <p:spPr>
          <a:xfrm>
            <a:off x="2916238" y="3940175"/>
            <a:ext cx="349250" cy="682625"/>
          </a:xfrm>
          <a:custGeom>
            <a:avLst/>
            <a:gdLst>
              <a:gd name="connsiteX0" fmla="*/ 0 w 460375"/>
              <a:gd name="connsiteY0" fmla="*/ 819150 h 819150"/>
              <a:gd name="connsiteX1" fmla="*/ 460375 w 460375"/>
              <a:gd name="connsiteY1" fmla="*/ 0 h 819150"/>
            </a:gdLst>
            <a:ahLst/>
            <a:cxnLst>
              <a:cxn ang="0">
                <a:pos x="connsiteX0" y="connsiteY0"/>
              </a:cxn>
              <a:cxn ang="0">
                <a:pos x="connsiteX1" y="connsiteY1"/>
              </a:cxn>
            </a:cxnLst>
            <a:rect l="l" t="t" r="r" b="b"/>
            <a:pathLst>
              <a:path w="460375" h="819150">
                <a:moveTo>
                  <a:pt x="0" y="819150"/>
                </a:moveTo>
                <a:lnTo>
                  <a:pt x="460375" y="0"/>
                </a:ln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p>
            <a:pPr algn="ctr">
              <a:defRPr/>
            </a:pPr>
            <a:endParaRPr lang="en-GB" sz="1322" dirty="0"/>
          </a:p>
        </p:txBody>
      </p:sp>
      <p:sp>
        <p:nvSpPr>
          <p:cNvPr id="101" name="Forme libre 100"/>
          <p:cNvSpPr/>
          <p:nvPr/>
        </p:nvSpPr>
        <p:spPr>
          <a:xfrm>
            <a:off x="2757488" y="3943350"/>
            <a:ext cx="508000" cy="0"/>
          </a:xfrm>
          <a:custGeom>
            <a:avLst/>
            <a:gdLst>
              <a:gd name="connsiteX0" fmla="*/ 0 w 669925"/>
              <a:gd name="connsiteY0" fmla="*/ 0 h 0"/>
              <a:gd name="connsiteX1" fmla="*/ 669925 w 669925"/>
              <a:gd name="connsiteY1" fmla="*/ 0 h 0"/>
            </a:gdLst>
            <a:ahLst/>
            <a:cxnLst>
              <a:cxn ang="0">
                <a:pos x="connsiteX0" y="connsiteY0"/>
              </a:cxn>
              <a:cxn ang="0">
                <a:pos x="connsiteX1" y="connsiteY1"/>
              </a:cxn>
            </a:cxnLst>
            <a:rect l="l" t="t" r="r" b="b"/>
            <a:pathLst>
              <a:path w="669925">
                <a:moveTo>
                  <a:pt x="0" y="0"/>
                </a:moveTo>
                <a:lnTo>
                  <a:pt x="669925" y="0"/>
                </a:ln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p>
            <a:pPr algn="ctr">
              <a:defRPr/>
            </a:pPr>
            <a:endParaRPr lang="en-GB" sz="1322" dirty="0"/>
          </a:p>
        </p:txBody>
      </p:sp>
      <p:sp>
        <p:nvSpPr>
          <p:cNvPr id="102" name="Triangle isocèle 94"/>
          <p:cNvSpPr/>
          <p:nvPr/>
        </p:nvSpPr>
        <p:spPr>
          <a:xfrm rot="1672495">
            <a:off x="2559050" y="4225925"/>
            <a:ext cx="68263" cy="63500"/>
          </a:xfrm>
          <a:prstGeom prst="triangl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103" name="ZoneTexte 102"/>
          <p:cNvSpPr txBox="1"/>
          <p:nvPr/>
        </p:nvSpPr>
        <p:spPr>
          <a:xfrm>
            <a:off x="2859088" y="3681413"/>
            <a:ext cx="211137" cy="279400"/>
          </a:xfrm>
          <a:prstGeom prst="rect">
            <a:avLst/>
          </a:prstGeom>
          <a:noFill/>
          <a:effectLst/>
        </p:spPr>
        <p:txBody>
          <a:bodyPr lIns="93568" tIns="46783" rIns="93568" bIns="46783">
            <a:spAutoFit/>
          </a:bodyPr>
          <a:lstStyle/>
          <a:p>
            <a:pPr>
              <a:defRPr/>
            </a:pPr>
            <a:r>
              <a:rPr lang="en-GB" sz="1202" dirty="0">
                <a:solidFill>
                  <a:srgbClr val="FAC090"/>
                </a:solidFill>
                <a:latin typeface="Gill Sans Light"/>
                <a:ea typeface="Arial" charset="0"/>
                <a:cs typeface="Gill Sans Light"/>
              </a:rPr>
              <a:t>R</a:t>
            </a:r>
          </a:p>
        </p:txBody>
      </p:sp>
      <p:sp>
        <p:nvSpPr>
          <p:cNvPr id="104" name="ZoneTexte 103"/>
          <p:cNvSpPr txBox="1"/>
          <p:nvPr/>
        </p:nvSpPr>
        <p:spPr>
          <a:xfrm>
            <a:off x="3103563" y="4167188"/>
            <a:ext cx="209550" cy="279400"/>
          </a:xfrm>
          <a:prstGeom prst="rect">
            <a:avLst/>
          </a:prstGeom>
          <a:noFill/>
          <a:effectLst/>
        </p:spPr>
        <p:txBody>
          <a:bodyPr lIns="93568" tIns="46783" rIns="93568" bIns="46783">
            <a:spAutoFit/>
          </a:bodyPr>
          <a:lstStyle/>
          <a:p>
            <a:pPr>
              <a:defRPr/>
            </a:pPr>
            <a:r>
              <a:rPr lang="en-GB" sz="1202" dirty="0">
                <a:solidFill>
                  <a:srgbClr val="FAC090"/>
                </a:solidFill>
                <a:latin typeface="Gill Sans Light"/>
                <a:ea typeface="Arial" charset="0"/>
                <a:cs typeface="Gill Sans Light"/>
              </a:rPr>
              <a:t>D</a:t>
            </a:r>
          </a:p>
        </p:txBody>
      </p:sp>
      <p:sp>
        <p:nvSpPr>
          <p:cNvPr id="105" name="ZoneTexte 104"/>
          <p:cNvSpPr txBox="1"/>
          <p:nvPr/>
        </p:nvSpPr>
        <p:spPr>
          <a:xfrm>
            <a:off x="2559050" y="4629150"/>
            <a:ext cx="209550" cy="279400"/>
          </a:xfrm>
          <a:prstGeom prst="rect">
            <a:avLst/>
          </a:prstGeom>
          <a:noFill/>
          <a:effectLst/>
        </p:spPr>
        <p:txBody>
          <a:bodyPr lIns="93568" tIns="46783" rIns="93568" bIns="46783">
            <a:spAutoFit/>
          </a:bodyPr>
          <a:lstStyle/>
          <a:p>
            <a:pPr>
              <a:defRPr/>
            </a:pPr>
            <a:r>
              <a:rPr lang="en-GB" sz="1202" dirty="0">
                <a:solidFill>
                  <a:srgbClr val="FF6600"/>
                </a:solidFill>
                <a:latin typeface="Gill Sans Light"/>
                <a:ea typeface="Arial" charset="0"/>
                <a:cs typeface="Gill Sans Light"/>
              </a:rPr>
              <a:t>A</a:t>
            </a:r>
          </a:p>
        </p:txBody>
      </p:sp>
      <p:sp>
        <p:nvSpPr>
          <p:cNvPr id="106" name="Ellipse 105"/>
          <p:cNvSpPr/>
          <p:nvPr/>
        </p:nvSpPr>
        <p:spPr>
          <a:xfrm>
            <a:off x="2390775" y="4610100"/>
            <a:ext cx="26988" cy="26988"/>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107" name="Forme libre 106"/>
          <p:cNvSpPr/>
          <p:nvPr/>
        </p:nvSpPr>
        <p:spPr>
          <a:xfrm>
            <a:off x="2417763" y="4619625"/>
            <a:ext cx="508000" cy="0"/>
          </a:xfrm>
          <a:custGeom>
            <a:avLst/>
            <a:gdLst>
              <a:gd name="connsiteX0" fmla="*/ 0 w 669925"/>
              <a:gd name="connsiteY0" fmla="*/ 0 h 0"/>
              <a:gd name="connsiteX1" fmla="*/ 669925 w 669925"/>
              <a:gd name="connsiteY1" fmla="*/ 0 h 0"/>
            </a:gdLst>
            <a:ahLst/>
            <a:cxnLst>
              <a:cxn ang="0">
                <a:pos x="connsiteX0" y="connsiteY0"/>
              </a:cxn>
              <a:cxn ang="0">
                <a:pos x="connsiteX1" y="connsiteY1"/>
              </a:cxn>
            </a:cxnLst>
            <a:rect l="l" t="t" r="r" b="b"/>
            <a:pathLst>
              <a:path w="669925">
                <a:moveTo>
                  <a:pt x="0" y="0"/>
                </a:moveTo>
                <a:lnTo>
                  <a:pt x="669925" y="0"/>
                </a:ln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p>
            <a:pPr algn="ctr">
              <a:defRPr/>
            </a:pPr>
            <a:endParaRPr lang="en-GB" sz="1322" dirty="0"/>
          </a:p>
        </p:txBody>
      </p:sp>
      <p:sp>
        <p:nvSpPr>
          <p:cNvPr id="108" name="Ellipse 107"/>
          <p:cNvSpPr/>
          <p:nvPr/>
        </p:nvSpPr>
        <p:spPr>
          <a:xfrm>
            <a:off x="2740025" y="3929063"/>
            <a:ext cx="28575" cy="26987"/>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109" name="Ellipse 108"/>
          <p:cNvSpPr/>
          <p:nvPr/>
        </p:nvSpPr>
        <p:spPr>
          <a:xfrm>
            <a:off x="3248025" y="3930650"/>
            <a:ext cx="26988" cy="26988"/>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110" name="Ellipse 109"/>
          <p:cNvSpPr/>
          <p:nvPr/>
        </p:nvSpPr>
        <p:spPr>
          <a:xfrm>
            <a:off x="2901950" y="4606925"/>
            <a:ext cx="26988" cy="25400"/>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111" name="Triangle isocèle 103"/>
          <p:cNvSpPr/>
          <p:nvPr/>
        </p:nvSpPr>
        <p:spPr>
          <a:xfrm rot="5400000">
            <a:off x="2954337" y="3914776"/>
            <a:ext cx="73025" cy="57150"/>
          </a:xfrm>
          <a:prstGeom prst="triangl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112" name="ZoneTexte 111"/>
          <p:cNvSpPr txBox="1"/>
          <p:nvPr/>
        </p:nvSpPr>
        <p:spPr>
          <a:xfrm>
            <a:off x="3684588" y="4810125"/>
            <a:ext cx="204787" cy="296863"/>
          </a:xfrm>
          <a:prstGeom prst="rect">
            <a:avLst/>
          </a:prstGeom>
          <a:noFill/>
          <a:effectLst/>
        </p:spPr>
        <p:txBody>
          <a:bodyPr lIns="93568" tIns="46783" rIns="93568" bIns="46783">
            <a:spAutoFit/>
          </a:bodyPr>
          <a:lstStyle/>
          <a:p>
            <a:pPr>
              <a:defRPr/>
            </a:pPr>
            <a:r>
              <a:rPr lang="en-GB" sz="1322" dirty="0">
                <a:solidFill>
                  <a:srgbClr val="595959"/>
                </a:solidFill>
                <a:latin typeface="Calibri" charset="0"/>
                <a:ea typeface="Arial" charset="0"/>
                <a:cs typeface="Arial" charset="0"/>
              </a:rPr>
              <a:t>&gt;</a:t>
            </a:r>
          </a:p>
        </p:txBody>
      </p:sp>
      <p:sp>
        <p:nvSpPr>
          <p:cNvPr id="113" name="Ellipse 112"/>
          <p:cNvSpPr/>
          <p:nvPr/>
        </p:nvSpPr>
        <p:spPr>
          <a:xfrm>
            <a:off x="2877438" y="4571348"/>
            <a:ext cx="86672" cy="95090"/>
          </a:xfrm>
          <a:prstGeom prst="ellipse">
            <a:avLst/>
          </a:prstGeom>
          <a:solidFill>
            <a:srgbClr val="FF6600"/>
          </a:solidFill>
          <a:ln/>
          <a:effectLst/>
        </p:spPr>
        <p:style>
          <a:lnRef idx="0">
            <a:schemeClr val="accent6"/>
          </a:lnRef>
          <a:fillRef idx="3">
            <a:schemeClr val="accent6"/>
          </a:fillRef>
          <a:effectRef idx="3">
            <a:schemeClr val="accent6"/>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114" name="ZoneTexte 113"/>
          <p:cNvSpPr txBox="1"/>
          <p:nvPr/>
        </p:nvSpPr>
        <p:spPr>
          <a:xfrm>
            <a:off x="1873250" y="3395663"/>
            <a:ext cx="225425" cy="298450"/>
          </a:xfrm>
          <a:prstGeom prst="rect">
            <a:avLst/>
          </a:prstGeom>
          <a:noFill/>
          <a:effectLst/>
        </p:spPr>
        <p:txBody>
          <a:bodyPr lIns="93568" tIns="46783" rIns="93568" bIns="46783">
            <a:spAutoFit/>
          </a:bodyPr>
          <a:lstStyle/>
          <a:p>
            <a:pPr>
              <a:defRPr/>
            </a:pPr>
            <a:r>
              <a:rPr lang="en-GB" sz="1322" dirty="0">
                <a:solidFill>
                  <a:srgbClr val="7F7F7F"/>
                </a:solidFill>
                <a:latin typeface="Gill Sans Light"/>
                <a:ea typeface="Arial" charset="0"/>
                <a:cs typeface="Gill Sans Light"/>
              </a:rPr>
              <a:t>P</a:t>
            </a:r>
          </a:p>
        </p:txBody>
      </p:sp>
      <p:sp>
        <p:nvSpPr>
          <p:cNvPr id="115" name="ZoneTexte 114"/>
          <p:cNvSpPr txBox="1"/>
          <p:nvPr/>
        </p:nvSpPr>
        <p:spPr>
          <a:xfrm>
            <a:off x="3684588" y="4986338"/>
            <a:ext cx="495300" cy="298450"/>
          </a:xfrm>
          <a:prstGeom prst="rect">
            <a:avLst/>
          </a:prstGeom>
          <a:noFill/>
          <a:effectLst/>
        </p:spPr>
        <p:txBody>
          <a:bodyPr lIns="93568" tIns="46783" rIns="93568" bIns="46783">
            <a:spAutoFit/>
          </a:bodyPr>
          <a:lstStyle/>
          <a:p>
            <a:pPr>
              <a:defRPr/>
            </a:pPr>
            <a:r>
              <a:rPr lang="en-GB" sz="1322" dirty="0" err="1">
                <a:solidFill>
                  <a:srgbClr val="7F7F7F"/>
                </a:solidFill>
                <a:latin typeface="Gill Sans Light"/>
                <a:ea typeface="Arial" charset="0"/>
                <a:cs typeface="Gill Sans Light"/>
              </a:rPr>
              <a:t>Xd</a:t>
            </a:r>
            <a:endParaRPr lang="en-GB" sz="1322" dirty="0">
              <a:solidFill>
                <a:srgbClr val="7F7F7F"/>
              </a:solidFill>
              <a:latin typeface="Gill Sans Light"/>
              <a:ea typeface="Arial" charset="0"/>
              <a:cs typeface="Gill Sans Light"/>
            </a:endParaRPr>
          </a:p>
        </p:txBody>
      </p:sp>
      <p:sp>
        <p:nvSpPr>
          <p:cNvPr id="13424" name="ZoneTexte 115"/>
          <p:cNvSpPr txBox="1">
            <a:spLocks noChangeArrowheads="1"/>
          </p:cNvSpPr>
          <p:nvPr/>
        </p:nvSpPr>
        <p:spPr bwMode="auto">
          <a:xfrm>
            <a:off x="1808163" y="2093913"/>
            <a:ext cx="2371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8" tIns="46783" rIns="93568" bIns="4678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b="1">
                <a:solidFill>
                  <a:srgbClr val="FF8610"/>
                </a:solidFill>
                <a:latin typeface="Arial" panose="020B0604020202020204" pitchFamily="34" charset="0"/>
              </a:rPr>
              <a:t>&gt; </a:t>
            </a:r>
            <a:r>
              <a:rPr lang="en-GB" b="1">
                <a:latin typeface="Arial" panose="020B0604020202020204" pitchFamily="34" charset="0"/>
              </a:rPr>
              <a:t>ASPIRATION</a:t>
            </a:r>
          </a:p>
        </p:txBody>
      </p:sp>
      <p:sp>
        <p:nvSpPr>
          <p:cNvPr id="117" name="Rectangle 116"/>
          <p:cNvSpPr/>
          <p:nvPr/>
        </p:nvSpPr>
        <p:spPr>
          <a:xfrm>
            <a:off x="6750050" y="4559300"/>
            <a:ext cx="65088" cy="4857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118" name="Connecteur droit 117"/>
          <p:cNvCxnSpPr/>
          <p:nvPr/>
        </p:nvCxnSpPr>
        <p:spPr>
          <a:xfrm>
            <a:off x="6750050" y="4511675"/>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cxnSp>
        <p:nvCxnSpPr>
          <p:cNvPr id="119" name="Connecteur droit 118"/>
          <p:cNvCxnSpPr/>
          <p:nvPr/>
        </p:nvCxnSpPr>
        <p:spPr>
          <a:xfrm>
            <a:off x="6818313" y="4524375"/>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sp>
        <p:nvSpPr>
          <p:cNvPr id="120" name="ZoneTexte 119"/>
          <p:cNvSpPr txBox="1"/>
          <p:nvPr/>
        </p:nvSpPr>
        <p:spPr>
          <a:xfrm rot="16200000">
            <a:off x="2124869" y="3383757"/>
            <a:ext cx="103187" cy="298450"/>
          </a:xfrm>
          <a:prstGeom prst="rect">
            <a:avLst/>
          </a:prstGeom>
          <a:noFill/>
          <a:effectLst/>
        </p:spPr>
        <p:txBody>
          <a:bodyPr lIns="93568" tIns="46783" rIns="93568" bIns="4678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sz="1300">
                <a:solidFill>
                  <a:srgbClr val="7F7F7F"/>
                </a:solidFill>
              </a:rPr>
              <a:t>&gt;</a:t>
            </a:r>
            <a:endParaRPr lang="en-GB" sz="1300"/>
          </a:p>
        </p:txBody>
      </p:sp>
      <p:pic>
        <p:nvPicPr>
          <p:cNvPr id="13429" name="Picture 12" descr="See original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2763" y="5103813"/>
            <a:ext cx="35083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30" name="Picture 2" descr="Image result for image flam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2963" y="5087938"/>
            <a:ext cx="64928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31" name="Image 1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0825" y="2768600"/>
            <a:ext cx="240188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4" name="Connecteur droit avec flèche 123">
            <a:extLst>
              <a:ext uri="{FF2B5EF4-FFF2-40B4-BE49-F238E27FC236}"/>
            </a:extLst>
          </p:cNvPr>
          <p:cNvCxnSpPr/>
          <p:nvPr/>
        </p:nvCxnSpPr>
        <p:spPr>
          <a:xfrm flipV="1">
            <a:off x="9004300" y="3716338"/>
            <a:ext cx="0" cy="36353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25" name="ZoneTexte 124"/>
          <p:cNvSpPr txBox="1"/>
          <p:nvPr/>
        </p:nvSpPr>
        <p:spPr>
          <a:xfrm>
            <a:off x="4778375" y="4168775"/>
            <a:ext cx="2373313" cy="295275"/>
          </a:xfrm>
          <a:prstGeom prst="rect">
            <a:avLst/>
          </a:prstGeom>
          <a:noFill/>
          <a:effectLst/>
        </p:spPr>
        <p:txBody>
          <a:bodyPr lIns="109896" tIns="54947" rIns="109896" bIns="54947">
            <a:spAutoFit/>
          </a:bodyPr>
          <a:lstStyle/>
          <a:p>
            <a:pPr algn="ctr">
              <a:defRPr/>
            </a:pPr>
            <a:r>
              <a:rPr lang="en-GB" sz="1202" dirty="0" err="1">
                <a:solidFill>
                  <a:schemeClr val="tx1">
                    <a:lumMod val="65000"/>
                    <a:lumOff val="35000"/>
                  </a:schemeClr>
                </a:solidFill>
                <a:latin typeface="Gill Sans Light"/>
                <a:ea typeface="Arial" charset="0"/>
                <a:cs typeface="Gill Sans Light"/>
              </a:rPr>
              <a:t>Regenerateur</a:t>
            </a:r>
            <a:endParaRPr lang="en-GB" sz="1202" dirty="0">
              <a:solidFill>
                <a:schemeClr val="tx1">
                  <a:lumMod val="65000"/>
                  <a:lumOff val="35000"/>
                </a:schemeClr>
              </a:solidFill>
              <a:latin typeface="Gill Sans Light"/>
              <a:ea typeface="Arial" charset="0"/>
              <a:cs typeface="Gill Sans Light"/>
            </a:endParaRPr>
          </a:p>
        </p:txBody>
      </p:sp>
      <p:sp>
        <p:nvSpPr>
          <p:cNvPr id="126" name="ZoneTexte 125"/>
          <p:cNvSpPr txBox="1"/>
          <p:nvPr/>
        </p:nvSpPr>
        <p:spPr>
          <a:xfrm>
            <a:off x="4567238" y="4165600"/>
            <a:ext cx="898525" cy="295275"/>
          </a:xfrm>
          <a:prstGeom prst="rect">
            <a:avLst/>
          </a:prstGeom>
          <a:noFill/>
          <a:effectLst/>
        </p:spPr>
        <p:txBody>
          <a:bodyPr lIns="109896" tIns="54947" rIns="109896" bIns="54947">
            <a:spAutoFit/>
          </a:bodyPr>
          <a:lstStyle/>
          <a:p>
            <a:pPr algn="ctr">
              <a:defRPr/>
            </a:pPr>
            <a:r>
              <a:rPr lang="en-GB" sz="1202" dirty="0">
                <a:solidFill>
                  <a:schemeClr val="tx1">
                    <a:lumMod val="65000"/>
                    <a:lumOff val="35000"/>
                  </a:schemeClr>
                </a:solidFill>
                <a:latin typeface="Gill Sans Light"/>
                <a:ea typeface="Arial" charset="0"/>
                <a:cs typeface="Gill Sans Light"/>
              </a:rPr>
              <a:t>Heater</a:t>
            </a:r>
          </a:p>
        </p:txBody>
      </p:sp>
      <p:sp>
        <p:nvSpPr>
          <p:cNvPr id="127" name="ZoneTexte 126"/>
          <p:cNvSpPr txBox="1"/>
          <p:nvPr/>
        </p:nvSpPr>
        <p:spPr>
          <a:xfrm>
            <a:off x="6699250" y="4168775"/>
            <a:ext cx="674688" cy="295275"/>
          </a:xfrm>
          <a:prstGeom prst="rect">
            <a:avLst/>
          </a:prstGeom>
          <a:noFill/>
          <a:effectLst/>
        </p:spPr>
        <p:txBody>
          <a:bodyPr lIns="109896" tIns="54947" rIns="109896" bIns="54947">
            <a:spAutoFit/>
          </a:bodyPr>
          <a:lstStyle/>
          <a:p>
            <a:pPr algn="ctr">
              <a:defRPr/>
            </a:pPr>
            <a:r>
              <a:rPr lang="en-GB" sz="1202" dirty="0">
                <a:solidFill>
                  <a:schemeClr val="tx1">
                    <a:lumMod val="65000"/>
                    <a:lumOff val="35000"/>
                  </a:schemeClr>
                </a:solidFill>
                <a:latin typeface="Gill Sans Light"/>
                <a:ea typeface="Arial" charset="0"/>
                <a:cs typeface="Gill Sans Light"/>
              </a:rPr>
              <a:t>Cooler</a:t>
            </a:r>
          </a:p>
        </p:txBody>
      </p:sp>
      <p:sp>
        <p:nvSpPr>
          <p:cNvPr id="13436" name="Titre 1"/>
          <p:cNvSpPr>
            <a:spLocks noGrp="1"/>
          </p:cNvSpPr>
          <p:nvPr>
            <p:ph type="title"/>
          </p:nvPr>
        </p:nvSpPr>
        <p:spPr>
          <a:xfrm>
            <a:off x="254000" y="333375"/>
            <a:ext cx="11099800" cy="468313"/>
          </a:xfrm>
        </p:spPr>
        <p:txBody>
          <a:bodyPr/>
          <a:lstStyle/>
          <a:p>
            <a:pPr algn="l" eaLnBrk="1" hangingPunct="1"/>
            <a:r>
              <a:rPr lang="fr-FR" sz="3200" b="1" dirty="0" smtClean="0">
                <a:solidFill>
                  <a:srgbClr val="FF6600"/>
                </a:solidFill>
              </a:rPr>
              <a:t>LE CŒUR DE NOS CHAUDIÈRES</a:t>
            </a:r>
            <a:r>
              <a:rPr lang="fr-FR" dirty="0" smtClean="0"/>
              <a:t>	</a:t>
            </a:r>
          </a:p>
        </p:txBody>
      </p:sp>
      <p:sp>
        <p:nvSpPr>
          <p:cNvPr id="13437" name="Espace réservé du texte 3"/>
          <p:cNvSpPr txBox="1">
            <a:spLocks/>
          </p:cNvSpPr>
          <p:nvPr/>
        </p:nvSpPr>
        <p:spPr bwMode="auto">
          <a:xfrm>
            <a:off x="254000" y="820738"/>
            <a:ext cx="110998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2400">
                <a:solidFill>
                  <a:srgbClr val="898989"/>
                </a:solidFill>
              </a:rPr>
              <a:t>Le compresseur thermique régénératif</a:t>
            </a:r>
          </a:p>
        </p:txBody>
      </p:sp>
      <p:sp>
        <p:nvSpPr>
          <p:cNvPr id="132" name="Rectangle 131"/>
          <p:cNvSpPr/>
          <p:nvPr/>
        </p:nvSpPr>
        <p:spPr>
          <a:xfrm>
            <a:off x="3838575" y="1628775"/>
            <a:ext cx="962025" cy="1144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101</a:t>
            </a:fld>
            <a:endParaRPr lang="fr-FR" altLang="fr-FR"/>
          </a:p>
        </p:txBody>
      </p:sp>
    </p:spTree>
    <p:extLst>
      <p:ext uri="{BB962C8B-B14F-4D97-AF65-F5344CB8AC3E}">
        <p14:creationId xmlns:p14="http://schemas.microsoft.com/office/powerpoint/2010/main" val="68305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4.79167E-6 3.7037E-7 L -0.10026 3.7037E-7 " pathEditMode="relative" rAng="0" ptsTypes="AA">
                                      <p:cBhvr>
                                        <p:cTn id="6" dur="5000" fill="hold"/>
                                        <p:tgtEl>
                                          <p:spTgt spid="20"/>
                                        </p:tgtEl>
                                        <p:attrNameLst>
                                          <p:attrName>ppt_x</p:attrName>
                                          <p:attrName>ppt_y</p:attrName>
                                        </p:attrNameLst>
                                      </p:cBhvr>
                                      <p:rCtr x="-5013" y="0"/>
                                    </p:animMotion>
                                  </p:childTnLst>
                                </p:cTn>
                              </p:par>
                              <p:par>
                                <p:cTn id="7" presetID="0" presetClass="path" presetSubtype="0" accel="50000" decel="50000" fill="hold" grpId="0" nodeType="withEffect">
                                  <p:stCondLst>
                                    <p:cond delay="0"/>
                                  </p:stCondLst>
                                  <p:childTnLst>
                                    <p:animMotion origin="layout" path="M 0 0 L -0.10032 0 " pathEditMode="relative" ptsTypes="AA">
                                      <p:cBhvr>
                                        <p:cTn id="8" dur="5000" fill="hold"/>
                                        <p:tgtEl>
                                          <p:spTgt spid="36"/>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0032 0 " pathEditMode="relative" ptsTypes="AA">
                                      <p:cBhvr>
                                        <p:cTn id="10" dur="5000" fill="hold"/>
                                        <p:tgtEl>
                                          <p:spTgt spid="21"/>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3.86077E-7 -3.21371E-6 L 0.10457 -3.21371E-6 " pathEditMode="relative" rAng="0" ptsTypes="AA">
                                      <p:cBhvr>
                                        <p:cTn id="12" dur="5000" fill="hold"/>
                                        <p:tgtEl>
                                          <p:spTgt spid="39"/>
                                        </p:tgtEl>
                                        <p:attrNameLst>
                                          <p:attrName>ppt_x</p:attrName>
                                          <p:attrName>ppt_y</p:attrName>
                                        </p:attrNameLst>
                                      </p:cBhvr>
                                      <p:rCtr x="5229" y="0"/>
                                    </p:animMotion>
                                  </p:childTnLst>
                                </p:cTn>
                              </p:par>
                              <p:par>
                                <p:cTn id="13" presetID="0" presetClass="path" presetSubtype="0" accel="50000" decel="50000" fill="hold" nodeType="withEffect">
                                  <p:stCondLst>
                                    <p:cond delay="0"/>
                                  </p:stCondLst>
                                  <p:childTnLst>
                                    <p:animMotion origin="layout" path="M -1.21618E-7 -6.93889E-18 L -0.08422 -6.93889E-18 " pathEditMode="relative" ptsTypes="AA">
                                      <p:cBhvr>
                                        <p:cTn id="14" dur="2000" fill="hold"/>
                                        <p:tgtEl>
                                          <p:spTgt spid="19"/>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L -0.08331 0 " pathEditMode="relative" ptsTypes="AA">
                                      <p:cBhvr>
                                        <p:cTn id="16" dur="2000" fill="hold"/>
                                        <p:tgtEl>
                                          <p:spTgt spid="1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2.5228E-6 -3.7037E-7 L -0.15319 0.00648 " pathEditMode="relative" ptsTypes="AA">
                                      <p:cBhvr>
                                        <p:cTn id="18" dur="5000" fill="hold"/>
                                        <p:tgtEl>
                                          <p:spTgt spid="18"/>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2.5E-6 4.44444E-6 L -0.0625 0.00138 " pathEditMode="relative" rAng="0" ptsTypes="AA">
                                      <p:cBhvr>
                                        <p:cTn id="20" dur="5000" fill="hold"/>
                                        <p:tgtEl>
                                          <p:spTgt spid="37"/>
                                        </p:tgtEl>
                                        <p:attrNameLst>
                                          <p:attrName>ppt_x</p:attrName>
                                          <p:attrName>ppt_y</p:attrName>
                                        </p:attrNameLst>
                                      </p:cBhvr>
                                      <p:rCtr x="-3125" y="69"/>
                                    </p:animMotion>
                                  </p:childTnLst>
                                </p:cTn>
                              </p:par>
                              <p:par>
                                <p:cTn id="21" presetID="0" presetClass="path" presetSubtype="0" accel="50000" decel="50000" fill="hold" nodeType="withEffect">
                                  <p:stCondLst>
                                    <p:cond delay="0"/>
                                  </p:stCondLst>
                                  <p:childTnLst>
                                    <p:animMotion origin="layout" path="M -3.33333E-6 -0.00046 L -0.0431 0.00093 " pathEditMode="relative" rAng="0" ptsTypes="AA">
                                      <p:cBhvr>
                                        <p:cTn id="22" dur="5000" fill="hold"/>
                                        <p:tgtEl>
                                          <p:spTgt spid="113"/>
                                        </p:tgtEl>
                                        <p:attrNameLst>
                                          <p:attrName>ppt_x</p:attrName>
                                          <p:attrName>ppt_y</p:attrName>
                                        </p:attrNameLst>
                                      </p:cBhvr>
                                      <p:rCtr x="-216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36" grpId="0" animBg="1"/>
      <p:bldP spid="37" grpId="0" animBg="1"/>
      <p:bldP spid="3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re 1"/>
          <p:cNvSpPr>
            <a:spLocks noGrp="1"/>
          </p:cNvSpPr>
          <p:nvPr>
            <p:ph type="title"/>
          </p:nvPr>
        </p:nvSpPr>
        <p:spPr>
          <a:xfrm>
            <a:off x="180975" y="106363"/>
            <a:ext cx="8229600" cy="709612"/>
          </a:xfrm>
        </p:spPr>
        <p:txBody>
          <a:bodyPr/>
          <a:lstStyle/>
          <a:p>
            <a:pPr marL="342900" indent="-342900" algn="l"/>
            <a:r>
              <a:rPr lang="fr-FR" sz="3200" b="1" dirty="0" smtClean="0">
                <a:solidFill>
                  <a:srgbClr val="FF6600"/>
                </a:solidFill>
                <a:latin typeface="Arial" panose="020B0604020202020204" pitchFamily="34" charset="0"/>
                <a:cs typeface="Arial" panose="020B0604020202020204" pitchFamily="34" charset="0"/>
              </a:rPr>
              <a:t>CYCLE PAC R744 (</a:t>
            </a:r>
            <a:r>
              <a:rPr lang="en-GB" sz="3200" b="1" dirty="0" smtClean="0">
                <a:solidFill>
                  <a:srgbClr val="FF6600"/>
                </a:solidFill>
                <a:latin typeface="Helvetica Light"/>
                <a:ea typeface="Helvetica Light"/>
                <a:cs typeface="Helvetica Light"/>
              </a:rPr>
              <a:t>CO</a:t>
            </a:r>
            <a:r>
              <a:rPr lang="en-GB" sz="3200" b="1" baseline="-25000" dirty="0" smtClean="0">
                <a:solidFill>
                  <a:srgbClr val="FF6600"/>
                </a:solidFill>
                <a:latin typeface="Helvetica Light"/>
                <a:ea typeface="Helvetica Light"/>
                <a:cs typeface="Helvetica Light"/>
              </a:rPr>
              <a:t>2</a:t>
            </a:r>
            <a:r>
              <a:rPr lang="fr-FR" sz="3200" b="1" dirty="0" smtClean="0">
                <a:solidFill>
                  <a:srgbClr val="FF6600"/>
                </a:solidFill>
                <a:latin typeface="Arial" panose="020B0604020202020204" pitchFamily="34" charset="0"/>
                <a:cs typeface="Arial" panose="020B0604020202020204" pitchFamily="34" charset="0"/>
              </a:rPr>
              <a:t>)</a:t>
            </a:r>
          </a:p>
        </p:txBody>
      </p:sp>
      <p:sp>
        <p:nvSpPr>
          <p:cNvPr id="17410" name="ZoneTexte 10"/>
          <p:cNvSpPr txBox="1">
            <a:spLocks noChangeArrowheads="1"/>
          </p:cNvSpPr>
          <p:nvPr/>
        </p:nvSpPr>
        <p:spPr bwMode="auto">
          <a:xfrm flipH="1">
            <a:off x="1938338" y="5489575"/>
            <a:ext cx="80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-400 000</a:t>
            </a:r>
          </a:p>
        </p:txBody>
      </p:sp>
      <p:sp>
        <p:nvSpPr>
          <p:cNvPr id="17411" name="ZoneTexte 11"/>
          <p:cNvSpPr txBox="1">
            <a:spLocks noChangeArrowheads="1"/>
          </p:cNvSpPr>
          <p:nvPr/>
        </p:nvSpPr>
        <p:spPr bwMode="auto">
          <a:xfrm flipH="1">
            <a:off x="4816475" y="5480050"/>
            <a:ext cx="904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-200 000</a:t>
            </a:r>
          </a:p>
        </p:txBody>
      </p:sp>
      <p:sp>
        <p:nvSpPr>
          <p:cNvPr id="17412" name="ZoneTexte 12"/>
          <p:cNvSpPr txBox="1">
            <a:spLocks noChangeArrowheads="1"/>
          </p:cNvSpPr>
          <p:nvPr/>
        </p:nvSpPr>
        <p:spPr bwMode="auto">
          <a:xfrm flipH="1">
            <a:off x="3373438" y="5481638"/>
            <a:ext cx="955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-300 000</a:t>
            </a:r>
          </a:p>
        </p:txBody>
      </p:sp>
      <p:sp>
        <p:nvSpPr>
          <p:cNvPr id="17413" name="ZoneTexte 13"/>
          <p:cNvSpPr txBox="1">
            <a:spLocks noChangeArrowheads="1"/>
          </p:cNvSpPr>
          <p:nvPr/>
        </p:nvSpPr>
        <p:spPr bwMode="auto">
          <a:xfrm flipH="1">
            <a:off x="6376988" y="5480050"/>
            <a:ext cx="9699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-100 000</a:t>
            </a:r>
          </a:p>
        </p:txBody>
      </p:sp>
      <p:sp>
        <p:nvSpPr>
          <p:cNvPr id="17414" name="ZoneTexte 14"/>
          <p:cNvSpPr txBox="1">
            <a:spLocks noChangeArrowheads="1"/>
          </p:cNvSpPr>
          <p:nvPr/>
        </p:nvSpPr>
        <p:spPr bwMode="auto">
          <a:xfrm flipH="1">
            <a:off x="7929563" y="5481638"/>
            <a:ext cx="2349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0</a:t>
            </a:r>
          </a:p>
        </p:txBody>
      </p:sp>
      <p:sp>
        <p:nvSpPr>
          <p:cNvPr id="17415" name="ZoneTexte 15"/>
          <p:cNvSpPr txBox="1">
            <a:spLocks noChangeArrowheads="1"/>
          </p:cNvSpPr>
          <p:nvPr/>
        </p:nvSpPr>
        <p:spPr bwMode="auto">
          <a:xfrm flipH="1">
            <a:off x="9191625" y="5481638"/>
            <a:ext cx="673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90 000</a:t>
            </a:r>
          </a:p>
        </p:txBody>
      </p:sp>
      <p:cxnSp>
        <p:nvCxnSpPr>
          <p:cNvPr id="17" name="Connecteur droit 16"/>
          <p:cNvCxnSpPr/>
          <p:nvPr/>
        </p:nvCxnSpPr>
        <p:spPr>
          <a:xfrm flipH="1" flipV="1">
            <a:off x="2290763" y="5508625"/>
            <a:ext cx="7194550" cy="4763"/>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417" name="ZoneTexte 17"/>
          <p:cNvSpPr txBox="1">
            <a:spLocks noChangeArrowheads="1"/>
          </p:cNvSpPr>
          <p:nvPr/>
        </p:nvSpPr>
        <p:spPr bwMode="auto">
          <a:xfrm>
            <a:off x="4735513" y="5641975"/>
            <a:ext cx="210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sz="1400">
                <a:solidFill>
                  <a:schemeClr val="tx2"/>
                </a:solidFill>
                <a:latin typeface="Arial" panose="020B0604020202020204" pitchFamily="34" charset="0"/>
              </a:rPr>
              <a:t>Energie (J/kg)</a:t>
            </a:r>
          </a:p>
        </p:txBody>
      </p:sp>
      <p:sp>
        <p:nvSpPr>
          <p:cNvPr id="17418" name="ZoneTexte 18"/>
          <p:cNvSpPr txBox="1">
            <a:spLocks noChangeArrowheads="1"/>
          </p:cNvSpPr>
          <p:nvPr/>
        </p:nvSpPr>
        <p:spPr bwMode="auto">
          <a:xfrm>
            <a:off x="2033588" y="4181475"/>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accent1"/>
                </a:solidFill>
              </a:rPr>
              <a:t>20</a:t>
            </a:r>
          </a:p>
        </p:txBody>
      </p:sp>
      <p:sp>
        <p:nvSpPr>
          <p:cNvPr id="17419" name="ZoneTexte 19"/>
          <p:cNvSpPr txBox="1">
            <a:spLocks noChangeArrowheads="1"/>
          </p:cNvSpPr>
          <p:nvPr/>
        </p:nvSpPr>
        <p:spPr bwMode="auto">
          <a:xfrm>
            <a:off x="2028825" y="5356225"/>
            <a:ext cx="458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accent1"/>
                </a:solidFill>
              </a:rPr>
              <a:t>10</a:t>
            </a:r>
          </a:p>
        </p:txBody>
      </p:sp>
      <p:sp>
        <p:nvSpPr>
          <p:cNvPr id="17420" name="ZoneTexte 20"/>
          <p:cNvSpPr txBox="1">
            <a:spLocks noChangeArrowheads="1"/>
          </p:cNvSpPr>
          <p:nvPr/>
        </p:nvSpPr>
        <p:spPr bwMode="auto">
          <a:xfrm>
            <a:off x="2028825" y="2595563"/>
            <a:ext cx="4587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accent1"/>
                </a:solidFill>
              </a:rPr>
              <a:t>50</a:t>
            </a:r>
          </a:p>
        </p:txBody>
      </p:sp>
      <p:sp>
        <p:nvSpPr>
          <p:cNvPr id="17421" name="ZoneTexte 21"/>
          <p:cNvSpPr txBox="1">
            <a:spLocks noChangeArrowheads="1"/>
          </p:cNvSpPr>
          <p:nvPr/>
        </p:nvSpPr>
        <p:spPr bwMode="auto">
          <a:xfrm rot="-5400000">
            <a:off x="1425576" y="3084512"/>
            <a:ext cx="901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sz="1400">
                <a:solidFill>
                  <a:schemeClr val="accent1"/>
                </a:solidFill>
                <a:latin typeface="Arial" panose="020B0604020202020204" pitchFamily="34" charset="0"/>
              </a:rPr>
              <a:t>Pression (bar)</a:t>
            </a:r>
          </a:p>
        </p:txBody>
      </p:sp>
      <p:sp>
        <p:nvSpPr>
          <p:cNvPr id="17422" name="ZoneTexte 22"/>
          <p:cNvSpPr txBox="1">
            <a:spLocks noChangeArrowheads="1"/>
          </p:cNvSpPr>
          <p:nvPr/>
        </p:nvSpPr>
        <p:spPr bwMode="auto">
          <a:xfrm>
            <a:off x="1960563" y="1409700"/>
            <a:ext cx="4603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accent1"/>
                </a:solidFill>
              </a:rPr>
              <a:t>100</a:t>
            </a:r>
          </a:p>
        </p:txBody>
      </p:sp>
      <p:grpSp>
        <p:nvGrpSpPr>
          <p:cNvPr id="17423" name="Grouper 32"/>
          <p:cNvGrpSpPr>
            <a:grpSpLocks/>
          </p:cNvGrpSpPr>
          <p:nvPr/>
        </p:nvGrpSpPr>
        <p:grpSpPr bwMode="auto">
          <a:xfrm>
            <a:off x="2112963" y="903288"/>
            <a:ext cx="7378700" cy="4637087"/>
            <a:chOff x="908608" y="1308100"/>
            <a:chExt cx="8025122" cy="4636033"/>
          </a:xfrm>
        </p:grpSpPr>
        <p:grpSp>
          <p:nvGrpSpPr>
            <p:cNvPr id="17485" name="Grouper 33"/>
            <p:cNvGrpSpPr>
              <a:grpSpLocks/>
            </p:cNvGrpSpPr>
            <p:nvPr/>
          </p:nvGrpSpPr>
          <p:grpSpPr bwMode="auto">
            <a:xfrm>
              <a:off x="1095083" y="1308100"/>
              <a:ext cx="7831741" cy="4636033"/>
              <a:chOff x="1095083" y="930270"/>
              <a:chExt cx="7831741" cy="5015676"/>
            </a:xfrm>
          </p:grpSpPr>
          <p:cxnSp>
            <p:nvCxnSpPr>
              <p:cNvPr id="35" name="Connecteur droit 34"/>
              <p:cNvCxnSpPr/>
              <p:nvPr/>
            </p:nvCxnSpPr>
            <p:spPr>
              <a:xfrm flipV="1">
                <a:off x="7369453" y="930270"/>
                <a:ext cx="0" cy="4991636"/>
              </a:xfrm>
              <a:prstGeom prst="line">
                <a:avLst/>
              </a:prstGeom>
              <a:ln w="12700" cmpd="sng">
                <a:solidFill>
                  <a:schemeClr val="tx2"/>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36" name="Connecteur droit 35"/>
              <p:cNvCxnSpPr/>
              <p:nvPr/>
            </p:nvCxnSpPr>
            <p:spPr>
              <a:xfrm flipV="1">
                <a:off x="2664535" y="944007"/>
                <a:ext cx="0" cy="4957294"/>
              </a:xfrm>
              <a:prstGeom prst="line">
                <a:avLst/>
              </a:prstGeom>
              <a:ln w="12700" cmpd="sng">
                <a:solidFill>
                  <a:schemeClr val="tx2"/>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flipH="1">
                <a:off x="1095079" y="930270"/>
                <a:ext cx="783174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V="1">
                <a:off x="4240899" y="930270"/>
                <a:ext cx="0" cy="4986486"/>
              </a:xfrm>
              <a:prstGeom prst="line">
                <a:avLst/>
              </a:prstGeom>
              <a:ln w="12700" cmpd="sng">
                <a:solidFill>
                  <a:schemeClr val="tx2"/>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39" name="Connecteur droit 38"/>
              <p:cNvCxnSpPr/>
              <p:nvPr/>
            </p:nvCxnSpPr>
            <p:spPr>
              <a:xfrm flipV="1">
                <a:off x="5943302" y="1562166"/>
                <a:ext cx="0" cy="4358024"/>
              </a:xfrm>
              <a:prstGeom prst="line">
                <a:avLst/>
              </a:prstGeom>
              <a:ln w="12700" cmpd="sng">
                <a:solidFill>
                  <a:schemeClr val="tx2"/>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40" name="Connecteur droit 39"/>
              <p:cNvCxnSpPr/>
              <p:nvPr/>
            </p:nvCxnSpPr>
            <p:spPr>
              <a:xfrm flipV="1">
                <a:off x="8926824" y="957744"/>
                <a:ext cx="0" cy="4988202"/>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 name="Connecteur droit 40"/>
              <p:cNvCxnSpPr/>
              <p:nvPr/>
            </p:nvCxnSpPr>
            <p:spPr>
              <a:xfrm flipH="1" flipV="1">
                <a:off x="1095079" y="944007"/>
                <a:ext cx="18992" cy="4964163"/>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cxnSp>
          <p:nvCxnSpPr>
            <p:cNvPr id="26" name="Connecteur droit 25"/>
            <p:cNvCxnSpPr/>
            <p:nvPr/>
          </p:nvCxnSpPr>
          <p:spPr>
            <a:xfrm flipH="1">
              <a:off x="908608" y="4733146"/>
              <a:ext cx="8025122" cy="0"/>
            </a:xfrm>
            <a:prstGeom prst="line">
              <a:avLst/>
            </a:prstGeom>
            <a:ln w="12700" cmpd="sng">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1105438" y="1969937"/>
              <a:ext cx="7821386" cy="0"/>
            </a:xfrm>
            <a:prstGeom prst="line">
              <a:avLst/>
            </a:prstGeom>
            <a:ln w="12700" cmpd="sng">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flipH="1">
              <a:off x="1103710" y="4030043"/>
              <a:ext cx="7823113" cy="0"/>
            </a:xfrm>
            <a:prstGeom prst="line">
              <a:avLst/>
            </a:prstGeom>
            <a:ln w="12700" cmpd="sng">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flipH="1">
              <a:off x="1114070" y="3544379"/>
              <a:ext cx="7812754" cy="0"/>
            </a:xfrm>
            <a:prstGeom prst="line">
              <a:avLst/>
            </a:prstGeom>
            <a:ln w="12700" cmpd="sng">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flipH="1">
              <a:off x="1095078" y="2849212"/>
              <a:ext cx="7831746" cy="0"/>
            </a:xfrm>
            <a:prstGeom prst="line">
              <a:avLst/>
            </a:prstGeom>
            <a:ln w="12700" cmpd="sng">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H="1">
              <a:off x="1103710" y="2355612"/>
              <a:ext cx="7823113" cy="0"/>
            </a:xfrm>
            <a:prstGeom prst="line">
              <a:avLst/>
            </a:prstGeom>
            <a:ln w="12700" cmpd="sng">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flipH="1">
              <a:off x="1089898" y="2588921"/>
              <a:ext cx="7836926" cy="0"/>
            </a:xfrm>
            <a:prstGeom prst="line">
              <a:avLst/>
            </a:prstGeom>
            <a:ln w="12700" cmpd="sng">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Connecteur droit 32"/>
            <p:cNvCxnSpPr/>
            <p:nvPr/>
          </p:nvCxnSpPr>
          <p:spPr>
            <a:xfrm flipH="1">
              <a:off x="1112344" y="3160291"/>
              <a:ext cx="7814480" cy="0"/>
            </a:xfrm>
            <a:prstGeom prst="line">
              <a:avLst/>
            </a:prstGeom>
            <a:ln w="12700" cmpd="sng">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Connecteur droit 33"/>
            <p:cNvCxnSpPr/>
            <p:nvPr/>
          </p:nvCxnSpPr>
          <p:spPr>
            <a:xfrm flipH="1">
              <a:off x="1089898" y="2158807"/>
              <a:ext cx="7836926" cy="0"/>
            </a:xfrm>
            <a:prstGeom prst="line">
              <a:avLst/>
            </a:prstGeom>
            <a:ln w="12700" cmpd="sng">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42" name="Forme libre 41"/>
          <p:cNvSpPr/>
          <p:nvPr/>
        </p:nvSpPr>
        <p:spPr>
          <a:xfrm>
            <a:off x="2382838" y="2084388"/>
            <a:ext cx="4662487" cy="3421062"/>
          </a:xfrm>
          <a:custGeom>
            <a:avLst/>
            <a:gdLst>
              <a:gd name="connsiteX0" fmla="*/ 0 w 4662836"/>
              <a:gd name="connsiteY0" fmla="*/ 3449046 h 3449046"/>
              <a:gd name="connsiteX1" fmla="*/ 571500 w 4662836"/>
              <a:gd name="connsiteY1" fmla="*/ 2318746 h 3449046"/>
              <a:gd name="connsiteX2" fmla="*/ 1320800 w 4662836"/>
              <a:gd name="connsiteY2" fmla="*/ 1213846 h 3449046"/>
              <a:gd name="connsiteX3" fmla="*/ 2209800 w 4662836"/>
              <a:gd name="connsiteY3" fmla="*/ 324846 h 3449046"/>
              <a:gd name="connsiteX4" fmla="*/ 2946400 w 4662836"/>
              <a:gd name="connsiteY4" fmla="*/ 7346 h 3449046"/>
              <a:gd name="connsiteX5" fmla="*/ 3771900 w 4662836"/>
              <a:gd name="connsiteY5" fmla="*/ 121646 h 3449046"/>
              <a:gd name="connsiteX6" fmla="*/ 4102100 w 4662836"/>
              <a:gd name="connsiteY6" fmla="*/ 350246 h 3449046"/>
              <a:gd name="connsiteX7" fmla="*/ 4216400 w 4662836"/>
              <a:gd name="connsiteY7" fmla="*/ 426446 h 3449046"/>
              <a:gd name="connsiteX8" fmla="*/ 4419600 w 4662836"/>
              <a:gd name="connsiteY8" fmla="*/ 769346 h 3449046"/>
              <a:gd name="connsiteX9" fmla="*/ 4546600 w 4662836"/>
              <a:gd name="connsiteY9" fmla="*/ 1239246 h 3449046"/>
              <a:gd name="connsiteX10" fmla="*/ 4648200 w 4662836"/>
              <a:gd name="connsiteY10" fmla="*/ 1912346 h 3449046"/>
              <a:gd name="connsiteX11" fmla="*/ 4660900 w 4662836"/>
              <a:gd name="connsiteY11" fmla="*/ 2699746 h 3449046"/>
              <a:gd name="connsiteX12" fmla="*/ 4635500 w 4662836"/>
              <a:gd name="connsiteY12" fmla="*/ 3449046 h 3449046"/>
              <a:gd name="connsiteX0" fmla="*/ 0 w 4662836"/>
              <a:gd name="connsiteY0" fmla="*/ 3419360 h 3419360"/>
              <a:gd name="connsiteX1" fmla="*/ 571500 w 4662836"/>
              <a:gd name="connsiteY1" fmla="*/ 2289060 h 3419360"/>
              <a:gd name="connsiteX2" fmla="*/ 1320800 w 4662836"/>
              <a:gd name="connsiteY2" fmla="*/ 1184160 h 3419360"/>
              <a:gd name="connsiteX3" fmla="*/ 2209800 w 4662836"/>
              <a:gd name="connsiteY3" fmla="*/ 295160 h 3419360"/>
              <a:gd name="connsiteX4" fmla="*/ 2965450 w 4662836"/>
              <a:gd name="connsiteY4" fmla="*/ 9410 h 3419360"/>
              <a:gd name="connsiteX5" fmla="*/ 3771900 w 4662836"/>
              <a:gd name="connsiteY5" fmla="*/ 91960 h 3419360"/>
              <a:gd name="connsiteX6" fmla="*/ 4102100 w 4662836"/>
              <a:gd name="connsiteY6" fmla="*/ 320560 h 3419360"/>
              <a:gd name="connsiteX7" fmla="*/ 4216400 w 4662836"/>
              <a:gd name="connsiteY7" fmla="*/ 396760 h 3419360"/>
              <a:gd name="connsiteX8" fmla="*/ 4419600 w 4662836"/>
              <a:gd name="connsiteY8" fmla="*/ 739660 h 3419360"/>
              <a:gd name="connsiteX9" fmla="*/ 4546600 w 4662836"/>
              <a:gd name="connsiteY9" fmla="*/ 1209560 h 3419360"/>
              <a:gd name="connsiteX10" fmla="*/ 4648200 w 4662836"/>
              <a:gd name="connsiteY10" fmla="*/ 1882660 h 3419360"/>
              <a:gd name="connsiteX11" fmla="*/ 4660900 w 4662836"/>
              <a:gd name="connsiteY11" fmla="*/ 2670060 h 3419360"/>
              <a:gd name="connsiteX12" fmla="*/ 4635500 w 4662836"/>
              <a:gd name="connsiteY12" fmla="*/ 3419360 h 3419360"/>
              <a:gd name="connsiteX0" fmla="*/ 0 w 4662836"/>
              <a:gd name="connsiteY0" fmla="*/ 3420162 h 3420162"/>
              <a:gd name="connsiteX1" fmla="*/ 571500 w 4662836"/>
              <a:gd name="connsiteY1" fmla="*/ 2289862 h 3420162"/>
              <a:gd name="connsiteX2" fmla="*/ 1320800 w 4662836"/>
              <a:gd name="connsiteY2" fmla="*/ 1184962 h 3420162"/>
              <a:gd name="connsiteX3" fmla="*/ 2241550 w 4662836"/>
              <a:gd name="connsiteY3" fmla="*/ 308662 h 3420162"/>
              <a:gd name="connsiteX4" fmla="*/ 2965450 w 4662836"/>
              <a:gd name="connsiteY4" fmla="*/ 10212 h 3420162"/>
              <a:gd name="connsiteX5" fmla="*/ 3771900 w 4662836"/>
              <a:gd name="connsiteY5" fmla="*/ 92762 h 3420162"/>
              <a:gd name="connsiteX6" fmla="*/ 4102100 w 4662836"/>
              <a:gd name="connsiteY6" fmla="*/ 321362 h 3420162"/>
              <a:gd name="connsiteX7" fmla="*/ 4216400 w 4662836"/>
              <a:gd name="connsiteY7" fmla="*/ 397562 h 3420162"/>
              <a:gd name="connsiteX8" fmla="*/ 4419600 w 4662836"/>
              <a:gd name="connsiteY8" fmla="*/ 740462 h 3420162"/>
              <a:gd name="connsiteX9" fmla="*/ 4546600 w 4662836"/>
              <a:gd name="connsiteY9" fmla="*/ 1210362 h 3420162"/>
              <a:gd name="connsiteX10" fmla="*/ 4648200 w 4662836"/>
              <a:gd name="connsiteY10" fmla="*/ 1883462 h 3420162"/>
              <a:gd name="connsiteX11" fmla="*/ 4660900 w 4662836"/>
              <a:gd name="connsiteY11" fmla="*/ 2670862 h 3420162"/>
              <a:gd name="connsiteX12" fmla="*/ 4635500 w 4662836"/>
              <a:gd name="connsiteY12" fmla="*/ 3420162 h 3420162"/>
              <a:gd name="connsiteX0" fmla="*/ 0 w 4662836"/>
              <a:gd name="connsiteY0" fmla="*/ 3418961 h 3418961"/>
              <a:gd name="connsiteX1" fmla="*/ 571500 w 4662836"/>
              <a:gd name="connsiteY1" fmla="*/ 2288661 h 3418961"/>
              <a:gd name="connsiteX2" fmla="*/ 1320800 w 4662836"/>
              <a:gd name="connsiteY2" fmla="*/ 1183761 h 3418961"/>
              <a:gd name="connsiteX3" fmla="*/ 2235200 w 4662836"/>
              <a:gd name="connsiteY3" fmla="*/ 288411 h 3418961"/>
              <a:gd name="connsiteX4" fmla="*/ 2965450 w 4662836"/>
              <a:gd name="connsiteY4" fmla="*/ 9011 h 3418961"/>
              <a:gd name="connsiteX5" fmla="*/ 3771900 w 4662836"/>
              <a:gd name="connsiteY5" fmla="*/ 91561 h 3418961"/>
              <a:gd name="connsiteX6" fmla="*/ 4102100 w 4662836"/>
              <a:gd name="connsiteY6" fmla="*/ 320161 h 3418961"/>
              <a:gd name="connsiteX7" fmla="*/ 4216400 w 4662836"/>
              <a:gd name="connsiteY7" fmla="*/ 396361 h 3418961"/>
              <a:gd name="connsiteX8" fmla="*/ 4419600 w 4662836"/>
              <a:gd name="connsiteY8" fmla="*/ 739261 h 3418961"/>
              <a:gd name="connsiteX9" fmla="*/ 4546600 w 4662836"/>
              <a:gd name="connsiteY9" fmla="*/ 1209161 h 3418961"/>
              <a:gd name="connsiteX10" fmla="*/ 4648200 w 4662836"/>
              <a:gd name="connsiteY10" fmla="*/ 1882261 h 3418961"/>
              <a:gd name="connsiteX11" fmla="*/ 4660900 w 4662836"/>
              <a:gd name="connsiteY11" fmla="*/ 2669661 h 3418961"/>
              <a:gd name="connsiteX12" fmla="*/ 4635500 w 4662836"/>
              <a:gd name="connsiteY12" fmla="*/ 3418961 h 3418961"/>
              <a:gd name="connsiteX0" fmla="*/ 0 w 4662836"/>
              <a:gd name="connsiteY0" fmla="*/ 3418264 h 3418264"/>
              <a:gd name="connsiteX1" fmla="*/ 571500 w 4662836"/>
              <a:gd name="connsiteY1" fmla="*/ 2287964 h 3418264"/>
              <a:gd name="connsiteX2" fmla="*/ 1320800 w 4662836"/>
              <a:gd name="connsiteY2" fmla="*/ 1183064 h 3418264"/>
              <a:gd name="connsiteX3" fmla="*/ 2235200 w 4662836"/>
              <a:gd name="connsiteY3" fmla="*/ 287714 h 3418264"/>
              <a:gd name="connsiteX4" fmla="*/ 2965450 w 4662836"/>
              <a:gd name="connsiteY4" fmla="*/ 8314 h 3418264"/>
              <a:gd name="connsiteX5" fmla="*/ 3771900 w 4662836"/>
              <a:gd name="connsiteY5" fmla="*/ 90864 h 3418264"/>
              <a:gd name="connsiteX6" fmla="*/ 4064000 w 4662836"/>
              <a:gd name="connsiteY6" fmla="*/ 268664 h 3418264"/>
              <a:gd name="connsiteX7" fmla="*/ 4216400 w 4662836"/>
              <a:gd name="connsiteY7" fmla="*/ 395664 h 3418264"/>
              <a:gd name="connsiteX8" fmla="*/ 4419600 w 4662836"/>
              <a:gd name="connsiteY8" fmla="*/ 738564 h 3418264"/>
              <a:gd name="connsiteX9" fmla="*/ 4546600 w 4662836"/>
              <a:gd name="connsiteY9" fmla="*/ 1208464 h 3418264"/>
              <a:gd name="connsiteX10" fmla="*/ 4648200 w 4662836"/>
              <a:gd name="connsiteY10" fmla="*/ 1881564 h 3418264"/>
              <a:gd name="connsiteX11" fmla="*/ 4660900 w 4662836"/>
              <a:gd name="connsiteY11" fmla="*/ 2668964 h 3418264"/>
              <a:gd name="connsiteX12" fmla="*/ 4635500 w 4662836"/>
              <a:gd name="connsiteY12" fmla="*/ 3418264 h 3418264"/>
              <a:gd name="connsiteX0" fmla="*/ 0 w 4662836"/>
              <a:gd name="connsiteY0" fmla="*/ 3418264 h 3418264"/>
              <a:gd name="connsiteX1" fmla="*/ 571500 w 4662836"/>
              <a:gd name="connsiteY1" fmla="*/ 2287964 h 3418264"/>
              <a:gd name="connsiteX2" fmla="*/ 1320800 w 4662836"/>
              <a:gd name="connsiteY2" fmla="*/ 1183064 h 3418264"/>
              <a:gd name="connsiteX3" fmla="*/ 2235200 w 4662836"/>
              <a:gd name="connsiteY3" fmla="*/ 287714 h 3418264"/>
              <a:gd name="connsiteX4" fmla="*/ 2965450 w 4662836"/>
              <a:gd name="connsiteY4" fmla="*/ 8314 h 3418264"/>
              <a:gd name="connsiteX5" fmla="*/ 3771900 w 4662836"/>
              <a:gd name="connsiteY5" fmla="*/ 90864 h 3418264"/>
              <a:gd name="connsiteX6" fmla="*/ 4064000 w 4662836"/>
              <a:gd name="connsiteY6" fmla="*/ 268664 h 3418264"/>
              <a:gd name="connsiteX7" fmla="*/ 4216400 w 4662836"/>
              <a:gd name="connsiteY7" fmla="*/ 395664 h 3418264"/>
              <a:gd name="connsiteX8" fmla="*/ 4419600 w 4662836"/>
              <a:gd name="connsiteY8" fmla="*/ 738564 h 3418264"/>
              <a:gd name="connsiteX9" fmla="*/ 4546600 w 4662836"/>
              <a:gd name="connsiteY9" fmla="*/ 1208464 h 3418264"/>
              <a:gd name="connsiteX10" fmla="*/ 4648200 w 4662836"/>
              <a:gd name="connsiteY10" fmla="*/ 1881564 h 3418264"/>
              <a:gd name="connsiteX11" fmla="*/ 4660900 w 4662836"/>
              <a:gd name="connsiteY11" fmla="*/ 2668964 h 3418264"/>
              <a:gd name="connsiteX12" fmla="*/ 4635500 w 4662836"/>
              <a:gd name="connsiteY12" fmla="*/ 3418264 h 3418264"/>
              <a:gd name="connsiteX0" fmla="*/ 0 w 4662836"/>
              <a:gd name="connsiteY0" fmla="*/ 3420691 h 3420691"/>
              <a:gd name="connsiteX1" fmla="*/ 571500 w 4662836"/>
              <a:gd name="connsiteY1" fmla="*/ 2290391 h 3420691"/>
              <a:gd name="connsiteX2" fmla="*/ 1320800 w 4662836"/>
              <a:gd name="connsiteY2" fmla="*/ 1185491 h 3420691"/>
              <a:gd name="connsiteX3" fmla="*/ 2235200 w 4662836"/>
              <a:gd name="connsiteY3" fmla="*/ 290141 h 3420691"/>
              <a:gd name="connsiteX4" fmla="*/ 2965450 w 4662836"/>
              <a:gd name="connsiteY4" fmla="*/ 10741 h 3420691"/>
              <a:gd name="connsiteX5" fmla="*/ 3771900 w 4662836"/>
              <a:gd name="connsiteY5" fmla="*/ 93291 h 3420691"/>
              <a:gd name="connsiteX6" fmla="*/ 4064000 w 4662836"/>
              <a:gd name="connsiteY6" fmla="*/ 271091 h 3420691"/>
              <a:gd name="connsiteX7" fmla="*/ 4216400 w 4662836"/>
              <a:gd name="connsiteY7" fmla="*/ 398091 h 3420691"/>
              <a:gd name="connsiteX8" fmla="*/ 4419600 w 4662836"/>
              <a:gd name="connsiteY8" fmla="*/ 740991 h 3420691"/>
              <a:gd name="connsiteX9" fmla="*/ 4546600 w 4662836"/>
              <a:gd name="connsiteY9" fmla="*/ 1210891 h 3420691"/>
              <a:gd name="connsiteX10" fmla="*/ 4648200 w 4662836"/>
              <a:gd name="connsiteY10" fmla="*/ 1883991 h 3420691"/>
              <a:gd name="connsiteX11" fmla="*/ 4660900 w 4662836"/>
              <a:gd name="connsiteY11" fmla="*/ 2671391 h 3420691"/>
              <a:gd name="connsiteX12" fmla="*/ 4635500 w 4662836"/>
              <a:gd name="connsiteY12" fmla="*/ 3420691 h 3420691"/>
              <a:gd name="connsiteX0" fmla="*/ 0 w 4662836"/>
              <a:gd name="connsiteY0" fmla="*/ 3418778 h 3418778"/>
              <a:gd name="connsiteX1" fmla="*/ 571500 w 4662836"/>
              <a:gd name="connsiteY1" fmla="*/ 2288478 h 3418778"/>
              <a:gd name="connsiteX2" fmla="*/ 1320800 w 4662836"/>
              <a:gd name="connsiteY2" fmla="*/ 1183578 h 3418778"/>
              <a:gd name="connsiteX3" fmla="*/ 2235200 w 4662836"/>
              <a:gd name="connsiteY3" fmla="*/ 288228 h 3418778"/>
              <a:gd name="connsiteX4" fmla="*/ 2965450 w 4662836"/>
              <a:gd name="connsiteY4" fmla="*/ 8828 h 3418778"/>
              <a:gd name="connsiteX5" fmla="*/ 3771900 w 4662836"/>
              <a:gd name="connsiteY5" fmla="*/ 91378 h 3418778"/>
              <a:gd name="connsiteX6" fmla="*/ 4064000 w 4662836"/>
              <a:gd name="connsiteY6" fmla="*/ 269178 h 3418778"/>
              <a:gd name="connsiteX7" fmla="*/ 4216400 w 4662836"/>
              <a:gd name="connsiteY7" fmla="*/ 396178 h 3418778"/>
              <a:gd name="connsiteX8" fmla="*/ 4419600 w 4662836"/>
              <a:gd name="connsiteY8" fmla="*/ 739078 h 3418778"/>
              <a:gd name="connsiteX9" fmla="*/ 4546600 w 4662836"/>
              <a:gd name="connsiteY9" fmla="*/ 1208978 h 3418778"/>
              <a:gd name="connsiteX10" fmla="*/ 4648200 w 4662836"/>
              <a:gd name="connsiteY10" fmla="*/ 1882078 h 3418778"/>
              <a:gd name="connsiteX11" fmla="*/ 4660900 w 4662836"/>
              <a:gd name="connsiteY11" fmla="*/ 2669478 h 3418778"/>
              <a:gd name="connsiteX12" fmla="*/ 4635500 w 4662836"/>
              <a:gd name="connsiteY12" fmla="*/ 3418778 h 3418778"/>
              <a:gd name="connsiteX0" fmla="*/ 0 w 4662836"/>
              <a:gd name="connsiteY0" fmla="*/ 3420691 h 3420691"/>
              <a:gd name="connsiteX1" fmla="*/ 571500 w 4662836"/>
              <a:gd name="connsiteY1" fmla="*/ 2290391 h 3420691"/>
              <a:gd name="connsiteX2" fmla="*/ 1320800 w 4662836"/>
              <a:gd name="connsiteY2" fmla="*/ 1185491 h 3420691"/>
              <a:gd name="connsiteX3" fmla="*/ 2235200 w 4662836"/>
              <a:gd name="connsiteY3" fmla="*/ 290141 h 3420691"/>
              <a:gd name="connsiteX4" fmla="*/ 2965450 w 4662836"/>
              <a:gd name="connsiteY4" fmla="*/ 10741 h 3420691"/>
              <a:gd name="connsiteX5" fmla="*/ 3771900 w 4662836"/>
              <a:gd name="connsiteY5" fmla="*/ 93291 h 3420691"/>
              <a:gd name="connsiteX6" fmla="*/ 4064000 w 4662836"/>
              <a:gd name="connsiteY6" fmla="*/ 271091 h 3420691"/>
              <a:gd name="connsiteX7" fmla="*/ 4216400 w 4662836"/>
              <a:gd name="connsiteY7" fmla="*/ 398091 h 3420691"/>
              <a:gd name="connsiteX8" fmla="*/ 4419600 w 4662836"/>
              <a:gd name="connsiteY8" fmla="*/ 740991 h 3420691"/>
              <a:gd name="connsiteX9" fmla="*/ 4546600 w 4662836"/>
              <a:gd name="connsiteY9" fmla="*/ 1210891 h 3420691"/>
              <a:gd name="connsiteX10" fmla="*/ 4648200 w 4662836"/>
              <a:gd name="connsiteY10" fmla="*/ 1883991 h 3420691"/>
              <a:gd name="connsiteX11" fmla="*/ 4660900 w 4662836"/>
              <a:gd name="connsiteY11" fmla="*/ 2671391 h 3420691"/>
              <a:gd name="connsiteX12" fmla="*/ 4635500 w 4662836"/>
              <a:gd name="connsiteY12" fmla="*/ 3420691 h 342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62836" h="3420691">
                <a:moveTo>
                  <a:pt x="0" y="3420691"/>
                </a:moveTo>
                <a:cubicBezTo>
                  <a:pt x="175683" y="3041807"/>
                  <a:pt x="351367" y="2662924"/>
                  <a:pt x="571500" y="2290391"/>
                </a:cubicBezTo>
                <a:cubicBezTo>
                  <a:pt x="791633" y="1917858"/>
                  <a:pt x="1043517" y="1518866"/>
                  <a:pt x="1320800" y="1185491"/>
                </a:cubicBezTo>
                <a:cubicBezTo>
                  <a:pt x="1598083" y="852116"/>
                  <a:pt x="1961092" y="485933"/>
                  <a:pt x="2235200" y="290141"/>
                </a:cubicBezTo>
                <a:cubicBezTo>
                  <a:pt x="2509308" y="94349"/>
                  <a:pt x="2709333" y="43549"/>
                  <a:pt x="2965450" y="10741"/>
                </a:cubicBezTo>
                <a:cubicBezTo>
                  <a:pt x="3221567" y="-22067"/>
                  <a:pt x="3582458" y="24499"/>
                  <a:pt x="3771900" y="93291"/>
                </a:cubicBezTo>
                <a:cubicBezTo>
                  <a:pt x="3961342" y="162083"/>
                  <a:pt x="3996267" y="220291"/>
                  <a:pt x="4064000" y="271091"/>
                </a:cubicBezTo>
                <a:cubicBezTo>
                  <a:pt x="4131733" y="321891"/>
                  <a:pt x="4157133" y="319774"/>
                  <a:pt x="4216400" y="398091"/>
                </a:cubicBezTo>
                <a:cubicBezTo>
                  <a:pt x="4275667" y="476408"/>
                  <a:pt x="4364567" y="605524"/>
                  <a:pt x="4419600" y="740991"/>
                </a:cubicBezTo>
                <a:cubicBezTo>
                  <a:pt x="4474633" y="876458"/>
                  <a:pt x="4508500" y="1020391"/>
                  <a:pt x="4546600" y="1210891"/>
                </a:cubicBezTo>
                <a:cubicBezTo>
                  <a:pt x="4584700" y="1401391"/>
                  <a:pt x="4629150" y="1640574"/>
                  <a:pt x="4648200" y="1883991"/>
                </a:cubicBezTo>
                <a:cubicBezTo>
                  <a:pt x="4667250" y="2127408"/>
                  <a:pt x="4663017" y="2415274"/>
                  <a:pt x="4660900" y="2671391"/>
                </a:cubicBezTo>
                <a:cubicBezTo>
                  <a:pt x="4658783" y="2927508"/>
                  <a:pt x="4635500" y="3420691"/>
                  <a:pt x="4635500" y="3420691"/>
                </a:cubicBezTo>
              </a:path>
            </a:pathLst>
          </a:custGeom>
          <a:ln>
            <a:solidFill>
              <a:schemeClr val="accent4"/>
            </a:solidFill>
          </a:ln>
          <a:effectLst/>
        </p:spPr>
        <p:style>
          <a:lnRef idx="2">
            <a:schemeClr val="accent1"/>
          </a:lnRef>
          <a:fillRef idx="0">
            <a:schemeClr val="accent1"/>
          </a:fillRef>
          <a:effectRef idx="1">
            <a:schemeClr val="accent1"/>
          </a:effectRef>
          <a:fontRef idx="minor">
            <a:schemeClr val="tx1"/>
          </a:fontRef>
        </p:style>
        <p:txBody>
          <a:bodyPr lIns="91427" tIns="45713" rIns="91427" bIns="45713" anchor="ctr"/>
          <a:lstStyle/>
          <a:p>
            <a:pPr algn="ctr">
              <a:defRPr/>
            </a:pPr>
            <a:endParaRPr lang="fr-FR" sz="1500"/>
          </a:p>
        </p:txBody>
      </p:sp>
      <p:cxnSp>
        <p:nvCxnSpPr>
          <p:cNvPr id="43" name="Connecteur droit 42"/>
          <p:cNvCxnSpPr/>
          <p:nvPr/>
        </p:nvCxnSpPr>
        <p:spPr>
          <a:xfrm>
            <a:off x="3241675" y="903288"/>
            <a:ext cx="58738" cy="29718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4" name="Connecteur droit 43"/>
          <p:cNvCxnSpPr/>
          <p:nvPr/>
        </p:nvCxnSpPr>
        <p:spPr>
          <a:xfrm>
            <a:off x="3313113" y="3849688"/>
            <a:ext cx="371792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 name="Connecteur droit 44"/>
          <p:cNvCxnSpPr/>
          <p:nvPr/>
        </p:nvCxnSpPr>
        <p:spPr>
          <a:xfrm>
            <a:off x="3525838" y="896938"/>
            <a:ext cx="104775" cy="2487612"/>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 name="Connecteur droit 45"/>
          <p:cNvCxnSpPr/>
          <p:nvPr/>
        </p:nvCxnSpPr>
        <p:spPr>
          <a:xfrm>
            <a:off x="3630613" y="3378200"/>
            <a:ext cx="3302000"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7" name="Connecteur droit 46"/>
          <p:cNvCxnSpPr/>
          <p:nvPr/>
        </p:nvCxnSpPr>
        <p:spPr>
          <a:xfrm>
            <a:off x="4024313" y="2933700"/>
            <a:ext cx="2813050"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8" name="Connecteur droit 47"/>
          <p:cNvCxnSpPr/>
          <p:nvPr/>
        </p:nvCxnSpPr>
        <p:spPr>
          <a:xfrm>
            <a:off x="3838575" y="896938"/>
            <a:ext cx="182563" cy="2074862"/>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9" name="Forme libre 48"/>
          <p:cNvSpPr/>
          <p:nvPr/>
        </p:nvSpPr>
        <p:spPr>
          <a:xfrm>
            <a:off x="7008813" y="3843338"/>
            <a:ext cx="425450" cy="1670050"/>
          </a:xfrm>
          <a:custGeom>
            <a:avLst/>
            <a:gdLst>
              <a:gd name="connsiteX0" fmla="*/ 0 w 425450"/>
              <a:gd name="connsiteY0" fmla="*/ 0 h 1670050"/>
              <a:gd name="connsiteX1" fmla="*/ 114300 w 425450"/>
              <a:gd name="connsiteY1" fmla="*/ 234950 h 1670050"/>
              <a:gd name="connsiteX2" fmla="*/ 260350 w 425450"/>
              <a:gd name="connsiteY2" fmla="*/ 685800 h 1670050"/>
              <a:gd name="connsiteX3" fmla="*/ 330200 w 425450"/>
              <a:gd name="connsiteY3" fmla="*/ 1009650 h 1670050"/>
              <a:gd name="connsiteX4" fmla="*/ 387350 w 425450"/>
              <a:gd name="connsiteY4" fmla="*/ 1365250 h 1670050"/>
              <a:gd name="connsiteX5" fmla="*/ 425450 w 425450"/>
              <a:gd name="connsiteY5" fmla="*/ 1670050 h 1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450" h="1670050">
                <a:moveTo>
                  <a:pt x="0" y="0"/>
                </a:moveTo>
                <a:cubicBezTo>
                  <a:pt x="35454" y="60325"/>
                  <a:pt x="70908" y="120650"/>
                  <a:pt x="114300" y="234950"/>
                </a:cubicBezTo>
                <a:cubicBezTo>
                  <a:pt x="157692" y="349250"/>
                  <a:pt x="224367" y="556683"/>
                  <a:pt x="260350" y="685800"/>
                </a:cubicBezTo>
                <a:cubicBezTo>
                  <a:pt x="296333" y="814917"/>
                  <a:pt x="309033" y="896409"/>
                  <a:pt x="330200" y="1009650"/>
                </a:cubicBezTo>
                <a:cubicBezTo>
                  <a:pt x="351367" y="1122891"/>
                  <a:pt x="371475" y="1255183"/>
                  <a:pt x="387350" y="1365250"/>
                </a:cubicBezTo>
                <a:cubicBezTo>
                  <a:pt x="403225" y="1475317"/>
                  <a:pt x="425450" y="1670050"/>
                  <a:pt x="425450" y="1670050"/>
                </a:cubicBezTo>
              </a:path>
            </a:pathLst>
          </a:custGeom>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lIns="91427" tIns="45713" rIns="91427" bIns="45713" anchor="ctr"/>
          <a:lstStyle/>
          <a:p>
            <a:pPr algn="ctr">
              <a:defRPr/>
            </a:pPr>
            <a:endParaRPr lang="fr-FR" sz="1500"/>
          </a:p>
        </p:txBody>
      </p:sp>
      <p:sp>
        <p:nvSpPr>
          <p:cNvPr id="50" name="Forme libre 49"/>
          <p:cNvSpPr/>
          <p:nvPr/>
        </p:nvSpPr>
        <p:spPr>
          <a:xfrm>
            <a:off x="6951663" y="3373438"/>
            <a:ext cx="628650" cy="2133600"/>
          </a:xfrm>
          <a:custGeom>
            <a:avLst/>
            <a:gdLst>
              <a:gd name="connsiteX0" fmla="*/ 0 w 628650"/>
              <a:gd name="connsiteY0" fmla="*/ 0 h 2133600"/>
              <a:gd name="connsiteX1" fmla="*/ 139700 w 628650"/>
              <a:gd name="connsiteY1" fmla="*/ 203200 h 2133600"/>
              <a:gd name="connsiteX2" fmla="*/ 304800 w 628650"/>
              <a:gd name="connsiteY2" fmla="*/ 584200 h 2133600"/>
              <a:gd name="connsiteX3" fmla="*/ 444500 w 628650"/>
              <a:gd name="connsiteY3" fmla="*/ 1028700 h 2133600"/>
              <a:gd name="connsiteX4" fmla="*/ 546100 w 628650"/>
              <a:gd name="connsiteY4" fmla="*/ 1568450 h 2133600"/>
              <a:gd name="connsiteX5" fmla="*/ 628650 w 628650"/>
              <a:gd name="connsiteY5"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650" h="2133600">
                <a:moveTo>
                  <a:pt x="0" y="0"/>
                </a:moveTo>
                <a:cubicBezTo>
                  <a:pt x="44450" y="52916"/>
                  <a:pt x="88900" y="105833"/>
                  <a:pt x="139700" y="203200"/>
                </a:cubicBezTo>
                <a:cubicBezTo>
                  <a:pt x="190500" y="300567"/>
                  <a:pt x="254000" y="446617"/>
                  <a:pt x="304800" y="584200"/>
                </a:cubicBezTo>
                <a:cubicBezTo>
                  <a:pt x="355600" y="721783"/>
                  <a:pt x="404283" y="864658"/>
                  <a:pt x="444500" y="1028700"/>
                </a:cubicBezTo>
                <a:cubicBezTo>
                  <a:pt x="484717" y="1192742"/>
                  <a:pt x="515408" y="1384300"/>
                  <a:pt x="546100" y="1568450"/>
                </a:cubicBezTo>
                <a:cubicBezTo>
                  <a:pt x="576792" y="1752600"/>
                  <a:pt x="628650" y="2133600"/>
                  <a:pt x="628650" y="2133600"/>
                </a:cubicBezTo>
              </a:path>
            </a:pathLst>
          </a:custGeom>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lIns="91427" tIns="45713" rIns="91427" bIns="45713" anchor="ctr"/>
          <a:lstStyle/>
          <a:p>
            <a:pPr algn="ctr">
              <a:defRPr/>
            </a:pPr>
            <a:endParaRPr lang="fr-FR" sz="1500"/>
          </a:p>
        </p:txBody>
      </p:sp>
      <p:sp>
        <p:nvSpPr>
          <p:cNvPr id="51" name="Forme libre 50"/>
          <p:cNvSpPr/>
          <p:nvPr/>
        </p:nvSpPr>
        <p:spPr>
          <a:xfrm>
            <a:off x="6831013" y="2928938"/>
            <a:ext cx="876300" cy="2578100"/>
          </a:xfrm>
          <a:custGeom>
            <a:avLst/>
            <a:gdLst>
              <a:gd name="connsiteX0" fmla="*/ 0 w 876300"/>
              <a:gd name="connsiteY0" fmla="*/ 0 h 2578100"/>
              <a:gd name="connsiteX1" fmla="*/ 158750 w 876300"/>
              <a:gd name="connsiteY1" fmla="*/ 146050 h 2578100"/>
              <a:gd name="connsiteX2" fmla="*/ 406400 w 876300"/>
              <a:gd name="connsiteY2" fmla="*/ 520700 h 2578100"/>
              <a:gd name="connsiteX3" fmla="*/ 609600 w 876300"/>
              <a:gd name="connsiteY3" fmla="*/ 1047750 h 2578100"/>
              <a:gd name="connsiteX4" fmla="*/ 609600 w 876300"/>
              <a:gd name="connsiteY4" fmla="*/ 1060450 h 2578100"/>
              <a:gd name="connsiteX5" fmla="*/ 704850 w 876300"/>
              <a:gd name="connsiteY5" fmla="*/ 1435100 h 2578100"/>
              <a:gd name="connsiteX6" fmla="*/ 774700 w 876300"/>
              <a:gd name="connsiteY6" fmla="*/ 1828800 h 2578100"/>
              <a:gd name="connsiteX7" fmla="*/ 850900 w 876300"/>
              <a:gd name="connsiteY7" fmla="*/ 2343150 h 2578100"/>
              <a:gd name="connsiteX8" fmla="*/ 876300 w 876300"/>
              <a:gd name="connsiteY8" fmla="*/ 2578100 h 257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 h="2578100">
                <a:moveTo>
                  <a:pt x="0" y="0"/>
                </a:moveTo>
                <a:cubicBezTo>
                  <a:pt x="45508" y="29633"/>
                  <a:pt x="91017" y="59267"/>
                  <a:pt x="158750" y="146050"/>
                </a:cubicBezTo>
                <a:cubicBezTo>
                  <a:pt x="226483" y="232833"/>
                  <a:pt x="331258" y="370417"/>
                  <a:pt x="406400" y="520700"/>
                </a:cubicBezTo>
                <a:cubicBezTo>
                  <a:pt x="481542" y="670983"/>
                  <a:pt x="575733" y="957792"/>
                  <a:pt x="609600" y="1047750"/>
                </a:cubicBezTo>
                <a:cubicBezTo>
                  <a:pt x="643467" y="1137708"/>
                  <a:pt x="593725" y="995892"/>
                  <a:pt x="609600" y="1060450"/>
                </a:cubicBezTo>
                <a:cubicBezTo>
                  <a:pt x="625475" y="1125008"/>
                  <a:pt x="677333" y="1307042"/>
                  <a:pt x="704850" y="1435100"/>
                </a:cubicBezTo>
                <a:cubicBezTo>
                  <a:pt x="732367" y="1563158"/>
                  <a:pt x="750358" y="1677458"/>
                  <a:pt x="774700" y="1828800"/>
                </a:cubicBezTo>
                <a:cubicBezTo>
                  <a:pt x="799042" y="1980142"/>
                  <a:pt x="833967" y="2218267"/>
                  <a:pt x="850900" y="2343150"/>
                </a:cubicBezTo>
                <a:cubicBezTo>
                  <a:pt x="867833" y="2468033"/>
                  <a:pt x="876300" y="2578100"/>
                  <a:pt x="876300" y="2578100"/>
                </a:cubicBezTo>
              </a:path>
            </a:pathLst>
          </a:custGeom>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lIns="91427" tIns="45713" rIns="91427" bIns="45713" anchor="ctr"/>
          <a:lstStyle/>
          <a:p>
            <a:pPr algn="ctr">
              <a:defRPr/>
            </a:pPr>
            <a:endParaRPr lang="fr-FR" sz="1500"/>
          </a:p>
        </p:txBody>
      </p:sp>
      <p:sp>
        <p:nvSpPr>
          <p:cNvPr id="17434" name="ZoneTexte 51"/>
          <p:cNvSpPr txBox="1">
            <a:spLocks noChangeArrowheads="1"/>
          </p:cNvSpPr>
          <p:nvPr/>
        </p:nvSpPr>
        <p:spPr bwMode="auto">
          <a:xfrm flipH="1">
            <a:off x="8312150" y="5486400"/>
            <a:ext cx="673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40 000</a:t>
            </a:r>
          </a:p>
        </p:txBody>
      </p:sp>
      <p:cxnSp>
        <p:nvCxnSpPr>
          <p:cNvPr id="53" name="Connecteur droit 52"/>
          <p:cNvCxnSpPr/>
          <p:nvPr/>
        </p:nvCxnSpPr>
        <p:spPr>
          <a:xfrm flipV="1">
            <a:off x="8621713" y="896938"/>
            <a:ext cx="0" cy="4611687"/>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436" name="ZoneTexte 53"/>
          <p:cNvSpPr txBox="1">
            <a:spLocks noChangeArrowheads="1"/>
          </p:cNvSpPr>
          <p:nvPr/>
        </p:nvSpPr>
        <p:spPr bwMode="auto">
          <a:xfrm>
            <a:off x="1882775" y="727075"/>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accent1"/>
                </a:solidFill>
              </a:rPr>
              <a:t>149</a:t>
            </a:r>
          </a:p>
        </p:txBody>
      </p:sp>
      <p:sp>
        <p:nvSpPr>
          <p:cNvPr id="55" name="Forme libre 54"/>
          <p:cNvSpPr/>
          <p:nvPr/>
        </p:nvSpPr>
        <p:spPr>
          <a:xfrm>
            <a:off x="4862513" y="890588"/>
            <a:ext cx="3190875" cy="4606925"/>
          </a:xfrm>
          <a:custGeom>
            <a:avLst/>
            <a:gdLst>
              <a:gd name="connsiteX0" fmla="*/ 0 w 3204163"/>
              <a:gd name="connsiteY0" fmla="*/ 0 h 4159018"/>
              <a:gd name="connsiteX1" fmla="*/ 135467 w 3204163"/>
              <a:gd name="connsiteY1" fmla="*/ 347133 h 4159018"/>
              <a:gd name="connsiteX2" fmla="*/ 355600 w 3204163"/>
              <a:gd name="connsiteY2" fmla="*/ 651933 h 4159018"/>
              <a:gd name="connsiteX3" fmla="*/ 762000 w 3204163"/>
              <a:gd name="connsiteY3" fmla="*/ 829733 h 4159018"/>
              <a:gd name="connsiteX4" fmla="*/ 1159933 w 3204163"/>
              <a:gd name="connsiteY4" fmla="*/ 939800 h 4159018"/>
              <a:gd name="connsiteX5" fmla="*/ 1566333 w 3204163"/>
              <a:gd name="connsiteY5" fmla="*/ 1032933 h 4159018"/>
              <a:gd name="connsiteX6" fmla="*/ 1955800 w 3204163"/>
              <a:gd name="connsiteY6" fmla="*/ 1185333 h 4159018"/>
              <a:gd name="connsiteX7" fmla="*/ 2184400 w 3204163"/>
              <a:gd name="connsiteY7" fmla="*/ 1363133 h 4159018"/>
              <a:gd name="connsiteX8" fmla="*/ 2480733 w 3204163"/>
              <a:gd name="connsiteY8" fmla="*/ 1667933 h 4159018"/>
              <a:gd name="connsiteX9" fmla="*/ 2709333 w 3204163"/>
              <a:gd name="connsiteY9" fmla="*/ 2040467 h 4159018"/>
              <a:gd name="connsiteX10" fmla="*/ 2912533 w 3204163"/>
              <a:gd name="connsiteY10" fmla="*/ 2599267 h 4159018"/>
              <a:gd name="connsiteX11" fmla="*/ 3056467 w 3204163"/>
              <a:gd name="connsiteY11" fmla="*/ 3124200 h 4159018"/>
              <a:gd name="connsiteX12" fmla="*/ 3149600 w 3204163"/>
              <a:gd name="connsiteY12" fmla="*/ 3708400 h 4159018"/>
              <a:gd name="connsiteX13" fmla="*/ 3200400 w 3204163"/>
              <a:gd name="connsiteY13" fmla="*/ 4148667 h 4159018"/>
              <a:gd name="connsiteX14" fmla="*/ 3200400 w 3204163"/>
              <a:gd name="connsiteY14" fmla="*/ 4030133 h 4159018"/>
              <a:gd name="connsiteX0" fmla="*/ 0 w 3200400"/>
              <a:gd name="connsiteY0" fmla="*/ 0 h 4684975"/>
              <a:gd name="connsiteX1" fmla="*/ 135467 w 3200400"/>
              <a:gd name="connsiteY1" fmla="*/ 347133 h 4684975"/>
              <a:gd name="connsiteX2" fmla="*/ 355600 w 3200400"/>
              <a:gd name="connsiteY2" fmla="*/ 651933 h 4684975"/>
              <a:gd name="connsiteX3" fmla="*/ 762000 w 3200400"/>
              <a:gd name="connsiteY3" fmla="*/ 829733 h 4684975"/>
              <a:gd name="connsiteX4" fmla="*/ 1159933 w 3200400"/>
              <a:gd name="connsiteY4" fmla="*/ 939800 h 4684975"/>
              <a:gd name="connsiteX5" fmla="*/ 1566333 w 3200400"/>
              <a:gd name="connsiteY5" fmla="*/ 1032933 h 4684975"/>
              <a:gd name="connsiteX6" fmla="*/ 1955800 w 3200400"/>
              <a:gd name="connsiteY6" fmla="*/ 1185333 h 4684975"/>
              <a:gd name="connsiteX7" fmla="*/ 2184400 w 3200400"/>
              <a:gd name="connsiteY7" fmla="*/ 1363133 h 4684975"/>
              <a:gd name="connsiteX8" fmla="*/ 2480733 w 3200400"/>
              <a:gd name="connsiteY8" fmla="*/ 1667933 h 4684975"/>
              <a:gd name="connsiteX9" fmla="*/ 2709333 w 3200400"/>
              <a:gd name="connsiteY9" fmla="*/ 2040467 h 4684975"/>
              <a:gd name="connsiteX10" fmla="*/ 2912533 w 3200400"/>
              <a:gd name="connsiteY10" fmla="*/ 2599267 h 4684975"/>
              <a:gd name="connsiteX11" fmla="*/ 3056467 w 3200400"/>
              <a:gd name="connsiteY11" fmla="*/ 3124200 h 4684975"/>
              <a:gd name="connsiteX12" fmla="*/ 3149600 w 3200400"/>
              <a:gd name="connsiteY12" fmla="*/ 3708400 h 4684975"/>
              <a:gd name="connsiteX13" fmla="*/ 3187700 w 3200400"/>
              <a:gd name="connsiteY13" fmla="*/ 4682067 h 4684975"/>
              <a:gd name="connsiteX14" fmla="*/ 3200400 w 3200400"/>
              <a:gd name="connsiteY14" fmla="*/ 4030133 h 4684975"/>
              <a:gd name="connsiteX0" fmla="*/ 0 w 3517900"/>
              <a:gd name="connsiteY0" fmla="*/ 0 h 4688077"/>
              <a:gd name="connsiteX1" fmla="*/ 135467 w 3517900"/>
              <a:gd name="connsiteY1" fmla="*/ 347133 h 4688077"/>
              <a:gd name="connsiteX2" fmla="*/ 355600 w 3517900"/>
              <a:gd name="connsiteY2" fmla="*/ 651933 h 4688077"/>
              <a:gd name="connsiteX3" fmla="*/ 762000 w 3517900"/>
              <a:gd name="connsiteY3" fmla="*/ 829733 h 4688077"/>
              <a:gd name="connsiteX4" fmla="*/ 1159933 w 3517900"/>
              <a:gd name="connsiteY4" fmla="*/ 939800 h 4688077"/>
              <a:gd name="connsiteX5" fmla="*/ 1566333 w 3517900"/>
              <a:gd name="connsiteY5" fmla="*/ 1032933 h 4688077"/>
              <a:gd name="connsiteX6" fmla="*/ 1955800 w 3517900"/>
              <a:gd name="connsiteY6" fmla="*/ 1185333 h 4688077"/>
              <a:gd name="connsiteX7" fmla="*/ 2184400 w 3517900"/>
              <a:gd name="connsiteY7" fmla="*/ 1363133 h 4688077"/>
              <a:gd name="connsiteX8" fmla="*/ 2480733 w 3517900"/>
              <a:gd name="connsiteY8" fmla="*/ 1667933 h 4688077"/>
              <a:gd name="connsiteX9" fmla="*/ 2709333 w 3517900"/>
              <a:gd name="connsiteY9" fmla="*/ 2040467 h 4688077"/>
              <a:gd name="connsiteX10" fmla="*/ 2912533 w 3517900"/>
              <a:gd name="connsiteY10" fmla="*/ 2599267 h 4688077"/>
              <a:gd name="connsiteX11" fmla="*/ 3056467 w 3517900"/>
              <a:gd name="connsiteY11" fmla="*/ 3124200 h 4688077"/>
              <a:gd name="connsiteX12" fmla="*/ 3149600 w 3517900"/>
              <a:gd name="connsiteY12" fmla="*/ 3708400 h 4688077"/>
              <a:gd name="connsiteX13" fmla="*/ 3187700 w 3517900"/>
              <a:gd name="connsiteY13" fmla="*/ 4682067 h 4688077"/>
              <a:gd name="connsiteX14" fmla="*/ 3517900 w 3517900"/>
              <a:gd name="connsiteY14" fmla="*/ 4144433 h 4688077"/>
              <a:gd name="connsiteX0" fmla="*/ 0 w 3187700"/>
              <a:gd name="connsiteY0" fmla="*/ 0 h 4682067"/>
              <a:gd name="connsiteX1" fmla="*/ 135467 w 3187700"/>
              <a:gd name="connsiteY1" fmla="*/ 347133 h 4682067"/>
              <a:gd name="connsiteX2" fmla="*/ 355600 w 3187700"/>
              <a:gd name="connsiteY2" fmla="*/ 651933 h 4682067"/>
              <a:gd name="connsiteX3" fmla="*/ 762000 w 3187700"/>
              <a:gd name="connsiteY3" fmla="*/ 829733 h 4682067"/>
              <a:gd name="connsiteX4" fmla="*/ 1159933 w 3187700"/>
              <a:gd name="connsiteY4" fmla="*/ 939800 h 4682067"/>
              <a:gd name="connsiteX5" fmla="*/ 1566333 w 3187700"/>
              <a:gd name="connsiteY5" fmla="*/ 1032933 h 4682067"/>
              <a:gd name="connsiteX6" fmla="*/ 1955800 w 3187700"/>
              <a:gd name="connsiteY6" fmla="*/ 1185333 h 4682067"/>
              <a:gd name="connsiteX7" fmla="*/ 2184400 w 3187700"/>
              <a:gd name="connsiteY7" fmla="*/ 1363133 h 4682067"/>
              <a:gd name="connsiteX8" fmla="*/ 2480733 w 3187700"/>
              <a:gd name="connsiteY8" fmla="*/ 1667933 h 4682067"/>
              <a:gd name="connsiteX9" fmla="*/ 2709333 w 3187700"/>
              <a:gd name="connsiteY9" fmla="*/ 2040467 h 4682067"/>
              <a:gd name="connsiteX10" fmla="*/ 2912533 w 3187700"/>
              <a:gd name="connsiteY10" fmla="*/ 2599267 h 4682067"/>
              <a:gd name="connsiteX11" fmla="*/ 3056467 w 3187700"/>
              <a:gd name="connsiteY11" fmla="*/ 3124200 h 4682067"/>
              <a:gd name="connsiteX12" fmla="*/ 3149600 w 3187700"/>
              <a:gd name="connsiteY12" fmla="*/ 3708400 h 4682067"/>
              <a:gd name="connsiteX13" fmla="*/ 3187700 w 3187700"/>
              <a:gd name="connsiteY13" fmla="*/ 4682067 h 4682067"/>
              <a:gd name="connsiteX0" fmla="*/ 0 w 3213100"/>
              <a:gd name="connsiteY0" fmla="*/ 0 h 4694767"/>
              <a:gd name="connsiteX1" fmla="*/ 135467 w 3213100"/>
              <a:gd name="connsiteY1" fmla="*/ 347133 h 4694767"/>
              <a:gd name="connsiteX2" fmla="*/ 355600 w 3213100"/>
              <a:gd name="connsiteY2" fmla="*/ 651933 h 4694767"/>
              <a:gd name="connsiteX3" fmla="*/ 762000 w 3213100"/>
              <a:gd name="connsiteY3" fmla="*/ 829733 h 4694767"/>
              <a:gd name="connsiteX4" fmla="*/ 1159933 w 3213100"/>
              <a:gd name="connsiteY4" fmla="*/ 939800 h 4694767"/>
              <a:gd name="connsiteX5" fmla="*/ 1566333 w 3213100"/>
              <a:gd name="connsiteY5" fmla="*/ 1032933 h 4694767"/>
              <a:gd name="connsiteX6" fmla="*/ 1955800 w 3213100"/>
              <a:gd name="connsiteY6" fmla="*/ 1185333 h 4694767"/>
              <a:gd name="connsiteX7" fmla="*/ 2184400 w 3213100"/>
              <a:gd name="connsiteY7" fmla="*/ 1363133 h 4694767"/>
              <a:gd name="connsiteX8" fmla="*/ 2480733 w 3213100"/>
              <a:gd name="connsiteY8" fmla="*/ 1667933 h 4694767"/>
              <a:gd name="connsiteX9" fmla="*/ 2709333 w 3213100"/>
              <a:gd name="connsiteY9" fmla="*/ 2040467 h 4694767"/>
              <a:gd name="connsiteX10" fmla="*/ 2912533 w 3213100"/>
              <a:gd name="connsiteY10" fmla="*/ 2599267 h 4694767"/>
              <a:gd name="connsiteX11" fmla="*/ 3056467 w 3213100"/>
              <a:gd name="connsiteY11" fmla="*/ 3124200 h 4694767"/>
              <a:gd name="connsiteX12" fmla="*/ 3149600 w 3213100"/>
              <a:gd name="connsiteY12" fmla="*/ 3708400 h 4694767"/>
              <a:gd name="connsiteX13" fmla="*/ 3213100 w 3213100"/>
              <a:gd name="connsiteY13" fmla="*/ 4694767 h 4694767"/>
              <a:gd name="connsiteX0" fmla="*/ 0 w 3213100"/>
              <a:gd name="connsiteY0" fmla="*/ 0 h 4694767"/>
              <a:gd name="connsiteX1" fmla="*/ 135467 w 3213100"/>
              <a:gd name="connsiteY1" fmla="*/ 347133 h 4694767"/>
              <a:gd name="connsiteX2" fmla="*/ 355600 w 3213100"/>
              <a:gd name="connsiteY2" fmla="*/ 651933 h 4694767"/>
              <a:gd name="connsiteX3" fmla="*/ 762000 w 3213100"/>
              <a:gd name="connsiteY3" fmla="*/ 829733 h 4694767"/>
              <a:gd name="connsiteX4" fmla="*/ 1159933 w 3213100"/>
              <a:gd name="connsiteY4" fmla="*/ 939800 h 4694767"/>
              <a:gd name="connsiteX5" fmla="*/ 1566333 w 3213100"/>
              <a:gd name="connsiteY5" fmla="*/ 1032933 h 4694767"/>
              <a:gd name="connsiteX6" fmla="*/ 1955800 w 3213100"/>
              <a:gd name="connsiteY6" fmla="*/ 1185333 h 4694767"/>
              <a:gd name="connsiteX7" fmla="*/ 2184400 w 3213100"/>
              <a:gd name="connsiteY7" fmla="*/ 1363133 h 4694767"/>
              <a:gd name="connsiteX8" fmla="*/ 2480733 w 3213100"/>
              <a:gd name="connsiteY8" fmla="*/ 1667933 h 4694767"/>
              <a:gd name="connsiteX9" fmla="*/ 2709333 w 3213100"/>
              <a:gd name="connsiteY9" fmla="*/ 2040467 h 4694767"/>
              <a:gd name="connsiteX10" fmla="*/ 2912533 w 3213100"/>
              <a:gd name="connsiteY10" fmla="*/ 2599267 h 4694767"/>
              <a:gd name="connsiteX11" fmla="*/ 3056467 w 3213100"/>
              <a:gd name="connsiteY11" fmla="*/ 3124200 h 4694767"/>
              <a:gd name="connsiteX12" fmla="*/ 3149600 w 3213100"/>
              <a:gd name="connsiteY12" fmla="*/ 3708400 h 4694767"/>
              <a:gd name="connsiteX13" fmla="*/ 3213100 w 3213100"/>
              <a:gd name="connsiteY13" fmla="*/ 4694767 h 469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100" h="4694767">
                <a:moveTo>
                  <a:pt x="0" y="0"/>
                </a:moveTo>
                <a:cubicBezTo>
                  <a:pt x="38100" y="119239"/>
                  <a:pt x="76200" y="238478"/>
                  <a:pt x="135467" y="347133"/>
                </a:cubicBezTo>
                <a:cubicBezTo>
                  <a:pt x="194734" y="455789"/>
                  <a:pt x="251178" y="571500"/>
                  <a:pt x="355600" y="651933"/>
                </a:cubicBezTo>
                <a:cubicBezTo>
                  <a:pt x="460022" y="732366"/>
                  <a:pt x="627945" y="781755"/>
                  <a:pt x="762000" y="829733"/>
                </a:cubicBezTo>
                <a:cubicBezTo>
                  <a:pt x="896055" y="877711"/>
                  <a:pt x="1025878" y="905933"/>
                  <a:pt x="1159933" y="939800"/>
                </a:cubicBezTo>
                <a:cubicBezTo>
                  <a:pt x="1293988" y="973667"/>
                  <a:pt x="1433689" y="992011"/>
                  <a:pt x="1566333" y="1032933"/>
                </a:cubicBezTo>
                <a:cubicBezTo>
                  <a:pt x="1698978" y="1073855"/>
                  <a:pt x="1852789" y="1130300"/>
                  <a:pt x="1955800" y="1185333"/>
                </a:cubicBezTo>
                <a:cubicBezTo>
                  <a:pt x="2058811" y="1240366"/>
                  <a:pt x="2096911" y="1282700"/>
                  <a:pt x="2184400" y="1363133"/>
                </a:cubicBezTo>
                <a:cubicBezTo>
                  <a:pt x="2271889" y="1443566"/>
                  <a:pt x="2393244" y="1555044"/>
                  <a:pt x="2480733" y="1667933"/>
                </a:cubicBezTo>
                <a:cubicBezTo>
                  <a:pt x="2568222" y="1780822"/>
                  <a:pt x="2637366" y="1885245"/>
                  <a:pt x="2709333" y="2040467"/>
                </a:cubicBezTo>
                <a:cubicBezTo>
                  <a:pt x="2781300" y="2195689"/>
                  <a:pt x="2854677" y="2418645"/>
                  <a:pt x="2912533" y="2599267"/>
                </a:cubicBezTo>
                <a:cubicBezTo>
                  <a:pt x="2970389" y="2779889"/>
                  <a:pt x="3016956" y="2939345"/>
                  <a:pt x="3056467" y="3124200"/>
                </a:cubicBezTo>
                <a:cubicBezTo>
                  <a:pt x="3095978" y="3309055"/>
                  <a:pt x="3123494" y="3446639"/>
                  <a:pt x="3149600" y="3708400"/>
                </a:cubicBezTo>
                <a:cubicBezTo>
                  <a:pt x="3175706" y="3970161"/>
                  <a:pt x="3194354" y="4354617"/>
                  <a:pt x="3213100" y="4694767"/>
                </a:cubicBezTo>
              </a:path>
            </a:pathLst>
          </a:custGeom>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lIns="91427" tIns="45713" rIns="91427" bIns="45713" anchor="ctr"/>
          <a:lstStyle/>
          <a:p>
            <a:pPr algn="ctr">
              <a:defRPr/>
            </a:pPr>
            <a:endParaRPr lang="fr-FR" sz="1500"/>
          </a:p>
        </p:txBody>
      </p:sp>
      <p:sp>
        <p:nvSpPr>
          <p:cNvPr id="17438" name="ZoneTexte 55"/>
          <p:cNvSpPr txBox="1">
            <a:spLocks noChangeArrowheads="1"/>
          </p:cNvSpPr>
          <p:nvPr/>
        </p:nvSpPr>
        <p:spPr bwMode="auto">
          <a:xfrm flipH="1">
            <a:off x="3935413" y="3790950"/>
            <a:ext cx="78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-10°C</a:t>
            </a:r>
          </a:p>
        </p:txBody>
      </p:sp>
      <p:sp>
        <p:nvSpPr>
          <p:cNvPr id="17439" name="ZoneTexte 56"/>
          <p:cNvSpPr txBox="1">
            <a:spLocks noChangeArrowheads="1"/>
          </p:cNvSpPr>
          <p:nvPr/>
        </p:nvSpPr>
        <p:spPr bwMode="auto">
          <a:xfrm flipH="1">
            <a:off x="4217988" y="3306763"/>
            <a:ext cx="457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0°C</a:t>
            </a:r>
          </a:p>
        </p:txBody>
      </p:sp>
      <p:sp>
        <p:nvSpPr>
          <p:cNvPr id="17440" name="ZoneTexte 57"/>
          <p:cNvSpPr txBox="1">
            <a:spLocks noChangeArrowheads="1"/>
          </p:cNvSpPr>
          <p:nvPr/>
        </p:nvSpPr>
        <p:spPr bwMode="auto">
          <a:xfrm flipH="1">
            <a:off x="4429125" y="2870200"/>
            <a:ext cx="5572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10°C</a:t>
            </a:r>
          </a:p>
        </p:txBody>
      </p:sp>
      <p:sp>
        <p:nvSpPr>
          <p:cNvPr id="17441" name="ZoneTexte 58"/>
          <p:cNvSpPr txBox="1">
            <a:spLocks noChangeArrowheads="1"/>
          </p:cNvSpPr>
          <p:nvPr/>
        </p:nvSpPr>
        <p:spPr bwMode="auto">
          <a:xfrm flipH="1">
            <a:off x="4654550" y="919163"/>
            <a:ext cx="5572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40°C</a:t>
            </a:r>
          </a:p>
        </p:txBody>
      </p:sp>
      <p:sp>
        <p:nvSpPr>
          <p:cNvPr id="17442" name="ZoneTexte 59"/>
          <p:cNvSpPr txBox="1">
            <a:spLocks noChangeArrowheads="1"/>
          </p:cNvSpPr>
          <p:nvPr/>
        </p:nvSpPr>
        <p:spPr bwMode="auto">
          <a:xfrm flipH="1">
            <a:off x="5721350" y="919163"/>
            <a:ext cx="5572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60°C</a:t>
            </a:r>
          </a:p>
        </p:txBody>
      </p:sp>
      <p:sp>
        <p:nvSpPr>
          <p:cNvPr id="17443" name="ZoneTexte 60"/>
          <p:cNvSpPr txBox="1">
            <a:spLocks noChangeArrowheads="1"/>
          </p:cNvSpPr>
          <p:nvPr/>
        </p:nvSpPr>
        <p:spPr bwMode="auto">
          <a:xfrm flipH="1">
            <a:off x="6678613" y="919163"/>
            <a:ext cx="5556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80°C</a:t>
            </a:r>
          </a:p>
        </p:txBody>
      </p:sp>
      <p:sp>
        <p:nvSpPr>
          <p:cNvPr id="62" name="Forme libre 61"/>
          <p:cNvSpPr/>
          <p:nvPr/>
        </p:nvSpPr>
        <p:spPr>
          <a:xfrm>
            <a:off x="5761038" y="900113"/>
            <a:ext cx="2600325" cy="4605337"/>
          </a:xfrm>
          <a:custGeom>
            <a:avLst/>
            <a:gdLst>
              <a:gd name="connsiteX0" fmla="*/ 0 w 2599893"/>
              <a:gd name="connsiteY0" fmla="*/ 0 h 4605866"/>
              <a:gd name="connsiteX1" fmla="*/ 397933 w 2599893"/>
              <a:gd name="connsiteY1" fmla="*/ 287866 h 4605866"/>
              <a:gd name="connsiteX2" fmla="*/ 931333 w 2599893"/>
              <a:gd name="connsiteY2" fmla="*/ 550333 h 4605866"/>
              <a:gd name="connsiteX3" fmla="*/ 1439333 w 2599893"/>
              <a:gd name="connsiteY3" fmla="*/ 914400 h 4605866"/>
              <a:gd name="connsiteX4" fmla="*/ 1794933 w 2599893"/>
              <a:gd name="connsiteY4" fmla="*/ 1295400 h 4605866"/>
              <a:gd name="connsiteX5" fmla="*/ 2133600 w 2599893"/>
              <a:gd name="connsiteY5" fmla="*/ 1913466 h 4605866"/>
              <a:gd name="connsiteX6" fmla="*/ 2463800 w 2599893"/>
              <a:gd name="connsiteY6" fmla="*/ 3191933 h 4605866"/>
              <a:gd name="connsiteX7" fmla="*/ 2582333 w 2599893"/>
              <a:gd name="connsiteY7" fmla="*/ 4301066 h 4605866"/>
              <a:gd name="connsiteX8" fmla="*/ 2599266 w 2599893"/>
              <a:gd name="connsiteY8" fmla="*/ 4605866 h 460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893" h="4605866">
                <a:moveTo>
                  <a:pt x="0" y="0"/>
                </a:moveTo>
                <a:cubicBezTo>
                  <a:pt x="121355" y="98072"/>
                  <a:pt x="242711" y="196144"/>
                  <a:pt x="397933" y="287866"/>
                </a:cubicBezTo>
                <a:cubicBezTo>
                  <a:pt x="553155" y="379588"/>
                  <a:pt x="757766" y="445911"/>
                  <a:pt x="931333" y="550333"/>
                </a:cubicBezTo>
                <a:cubicBezTo>
                  <a:pt x="1104900" y="654755"/>
                  <a:pt x="1295400" y="790222"/>
                  <a:pt x="1439333" y="914400"/>
                </a:cubicBezTo>
                <a:cubicBezTo>
                  <a:pt x="1583266" y="1038578"/>
                  <a:pt x="1679222" y="1128889"/>
                  <a:pt x="1794933" y="1295400"/>
                </a:cubicBezTo>
                <a:cubicBezTo>
                  <a:pt x="1910644" y="1461911"/>
                  <a:pt x="2022122" y="1597377"/>
                  <a:pt x="2133600" y="1913466"/>
                </a:cubicBezTo>
                <a:cubicBezTo>
                  <a:pt x="2245078" y="2229555"/>
                  <a:pt x="2389011" y="2794000"/>
                  <a:pt x="2463800" y="3191933"/>
                </a:cubicBezTo>
                <a:cubicBezTo>
                  <a:pt x="2538589" y="3589866"/>
                  <a:pt x="2559755" y="4065411"/>
                  <a:pt x="2582333" y="4301066"/>
                </a:cubicBezTo>
                <a:cubicBezTo>
                  <a:pt x="2604911" y="4536721"/>
                  <a:pt x="2599266" y="4605866"/>
                  <a:pt x="2599266" y="4605866"/>
                </a:cubicBezTo>
              </a:path>
            </a:pathLst>
          </a:custGeom>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lIns="91427" tIns="45713" rIns="91427" bIns="45713" anchor="ctr"/>
          <a:lstStyle/>
          <a:p>
            <a:pPr algn="ctr">
              <a:defRPr/>
            </a:pPr>
            <a:endParaRPr lang="fr-FR" sz="1500"/>
          </a:p>
        </p:txBody>
      </p:sp>
      <p:sp>
        <p:nvSpPr>
          <p:cNvPr id="63" name="Forme libre 62"/>
          <p:cNvSpPr/>
          <p:nvPr/>
        </p:nvSpPr>
        <p:spPr>
          <a:xfrm>
            <a:off x="6734175" y="900113"/>
            <a:ext cx="1887538" cy="4613275"/>
          </a:xfrm>
          <a:custGeom>
            <a:avLst/>
            <a:gdLst>
              <a:gd name="connsiteX0" fmla="*/ 0 w 1888067"/>
              <a:gd name="connsiteY0" fmla="*/ 0 h 4614333"/>
              <a:gd name="connsiteX1" fmla="*/ 516467 w 1888067"/>
              <a:gd name="connsiteY1" fmla="*/ 414866 h 4614333"/>
              <a:gd name="connsiteX2" fmla="*/ 922867 w 1888067"/>
              <a:gd name="connsiteY2" fmla="*/ 804333 h 4614333"/>
              <a:gd name="connsiteX3" fmla="*/ 1354667 w 1888067"/>
              <a:gd name="connsiteY3" fmla="*/ 1549400 h 4614333"/>
              <a:gd name="connsiteX4" fmla="*/ 1659467 w 1888067"/>
              <a:gd name="connsiteY4" fmla="*/ 2506133 h 4614333"/>
              <a:gd name="connsiteX5" fmla="*/ 1820334 w 1888067"/>
              <a:gd name="connsiteY5" fmla="*/ 3547533 h 4614333"/>
              <a:gd name="connsiteX6" fmla="*/ 1888067 w 1888067"/>
              <a:gd name="connsiteY6" fmla="*/ 4614333 h 461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8067" h="4614333">
                <a:moveTo>
                  <a:pt x="0" y="0"/>
                </a:moveTo>
                <a:cubicBezTo>
                  <a:pt x="181328" y="140405"/>
                  <a:pt x="362656" y="280811"/>
                  <a:pt x="516467" y="414866"/>
                </a:cubicBezTo>
                <a:cubicBezTo>
                  <a:pt x="670278" y="548922"/>
                  <a:pt x="783167" y="615244"/>
                  <a:pt x="922867" y="804333"/>
                </a:cubicBezTo>
                <a:cubicBezTo>
                  <a:pt x="1062567" y="993422"/>
                  <a:pt x="1231900" y="1265767"/>
                  <a:pt x="1354667" y="1549400"/>
                </a:cubicBezTo>
                <a:cubicBezTo>
                  <a:pt x="1477434" y="1833033"/>
                  <a:pt x="1581856" y="2173111"/>
                  <a:pt x="1659467" y="2506133"/>
                </a:cubicBezTo>
                <a:cubicBezTo>
                  <a:pt x="1737078" y="2839155"/>
                  <a:pt x="1782234" y="3196166"/>
                  <a:pt x="1820334" y="3547533"/>
                </a:cubicBezTo>
                <a:cubicBezTo>
                  <a:pt x="1858434" y="3898900"/>
                  <a:pt x="1888067" y="4614333"/>
                  <a:pt x="1888067" y="4614333"/>
                </a:cubicBezTo>
              </a:path>
            </a:pathLst>
          </a:custGeom>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lIns="91427" tIns="45713" rIns="91427" bIns="45713" anchor="ctr"/>
          <a:lstStyle/>
          <a:p>
            <a:pPr algn="ctr">
              <a:defRPr/>
            </a:pPr>
            <a:endParaRPr lang="fr-FR" sz="1500"/>
          </a:p>
        </p:txBody>
      </p:sp>
      <p:cxnSp>
        <p:nvCxnSpPr>
          <p:cNvPr id="64" name="Connecteur droit 63"/>
          <p:cNvCxnSpPr/>
          <p:nvPr/>
        </p:nvCxnSpPr>
        <p:spPr>
          <a:xfrm>
            <a:off x="3914775" y="1690688"/>
            <a:ext cx="0" cy="2908300"/>
          </a:xfrm>
          <a:prstGeom prst="line">
            <a:avLst/>
          </a:prstGeom>
          <a:ln w="38100">
            <a:solidFill>
              <a:srgbClr val="F18231"/>
            </a:solidFill>
          </a:ln>
          <a:effectLst/>
        </p:spPr>
        <p:style>
          <a:lnRef idx="2">
            <a:schemeClr val="accent1"/>
          </a:lnRef>
          <a:fillRef idx="0">
            <a:schemeClr val="accent1"/>
          </a:fillRef>
          <a:effectRef idx="1">
            <a:schemeClr val="accent1"/>
          </a:effectRef>
          <a:fontRef idx="minor">
            <a:schemeClr val="tx1"/>
          </a:fontRef>
        </p:style>
      </p:cxnSp>
      <p:cxnSp>
        <p:nvCxnSpPr>
          <p:cNvPr id="65" name="Connecteur droit 64"/>
          <p:cNvCxnSpPr/>
          <p:nvPr/>
        </p:nvCxnSpPr>
        <p:spPr>
          <a:xfrm>
            <a:off x="3914775" y="4598988"/>
            <a:ext cx="3454400" cy="0"/>
          </a:xfrm>
          <a:prstGeom prst="line">
            <a:avLst/>
          </a:prstGeom>
          <a:ln w="38100">
            <a:solidFill>
              <a:srgbClr val="F18231"/>
            </a:solidFill>
          </a:ln>
          <a:effectLst/>
        </p:spPr>
        <p:style>
          <a:lnRef idx="2">
            <a:schemeClr val="accent1"/>
          </a:lnRef>
          <a:fillRef idx="0">
            <a:schemeClr val="accent1"/>
          </a:fillRef>
          <a:effectRef idx="1">
            <a:schemeClr val="accent1"/>
          </a:effectRef>
          <a:fontRef idx="minor">
            <a:schemeClr val="tx1"/>
          </a:fontRef>
        </p:style>
      </p:cxnSp>
      <p:cxnSp>
        <p:nvCxnSpPr>
          <p:cNvPr id="66" name="Connecteur droit 65"/>
          <p:cNvCxnSpPr/>
          <p:nvPr/>
        </p:nvCxnSpPr>
        <p:spPr>
          <a:xfrm flipV="1">
            <a:off x="7369175" y="1690688"/>
            <a:ext cx="942975" cy="2908300"/>
          </a:xfrm>
          <a:prstGeom prst="line">
            <a:avLst/>
          </a:prstGeom>
          <a:ln w="38100">
            <a:solidFill>
              <a:srgbClr val="F18231"/>
            </a:solidFill>
          </a:ln>
          <a:effectLst/>
        </p:spPr>
        <p:style>
          <a:lnRef idx="2">
            <a:schemeClr val="accent1"/>
          </a:lnRef>
          <a:fillRef idx="0">
            <a:schemeClr val="accent1"/>
          </a:fillRef>
          <a:effectRef idx="1">
            <a:schemeClr val="accent1"/>
          </a:effectRef>
          <a:fontRef idx="minor">
            <a:schemeClr val="tx1"/>
          </a:fontRef>
        </p:style>
      </p:cxnSp>
      <p:cxnSp>
        <p:nvCxnSpPr>
          <p:cNvPr id="67" name="Connecteur droit 66"/>
          <p:cNvCxnSpPr/>
          <p:nvPr/>
        </p:nvCxnSpPr>
        <p:spPr>
          <a:xfrm>
            <a:off x="3914775" y="1690688"/>
            <a:ext cx="4397375" cy="0"/>
          </a:xfrm>
          <a:prstGeom prst="line">
            <a:avLst/>
          </a:prstGeom>
          <a:ln w="38100">
            <a:solidFill>
              <a:srgbClr val="F18231"/>
            </a:solidFill>
          </a:ln>
          <a:effectLst/>
        </p:spPr>
        <p:style>
          <a:lnRef idx="2">
            <a:schemeClr val="accent1"/>
          </a:lnRef>
          <a:fillRef idx="0">
            <a:schemeClr val="accent1"/>
          </a:fillRef>
          <a:effectRef idx="1">
            <a:schemeClr val="accent1"/>
          </a:effectRef>
          <a:fontRef idx="minor">
            <a:schemeClr val="tx1"/>
          </a:fontRef>
        </p:style>
      </p:cxnSp>
      <p:cxnSp>
        <p:nvCxnSpPr>
          <p:cNvPr id="68" name="Connecteur droit 67"/>
          <p:cNvCxnSpPr/>
          <p:nvPr/>
        </p:nvCxnSpPr>
        <p:spPr>
          <a:xfrm>
            <a:off x="2954338" y="900113"/>
            <a:ext cx="58737" cy="3406775"/>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9" name="Connecteur droit 68"/>
          <p:cNvCxnSpPr/>
          <p:nvPr/>
        </p:nvCxnSpPr>
        <p:spPr>
          <a:xfrm>
            <a:off x="3025775" y="4281488"/>
            <a:ext cx="4005263"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0" name="Connecteur droit 69"/>
          <p:cNvCxnSpPr/>
          <p:nvPr/>
        </p:nvCxnSpPr>
        <p:spPr>
          <a:xfrm>
            <a:off x="2652713" y="890588"/>
            <a:ext cx="101600" cy="384810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1" name="Connecteur droit 70"/>
          <p:cNvCxnSpPr>
            <a:endCxn id="42" idx="11"/>
          </p:cNvCxnSpPr>
          <p:nvPr/>
        </p:nvCxnSpPr>
        <p:spPr>
          <a:xfrm>
            <a:off x="2754313" y="4738688"/>
            <a:ext cx="4289425" cy="17462"/>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2" name="Forme libre 71"/>
          <p:cNvSpPr/>
          <p:nvPr/>
        </p:nvSpPr>
        <p:spPr>
          <a:xfrm>
            <a:off x="7034213" y="4256088"/>
            <a:ext cx="266700" cy="1257300"/>
          </a:xfrm>
          <a:custGeom>
            <a:avLst/>
            <a:gdLst>
              <a:gd name="connsiteX0" fmla="*/ 0 w 425450"/>
              <a:gd name="connsiteY0" fmla="*/ 0 h 1670050"/>
              <a:gd name="connsiteX1" fmla="*/ 114300 w 425450"/>
              <a:gd name="connsiteY1" fmla="*/ 234950 h 1670050"/>
              <a:gd name="connsiteX2" fmla="*/ 260350 w 425450"/>
              <a:gd name="connsiteY2" fmla="*/ 685800 h 1670050"/>
              <a:gd name="connsiteX3" fmla="*/ 330200 w 425450"/>
              <a:gd name="connsiteY3" fmla="*/ 1009650 h 1670050"/>
              <a:gd name="connsiteX4" fmla="*/ 387350 w 425450"/>
              <a:gd name="connsiteY4" fmla="*/ 1365250 h 1670050"/>
              <a:gd name="connsiteX5" fmla="*/ 425450 w 425450"/>
              <a:gd name="connsiteY5" fmla="*/ 1670050 h 1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450" h="1670050">
                <a:moveTo>
                  <a:pt x="0" y="0"/>
                </a:moveTo>
                <a:cubicBezTo>
                  <a:pt x="35454" y="60325"/>
                  <a:pt x="70908" y="120650"/>
                  <a:pt x="114300" y="234950"/>
                </a:cubicBezTo>
                <a:cubicBezTo>
                  <a:pt x="157692" y="349250"/>
                  <a:pt x="224367" y="556683"/>
                  <a:pt x="260350" y="685800"/>
                </a:cubicBezTo>
                <a:cubicBezTo>
                  <a:pt x="296333" y="814917"/>
                  <a:pt x="309033" y="896409"/>
                  <a:pt x="330200" y="1009650"/>
                </a:cubicBezTo>
                <a:cubicBezTo>
                  <a:pt x="351367" y="1122891"/>
                  <a:pt x="371475" y="1255183"/>
                  <a:pt x="387350" y="1365250"/>
                </a:cubicBezTo>
                <a:cubicBezTo>
                  <a:pt x="403225" y="1475317"/>
                  <a:pt x="425450" y="1670050"/>
                  <a:pt x="425450" y="1670050"/>
                </a:cubicBezTo>
              </a:path>
            </a:pathLst>
          </a:custGeom>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lIns="91427" tIns="45713" rIns="91427" bIns="45713" anchor="ctr"/>
          <a:lstStyle/>
          <a:p>
            <a:pPr algn="ctr">
              <a:defRPr/>
            </a:pPr>
            <a:endParaRPr lang="fr-FR" sz="1500"/>
          </a:p>
        </p:txBody>
      </p:sp>
      <p:sp>
        <p:nvSpPr>
          <p:cNvPr id="73" name="Forme libre 72"/>
          <p:cNvSpPr/>
          <p:nvPr/>
        </p:nvSpPr>
        <p:spPr>
          <a:xfrm>
            <a:off x="7043738" y="4716463"/>
            <a:ext cx="106362" cy="796925"/>
          </a:xfrm>
          <a:custGeom>
            <a:avLst/>
            <a:gdLst>
              <a:gd name="connsiteX0" fmla="*/ 0 w 425450"/>
              <a:gd name="connsiteY0" fmla="*/ 0 h 1670050"/>
              <a:gd name="connsiteX1" fmla="*/ 114300 w 425450"/>
              <a:gd name="connsiteY1" fmla="*/ 234950 h 1670050"/>
              <a:gd name="connsiteX2" fmla="*/ 260350 w 425450"/>
              <a:gd name="connsiteY2" fmla="*/ 685800 h 1670050"/>
              <a:gd name="connsiteX3" fmla="*/ 330200 w 425450"/>
              <a:gd name="connsiteY3" fmla="*/ 1009650 h 1670050"/>
              <a:gd name="connsiteX4" fmla="*/ 387350 w 425450"/>
              <a:gd name="connsiteY4" fmla="*/ 1365250 h 1670050"/>
              <a:gd name="connsiteX5" fmla="*/ 425450 w 425450"/>
              <a:gd name="connsiteY5" fmla="*/ 1670050 h 16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450" h="1670050">
                <a:moveTo>
                  <a:pt x="0" y="0"/>
                </a:moveTo>
                <a:cubicBezTo>
                  <a:pt x="35454" y="60325"/>
                  <a:pt x="70908" y="120650"/>
                  <a:pt x="114300" y="234950"/>
                </a:cubicBezTo>
                <a:cubicBezTo>
                  <a:pt x="157692" y="349250"/>
                  <a:pt x="224367" y="556683"/>
                  <a:pt x="260350" y="685800"/>
                </a:cubicBezTo>
                <a:cubicBezTo>
                  <a:pt x="296333" y="814917"/>
                  <a:pt x="309033" y="896409"/>
                  <a:pt x="330200" y="1009650"/>
                </a:cubicBezTo>
                <a:cubicBezTo>
                  <a:pt x="351367" y="1122891"/>
                  <a:pt x="371475" y="1255183"/>
                  <a:pt x="387350" y="1365250"/>
                </a:cubicBezTo>
                <a:cubicBezTo>
                  <a:pt x="403225" y="1475317"/>
                  <a:pt x="425450" y="1670050"/>
                  <a:pt x="425450" y="1670050"/>
                </a:cubicBezTo>
              </a:path>
            </a:pathLst>
          </a:custGeom>
          <a:ln w="12700">
            <a:solidFill>
              <a:schemeClr val="tx2"/>
            </a:solidFill>
          </a:ln>
          <a:effectLst/>
        </p:spPr>
        <p:style>
          <a:lnRef idx="2">
            <a:schemeClr val="accent1"/>
          </a:lnRef>
          <a:fillRef idx="0">
            <a:schemeClr val="accent1"/>
          </a:fillRef>
          <a:effectRef idx="1">
            <a:schemeClr val="accent1"/>
          </a:effectRef>
          <a:fontRef idx="minor">
            <a:schemeClr val="tx1"/>
          </a:fontRef>
        </p:style>
        <p:txBody>
          <a:bodyPr lIns="91427" tIns="45713" rIns="91427" bIns="45713" anchor="ctr"/>
          <a:lstStyle/>
          <a:p>
            <a:pPr algn="ctr">
              <a:defRPr/>
            </a:pPr>
            <a:endParaRPr lang="fr-FR" sz="1500"/>
          </a:p>
        </p:txBody>
      </p:sp>
      <p:sp>
        <p:nvSpPr>
          <p:cNvPr id="17456" name="ZoneTexte 73"/>
          <p:cNvSpPr txBox="1">
            <a:spLocks noChangeArrowheads="1"/>
          </p:cNvSpPr>
          <p:nvPr/>
        </p:nvSpPr>
        <p:spPr bwMode="auto">
          <a:xfrm flipH="1">
            <a:off x="3222625" y="4221163"/>
            <a:ext cx="708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-20°C</a:t>
            </a:r>
          </a:p>
        </p:txBody>
      </p:sp>
      <p:sp>
        <p:nvSpPr>
          <p:cNvPr id="17457" name="ZoneTexte 74"/>
          <p:cNvSpPr txBox="1">
            <a:spLocks noChangeArrowheads="1"/>
          </p:cNvSpPr>
          <p:nvPr/>
        </p:nvSpPr>
        <p:spPr bwMode="auto">
          <a:xfrm flipH="1">
            <a:off x="2906713" y="4686300"/>
            <a:ext cx="739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a:solidFill>
                  <a:schemeClr val="tx2"/>
                </a:solidFill>
              </a:rPr>
              <a:t>-30°C</a:t>
            </a:r>
          </a:p>
        </p:txBody>
      </p:sp>
      <p:sp>
        <p:nvSpPr>
          <p:cNvPr id="76" name="ZoneTexte 75"/>
          <p:cNvSpPr txBox="1"/>
          <p:nvPr/>
        </p:nvSpPr>
        <p:spPr>
          <a:xfrm>
            <a:off x="4522788" y="2444750"/>
            <a:ext cx="1952625" cy="322263"/>
          </a:xfrm>
          <a:prstGeom prst="rect">
            <a:avLst/>
          </a:prstGeom>
          <a:noFill/>
        </p:spPr>
        <p:txBody>
          <a:bodyPr lIns="91427" tIns="45713" rIns="91427" bIns="45713">
            <a:spAutoFit/>
          </a:bodyPr>
          <a:lstStyle/>
          <a:p>
            <a:pPr>
              <a:defRPr/>
            </a:pPr>
            <a:r>
              <a:rPr lang="fr-FR" sz="1500" dirty="0">
                <a:solidFill>
                  <a:schemeClr val="accent4"/>
                </a:solidFill>
                <a:latin typeface="Calibri" charset="0"/>
                <a:ea typeface="Arial" charset="0"/>
                <a:cs typeface="Arial" charset="0"/>
              </a:rPr>
              <a:t>Phase liquide </a:t>
            </a:r>
          </a:p>
        </p:txBody>
      </p:sp>
      <p:sp>
        <p:nvSpPr>
          <p:cNvPr id="17459" name="ZoneTexte 76"/>
          <p:cNvSpPr txBox="1">
            <a:spLocks noChangeArrowheads="1"/>
          </p:cNvSpPr>
          <p:nvPr/>
        </p:nvSpPr>
        <p:spPr bwMode="auto">
          <a:xfrm>
            <a:off x="7707313" y="5070475"/>
            <a:ext cx="19526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500">
                <a:solidFill>
                  <a:srgbClr val="8064A2"/>
                </a:solidFill>
              </a:rPr>
              <a:t>Phase gazeuse</a:t>
            </a:r>
          </a:p>
        </p:txBody>
      </p:sp>
      <p:sp>
        <p:nvSpPr>
          <p:cNvPr id="78" name="Triangle isocèle 77"/>
          <p:cNvSpPr>
            <a:spLocks noChangeArrowheads="1"/>
          </p:cNvSpPr>
          <p:nvPr/>
        </p:nvSpPr>
        <p:spPr bwMode="auto">
          <a:xfrm flipV="1">
            <a:off x="3757613" y="2794000"/>
            <a:ext cx="309562" cy="277813"/>
          </a:xfrm>
          <a:prstGeom prst="triangle">
            <a:avLst>
              <a:gd name="adj" fmla="val 50000"/>
            </a:avLst>
          </a:prstGeom>
          <a:solidFill>
            <a:srgbClr val="F18231"/>
          </a:solidFill>
          <a:ln w="38100">
            <a:solidFill>
              <a:srgbClr val="F18231"/>
            </a:solidFill>
            <a:miter lim="800000"/>
            <a:headEnd/>
            <a:tailEnd/>
          </a:ln>
          <a:effectLst>
            <a:outerShdw blurRad="40000" dist="23000" dir="5400000" rotWithShape="0">
              <a:srgbClr val="808080">
                <a:alpha val="34999"/>
              </a:srgbClr>
            </a:outerShdw>
          </a:effectLst>
        </p:spPr>
        <p:txBody>
          <a:bodyPr lIns="91427" tIns="45713" rIns="91427" bIns="4571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1500">
              <a:solidFill>
                <a:srgbClr val="FFFFFF"/>
              </a:solidFill>
            </a:endParaRPr>
          </a:p>
        </p:txBody>
      </p:sp>
      <p:sp>
        <p:nvSpPr>
          <p:cNvPr id="79" name="Triangle isocèle 78"/>
          <p:cNvSpPr>
            <a:spLocks noChangeArrowheads="1"/>
          </p:cNvSpPr>
          <p:nvPr/>
        </p:nvSpPr>
        <p:spPr bwMode="auto">
          <a:xfrm>
            <a:off x="3757613" y="3128963"/>
            <a:ext cx="309562" cy="271462"/>
          </a:xfrm>
          <a:prstGeom prst="triangle">
            <a:avLst>
              <a:gd name="adj" fmla="val 50000"/>
            </a:avLst>
          </a:prstGeom>
          <a:solidFill>
            <a:srgbClr val="F18231"/>
          </a:solidFill>
          <a:ln w="38100">
            <a:solidFill>
              <a:srgbClr val="F18231"/>
            </a:solidFill>
            <a:miter lim="800000"/>
            <a:headEnd/>
            <a:tailEnd/>
          </a:ln>
          <a:effectLst>
            <a:outerShdw blurRad="40000" dist="23000" dir="5400000" rotWithShape="0">
              <a:srgbClr val="808080">
                <a:alpha val="34999"/>
              </a:srgbClr>
            </a:outerShdw>
          </a:effectLst>
        </p:spPr>
        <p:txBody>
          <a:bodyPr lIns="91427" tIns="45713" rIns="91427" bIns="4571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1500">
              <a:solidFill>
                <a:srgbClr val="FFFFFF"/>
              </a:solidFill>
            </a:endParaRPr>
          </a:p>
        </p:txBody>
      </p:sp>
      <p:sp>
        <p:nvSpPr>
          <p:cNvPr id="80" name="Ellipse 79"/>
          <p:cNvSpPr>
            <a:spLocks noChangeArrowheads="1"/>
          </p:cNvSpPr>
          <p:nvPr/>
        </p:nvSpPr>
        <p:spPr bwMode="auto">
          <a:xfrm>
            <a:off x="7678738" y="2771775"/>
            <a:ext cx="457200" cy="450850"/>
          </a:xfrm>
          <a:prstGeom prst="ellipse">
            <a:avLst/>
          </a:prstGeom>
          <a:solidFill>
            <a:srgbClr val="F18231"/>
          </a:solidFill>
          <a:ln w="38100">
            <a:solidFill>
              <a:srgbClr val="F18231"/>
            </a:solidFill>
            <a:round/>
            <a:headEnd/>
            <a:tailEnd/>
          </a:ln>
          <a:effectLst>
            <a:outerShdw blurRad="40000" dist="23000" dir="5400000" rotWithShape="0">
              <a:srgbClr val="808080">
                <a:alpha val="34999"/>
              </a:srgbClr>
            </a:outerShdw>
          </a:effectLst>
        </p:spPr>
        <p:txBody>
          <a:bodyPr lIns="91427" tIns="45713" rIns="91427" bIns="4571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1500">
              <a:solidFill>
                <a:srgbClr val="FFFFFF"/>
              </a:solidFill>
            </a:endParaRPr>
          </a:p>
        </p:txBody>
      </p:sp>
      <p:cxnSp>
        <p:nvCxnSpPr>
          <p:cNvPr id="81" name="Connecteur droit 80"/>
          <p:cNvCxnSpPr>
            <a:stCxn id="80" idx="0"/>
            <a:endCxn id="80" idx="3"/>
          </p:cNvCxnSpPr>
          <p:nvPr/>
        </p:nvCxnSpPr>
        <p:spPr>
          <a:xfrm flipH="1">
            <a:off x="7745413" y="2771775"/>
            <a:ext cx="161925" cy="3841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Connecteur droit 81"/>
          <p:cNvCxnSpPr>
            <a:stCxn id="80" idx="0"/>
            <a:endCxn id="80" idx="5"/>
          </p:cNvCxnSpPr>
          <p:nvPr/>
        </p:nvCxnSpPr>
        <p:spPr>
          <a:xfrm>
            <a:off x="7907338" y="2771775"/>
            <a:ext cx="161925" cy="3841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3" name="Rectangle 82"/>
          <p:cNvSpPr>
            <a:spLocks noChangeArrowheads="1"/>
          </p:cNvSpPr>
          <p:nvPr/>
        </p:nvSpPr>
        <p:spPr bwMode="auto">
          <a:xfrm>
            <a:off x="6894513" y="1582738"/>
            <a:ext cx="1035050" cy="233362"/>
          </a:xfrm>
          <a:prstGeom prst="rect">
            <a:avLst/>
          </a:prstGeom>
          <a:solidFill>
            <a:srgbClr val="F18231"/>
          </a:solidFill>
          <a:ln w="38100">
            <a:solidFill>
              <a:srgbClr val="F18231"/>
            </a:solidFill>
            <a:miter lim="800000"/>
            <a:headEnd/>
            <a:tailEnd/>
          </a:ln>
          <a:effectLst>
            <a:outerShdw blurRad="40000" dist="23000" dir="5400000" rotWithShape="0">
              <a:srgbClr val="808080">
                <a:alpha val="34999"/>
              </a:srgbClr>
            </a:outerShdw>
          </a:effectLst>
        </p:spPr>
        <p:txBody>
          <a:bodyPr lIns="91427" tIns="45713" rIns="91427" bIns="4571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1500">
              <a:solidFill>
                <a:srgbClr val="FFFFFF"/>
              </a:solidFill>
            </a:endParaRPr>
          </a:p>
        </p:txBody>
      </p:sp>
      <p:sp>
        <p:nvSpPr>
          <p:cNvPr id="84" name="Rectangle 83"/>
          <p:cNvSpPr>
            <a:spLocks noChangeArrowheads="1"/>
          </p:cNvSpPr>
          <p:nvPr/>
        </p:nvSpPr>
        <p:spPr bwMode="auto">
          <a:xfrm>
            <a:off x="4298950" y="1573213"/>
            <a:ext cx="1035050" cy="234950"/>
          </a:xfrm>
          <a:prstGeom prst="rect">
            <a:avLst/>
          </a:prstGeom>
          <a:solidFill>
            <a:srgbClr val="F18231"/>
          </a:solidFill>
          <a:ln w="38100">
            <a:solidFill>
              <a:srgbClr val="F18231"/>
            </a:solidFill>
            <a:miter lim="800000"/>
            <a:headEnd/>
            <a:tailEnd/>
          </a:ln>
          <a:effectLst>
            <a:outerShdw blurRad="40000" dist="23000" dir="5400000" rotWithShape="0">
              <a:srgbClr val="808080">
                <a:alpha val="34999"/>
              </a:srgbClr>
            </a:outerShdw>
          </a:effectLst>
        </p:spPr>
        <p:txBody>
          <a:bodyPr lIns="91427" tIns="45713" rIns="91427" bIns="4571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1500">
              <a:solidFill>
                <a:srgbClr val="FFFFFF"/>
              </a:solidFill>
            </a:endParaRPr>
          </a:p>
        </p:txBody>
      </p:sp>
      <p:cxnSp>
        <p:nvCxnSpPr>
          <p:cNvPr id="85" name="Connecteur droit 84"/>
          <p:cNvCxnSpPr/>
          <p:nvPr/>
        </p:nvCxnSpPr>
        <p:spPr>
          <a:xfrm>
            <a:off x="6894513" y="1582738"/>
            <a:ext cx="1035050" cy="233362"/>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Connecteur droit 85"/>
          <p:cNvCxnSpPr/>
          <p:nvPr/>
        </p:nvCxnSpPr>
        <p:spPr>
          <a:xfrm>
            <a:off x="4298950" y="1573213"/>
            <a:ext cx="1030288" cy="23495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Connecteur droit avec flèche 86"/>
          <p:cNvCxnSpPr>
            <a:cxnSpLocks noChangeShapeType="1"/>
          </p:cNvCxnSpPr>
          <p:nvPr/>
        </p:nvCxnSpPr>
        <p:spPr bwMode="auto">
          <a:xfrm flipV="1">
            <a:off x="8435975" y="1385888"/>
            <a:ext cx="211138" cy="196850"/>
          </a:xfrm>
          <a:prstGeom prst="straightConnector1">
            <a:avLst/>
          </a:prstGeom>
          <a:noFill/>
          <a:ln w="127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88" name="Grouper 204"/>
          <p:cNvGrpSpPr/>
          <p:nvPr/>
        </p:nvGrpSpPr>
        <p:grpSpPr>
          <a:xfrm>
            <a:off x="5015663" y="4396689"/>
            <a:ext cx="1262235" cy="398087"/>
            <a:chOff x="3810052" y="4801103"/>
            <a:chExt cx="1548750" cy="398087"/>
          </a:xfrm>
          <a:solidFill>
            <a:srgbClr val="F18231"/>
          </a:solidFill>
        </p:grpSpPr>
        <p:sp>
          <p:nvSpPr>
            <p:cNvPr id="89" name="Forme libre 88"/>
            <p:cNvSpPr/>
            <p:nvPr/>
          </p:nvSpPr>
          <p:spPr>
            <a:xfrm>
              <a:off x="4567767" y="4801103"/>
              <a:ext cx="791035" cy="396683"/>
            </a:xfrm>
            <a:custGeom>
              <a:avLst/>
              <a:gdLst>
                <a:gd name="connsiteX0" fmla="*/ 9151 w 1761751"/>
                <a:gd name="connsiteY0" fmla="*/ 1008889 h 1012212"/>
                <a:gd name="connsiteX1" fmla="*/ 21851 w 1761751"/>
                <a:gd name="connsiteY1" fmla="*/ 183389 h 1012212"/>
                <a:gd name="connsiteX2" fmla="*/ 199651 w 1761751"/>
                <a:gd name="connsiteY2" fmla="*/ 170689 h 1012212"/>
                <a:gd name="connsiteX3" fmla="*/ 199651 w 1761751"/>
                <a:gd name="connsiteY3" fmla="*/ 843789 h 1012212"/>
                <a:gd name="connsiteX4" fmla="*/ 339351 w 1761751"/>
                <a:gd name="connsiteY4" fmla="*/ 970789 h 1012212"/>
                <a:gd name="connsiteX5" fmla="*/ 402851 w 1761751"/>
                <a:gd name="connsiteY5" fmla="*/ 831089 h 1012212"/>
                <a:gd name="connsiteX6" fmla="*/ 377451 w 1761751"/>
                <a:gd name="connsiteY6" fmla="*/ 170689 h 1012212"/>
                <a:gd name="connsiteX7" fmla="*/ 580651 w 1761751"/>
                <a:gd name="connsiteY7" fmla="*/ 157989 h 1012212"/>
                <a:gd name="connsiteX8" fmla="*/ 593351 w 1761751"/>
                <a:gd name="connsiteY8" fmla="*/ 856489 h 1012212"/>
                <a:gd name="connsiteX9" fmla="*/ 707651 w 1761751"/>
                <a:gd name="connsiteY9" fmla="*/ 945389 h 1012212"/>
                <a:gd name="connsiteX10" fmla="*/ 809251 w 1761751"/>
                <a:gd name="connsiteY10" fmla="*/ 856489 h 1012212"/>
                <a:gd name="connsiteX11" fmla="*/ 796551 w 1761751"/>
                <a:gd name="connsiteY11" fmla="*/ 196089 h 1012212"/>
                <a:gd name="connsiteX12" fmla="*/ 936251 w 1761751"/>
                <a:gd name="connsiteY12" fmla="*/ 81789 h 1012212"/>
                <a:gd name="connsiteX13" fmla="*/ 1025151 w 1761751"/>
                <a:gd name="connsiteY13" fmla="*/ 183389 h 1012212"/>
                <a:gd name="connsiteX14" fmla="*/ 1025151 w 1761751"/>
                <a:gd name="connsiteY14" fmla="*/ 869189 h 1012212"/>
                <a:gd name="connsiteX15" fmla="*/ 1139451 w 1761751"/>
                <a:gd name="connsiteY15" fmla="*/ 945389 h 1012212"/>
                <a:gd name="connsiteX16" fmla="*/ 1266451 w 1761751"/>
                <a:gd name="connsiteY16" fmla="*/ 894589 h 1012212"/>
                <a:gd name="connsiteX17" fmla="*/ 1266451 w 1761751"/>
                <a:gd name="connsiteY17" fmla="*/ 208789 h 1012212"/>
                <a:gd name="connsiteX18" fmla="*/ 1355351 w 1761751"/>
                <a:gd name="connsiteY18" fmla="*/ 56389 h 1012212"/>
                <a:gd name="connsiteX19" fmla="*/ 1456951 w 1761751"/>
                <a:gd name="connsiteY19" fmla="*/ 81789 h 1012212"/>
                <a:gd name="connsiteX20" fmla="*/ 1456951 w 1761751"/>
                <a:gd name="connsiteY20" fmla="*/ 983489 h 1012212"/>
                <a:gd name="connsiteX21" fmla="*/ 1761751 w 1761751"/>
                <a:gd name="connsiteY21" fmla="*/ 805689 h 1012212"/>
                <a:gd name="connsiteX0" fmla="*/ 9151 w 1761751"/>
                <a:gd name="connsiteY0" fmla="*/ 953636 h 953636"/>
                <a:gd name="connsiteX1" fmla="*/ 21851 w 1761751"/>
                <a:gd name="connsiteY1" fmla="*/ 128136 h 953636"/>
                <a:gd name="connsiteX2" fmla="*/ 199651 w 1761751"/>
                <a:gd name="connsiteY2" fmla="*/ 115436 h 953636"/>
                <a:gd name="connsiteX3" fmla="*/ 199651 w 1761751"/>
                <a:gd name="connsiteY3" fmla="*/ 788536 h 953636"/>
                <a:gd name="connsiteX4" fmla="*/ 339351 w 1761751"/>
                <a:gd name="connsiteY4" fmla="*/ 915536 h 953636"/>
                <a:gd name="connsiteX5" fmla="*/ 402851 w 1761751"/>
                <a:gd name="connsiteY5" fmla="*/ 775836 h 953636"/>
                <a:gd name="connsiteX6" fmla="*/ 377451 w 1761751"/>
                <a:gd name="connsiteY6" fmla="*/ 115436 h 953636"/>
                <a:gd name="connsiteX7" fmla="*/ 580651 w 1761751"/>
                <a:gd name="connsiteY7" fmla="*/ 102736 h 953636"/>
                <a:gd name="connsiteX8" fmla="*/ 593351 w 1761751"/>
                <a:gd name="connsiteY8" fmla="*/ 801236 h 953636"/>
                <a:gd name="connsiteX9" fmla="*/ 707651 w 1761751"/>
                <a:gd name="connsiteY9" fmla="*/ 890136 h 953636"/>
                <a:gd name="connsiteX10" fmla="*/ 809251 w 1761751"/>
                <a:gd name="connsiteY10" fmla="*/ 801236 h 953636"/>
                <a:gd name="connsiteX11" fmla="*/ 796551 w 1761751"/>
                <a:gd name="connsiteY11" fmla="*/ 140836 h 953636"/>
                <a:gd name="connsiteX12" fmla="*/ 936251 w 1761751"/>
                <a:gd name="connsiteY12" fmla="*/ 26536 h 953636"/>
                <a:gd name="connsiteX13" fmla="*/ 1025151 w 1761751"/>
                <a:gd name="connsiteY13" fmla="*/ 128136 h 953636"/>
                <a:gd name="connsiteX14" fmla="*/ 1025151 w 1761751"/>
                <a:gd name="connsiteY14" fmla="*/ 813936 h 953636"/>
                <a:gd name="connsiteX15" fmla="*/ 1139451 w 1761751"/>
                <a:gd name="connsiteY15" fmla="*/ 890136 h 953636"/>
                <a:gd name="connsiteX16" fmla="*/ 1266451 w 1761751"/>
                <a:gd name="connsiteY16" fmla="*/ 839336 h 953636"/>
                <a:gd name="connsiteX17" fmla="*/ 1266451 w 1761751"/>
                <a:gd name="connsiteY17" fmla="*/ 153536 h 953636"/>
                <a:gd name="connsiteX18" fmla="*/ 1355351 w 1761751"/>
                <a:gd name="connsiteY18" fmla="*/ 1136 h 953636"/>
                <a:gd name="connsiteX19" fmla="*/ 1469651 w 1761751"/>
                <a:gd name="connsiteY19" fmla="*/ 140836 h 953636"/>
                <a:gd name="connsiteX20" fmla="*/ 1456951 w 1761751"/>
                <a:gd name="connsiteY20" fmla="*/ 928236 h 953636"/>
                <a:gd name="connsiteX21" fmla="*/ 1761751 w 1761751"/>
                <a:gd name="connsiteY21" fmla="*/ 750436 h 953636"/>
                <a:gd name="connsiteX0" fmla="*/ 9151 w 1761751"/>
                <a:gd name="connsiteY0" fmla="*/ 953636 h 953636"/>
                <a:gd name="connsiteX1" fmla="*/ 21851 w 1761751"/>
                <a:gd name="connsiteY1" fmla="*/ 128136 h 953636"/>
                <a:gd name="connsiteX2" fmla="*/ 199651 w 1761751"/>
                <a:gd name="connsiteY2" fmla="*/ 115436 h 953636"/>
                <a:gd name="connsiteX3" fmla="*/ 199651 w 1761751"/>
                <a:gd name="connsiteY3" fmla="*/ 788536 h 953636"/>
                <a:gd name="connsiteX4" fmla="*/ 339351 w 1761751"/>
                <a:gd name="connsiteY4" fmla="*/ 915536 h 953636"/>
                <a:gd name="connsiteX5" fmla="*/ 402851 w 1761751"/>
                <a:gd name="connsiteY5" fmla="*/ 775836 h 953636"/>
                <a:gd name="connsiteX6" fmla="*/ 377451 w 1761751"/>
                <a:gd name="connsiteY6" fmla="*/ 115436 h 953636"/>
                <a:gd name="connsiteX7" fmla="*/ 580651 w 1761751"/>
                <a:gd name="connsiteY7" fmla="*/ 102736 h 953636"/>
                <a:gd name="connsiteX8" fmla="*/ 593351 w 1761751"/>
                <a:gd name="connsiteY8" fmla="*/ 801236 h 953636"/>
                <a:gd name="connsiteX9" fmla="*/ 707651 w 1761751"/>
                <a:gd name="connsiteY9" fmla="*/ 890136 h 953636"/>
                <a:gd name="connsiteX10" fmla="*/ 809251 w 1761751"/>
                <a:gd name="connsiteY10" fmla="*/ 801236 h 953636"/>
                <a:gd name="connsiteX11" fmla="*/ 796551 w 1761751"/>
                <a:gd name="connsiteY11" fmla="*/ 140836 h 953636"/>
                <a:gd name="connsiteX12" fmla="*/ 936251 w 1761751"/>
                <a:gd name="connsiteY12" fmla="*/ 26536 h 953636"/>
                <a:gd name="connsiteX13" fmla="*/ 1025151 w 1761751"/>
                <a:gd name="connsiteY13" fmla="*/ 128136 h 953636"/>
                <a:gd name="connsiteX14" fmla="*/ 1025151 w 1761751"/>
                <a:gd name="connsiteY14" fmla="*/ 813936 h 953636"/>
                <a:gd name="connsiteX15" fmla="*/ 1139451 w 1761751"/>
                <a:gd name="connsiteY15" fmla="*/ 928236 h 953636"/>
                <a:gd name="connsiteX16" fmla="*/ 1266451 w 1761751"/>
                <a:gd name="connsiteY16" fmla="*/ 839336 h 953636"/>
                <a:gd name="connsiteX17" fmla="*/ 1266451 w 1761751"/>
                <a:gd name="connsiteY17" fmla="*/ 153536 h 953636"/>
                <a:gd name="connsiteX18" fmla="*/ 1355351 w 1761751"/>
                <a:gd name="connsiteY18" fmla="*/ 1136 h 953636"/>
                <a:gd name="connsiteX19" fmla="*/ 1469651 w 1761751"/>
                <a:gd name="connsiteY19" fmla="*/ 140836 h 953636"/>
                <a:gd name="connsiteX20" fmla="*/ 1456951 w 1761751"/>
                <a:gd name="connsiteY20" fmla="*/ 928236 h 953636"/>
                <a:gd name="connsiteX21" fmla="*/ 1761751 w 1761751"/>
                <a:gd name="connsiteY21" fmla="*/ 750436 h 953636"/>
                <a:gd name="connsiteX0" fmla="*/ 9151 w 1761751"/>
                <a:gd name="connsiteY0" fmla="*/ 953636 h 953636"/>
                <a:gd name="connsiteX1" fmla="*/ 21851 w 1761751"/>
                <a:gd name="connsiteY1" fmla="*/ 128136 h 953636"/>
                <a:gd name="connsiteX2" fmla="*/ 199651 w 1761751"/>
                <a:gd name="connsiteY2" fmla="*/ 115436 h 953636"/>
                <a:gd name="connsiteX3" fmla="*/ 199651 w 1761751"/>
                <a:gd name="connsiteY3" fmla="*/ 788536 h 953636"/>
                <a:gd name="connsiteX4" fmla="*/ 339351 w 1761751"/>
                <a:gd name="connsiteY4" fmla="*/ 915536 h 953636"/>
                <a:gd name="connsiteX5" fmla="*/ 402851 w 1761751"/>
                <a:gd name="connsiteY5" fmla="*/ 775836 h 953636"/>
                <a:gd name="connsiteX6" fmla="*/ 377451 w 1761751"/>
                <a:gd name="connsiteY6" fmla="*/ 115436 h 953636"/>
                <a:gd name="connsiteX7" fmla="*/ 580651 w 1761751"/>
                <a:gd name="connsiteY7" fmla="*/ 102736 h 953636"/>
                <a:gd name="connsiteX8" fmla="*/ 593351 w 1761751"/>
                <a:gd name="connsiteY8" fmla="*/ 801236 h 953636"/>
                <a:gd name="connsiteX9" fmla="*/ 707651 w 1761751"/>
                <a:gd name="connsiteY9" fmla="*/ 940936 h 953636"/>
                <a:gd name="connsiteX10" fmla="*/ 809251 w 1761751"/>
                <a:gd name="connsiteY10" fmla="*/ 801236 h 953636"/>
                <a:gd name="connsiteX11" fmla="*/ 796551 w 1761751"/>
                <a:gd name="connsiteY11" fmla="*/ 140836 h 953636"/>
                <a:gd name="connsiteX12" fmla="*/ 936251 w 1761751"/>
                <a:gd name="connsiteY12" fmla="*/ 26536 h 953636"/>
                <a:gd name="connsiteX13" fmla="*/ 1025151 w 1761751"/>
                <a:gd name="connsiteY13" fmla="*/ 128136 h 953636"/>
                <a:gd name="connsiteX14" fmla="*/ 1025151 w 1761751"/>
                <a:gd name="connsiteY14" fmla="*/ 813936 h 953636"/>
                <a:gd name="connsiteX15" fmla="*/ 1139451 w 1761751"/>
                <a:gd name="connsiteY15" fmla="*/ 928236 h 953636"/>
                <a:gd name="connsiteX16" fmla="*/ 1266451 w 1761751"/>
                <a:gd name="connsiteY16" fmla="*/ 839336 h 953636"/>
                <a:gd name="connsiteX17" fmla="*/ 1266451 w 1761751"/>
                <a:gd name="connsiteY17" fmla="*/ 153536 h 953636"/>
                <a:gd name="connsiteX18" fmla="*/ 1355351 w 1761751"/>
                <a:gd name="connsiteY18" fmla="*/ 1136 h 953636"/>
                <a:gd name="connsiteX19" fmla="*/ 1469651 w 1761751"/>
                <a:gd name="connsiteY19" fmla="*/ 140836 h 953636"/>
                <a:gd name="connsiteX20" fmla="*/ 1456951 w 1761751"/>
                <a:gd name="connsiteY20" fmla="*/ 928236 h 953636"/>
                <a:gd name="connsiteX21" fmla="*/ 1761751 w 1761751"/>
                <a:gd name="connsiteY21" fmla="*/ 750436 h 953636"/>
                <a:gd name="connsiteX0" fmla="*/ 9151 w 1761751"/>
                <a:gd name="connsiteY0" fmla="*/ 953636 h 953636"/>
                <a:gd name="connsiteX1" fmla="*/ 21851 w 1761751"/>
                <a:gd name="connsiteY1" fmla="*/ 128136 h 953636"/>
                <a:gd name="connsiteX2" fmla="*/ 199651 w 1761751"/>
                <a:gd name="connsiteY2" fmla="*/ 115436 h 953636"/>
                <a:gd name="connsiteX3" fmla="*/ 199651 w 1761751"/>
                <a:gd name="connsiteY3" fmla="*/ 788536 h 953636"/>
                <a:gd name="connsiteX4" fmla="*/ 288551 w 1761751"/>
                <a:gd name="connsiteY4" fmla="*/ 928236 h 953636"/>
                <a:gd name="connsiteX5" fmla="*/ 402851 w 1761751"/>
                <a:gd name="connsiteY5" fmla="*/ 775836 h 953636"/>
                <a:gd name="connsiteX6" fmla="*/ 377451 w 1761751"/>
                <a:gd name="connsiteY6" fmla="*/ 115436 h 953636"/>
                <a:gd name="connsiteX7" fmla="*/ 580651 w 1761751"/>
                <a:gd name="connsiteY7" fmla="*/ 102736 h 953636"/>
                <a:gd name="connsiteX8" fmla="*/ 593351 w 1761751"/>
                <a:gd name="connsiteY8" fmla="*/ 801236 h 953636"/>
                <a:gd name="connsiteX9" fmla="*/ 707651 w 1761751"/>
                <a:gd name="connsiteY9" fmla="*/ 940936 h 953636"/>
                <a:gd name="connsiteX10" fmla="*/ 809251 w 1761751"/>
                <a:gd name="connsiteY10" fmla="*/ 801236 h 953636"/>
                <a:gd name="connsiteX11" fmla="*/ 796551 w 1761751"/>
                <a:gd name="connsiteY11" fmla="*/ 140836 h 953636"/>
                <a:gd name="connsiteX12" fmla="*/ 936251 w 1761751"/>
                <a:gd name="connsiteY12" fmla="*/ 26536 h 953636"/>
                <a:gd name="connsiteX13" fmla="*/ 1025151 w 1761751"/>
                <a:gd name="connsiteY13" fmla="*/ 128136 h 953636"/>
                <a:gd name="connsiteX14" fmla="*/ 1025151 w 1761751"/>
                <a:gd name="connsiteY14" fmla="*/ 813936 h 953636"/>
                <a:gd name="connsiteX15" fmla="*/ 1139451 w 1761751"/>
                <a:gd name="connsiteY15" fmla="*/ 928236 h 953636"/>
                <a:gd name="connsiteX16" fmla="*/ 1266451 w 1761751"/>
                <a:gd name="connsiteY16" fmla="*/ 839336 h 953636"/>
                <a:gd name="connsiteX17" fmla="*/ 1266451 w 1761751"/>
                <a:gd name="connsiteY17" fmla="*/ 153536 h 953636"/>
                <a:gd name="connsiteX18" fmla="*/ 1355351 w 1761751"/>
                <a:gd name="connsiteY18" fmla="*/ 1136 h 953636"/>
                <a:gd name="connsiteX19" fmla="*/ 1469651 w 1761751"/>
                <a:gd name="connsiteY19" fmla="*/ 140836 h 953636"/>
                <a:gd name="connsiteX20" fmla="*/ 1456951 w 1761751"/>
                <a:gd name="connsiteY20" fmla="*/ 928236 h 953636"/>
                <a:gd name="connsiteX21" fmla="*/ 1761751 w 1761751"/>
                <a:gd name="connsiteY21" fmla="*/ 750436 h 953636"/>
                <a:gd name="connsiteX0" fmla="*/ 9151 w 1761751"/>
                <a:gd name="connsiteY0" fmla="*/ 953636 h 953636"/>
                <a:gd name="connsiteX1" fmla="*/ 21851 w 1761751"/>
                <a:gd name="connsiteY1" fmla="*/ 128136 h 953636"/>
                <a:gd name="connsiteX2" fmla="*/ 199651 w 1761751"/>
                <a:gd name="connsiteY2" fmla="*/ 115436 h 953636"/>
                <a:gd name="connsiteX3" fmla="*/ 199651 w 1761751"/>
                <a:gd name="connsiteY3" fmla="*/ 788536 h 953636"/>
                <a:gd name="connsiteX4" fmla="*/ 288551 w 1761751"/>
                <a:gd name="connsiteY4" fmla="*/ 928236 h 953636"/>
                <a:gd name="connsiteX5" fmla="*/ 402851 w 1761751"/>
                <a:gd name="connsiteY5" fmla="*/ 775836 h 953636"/>
                <a:gd name="connsiteX6" fmla="*/ 415551 w 1761751"/>
                <a:gd name="connsiteY6" fmla="*/ 115436 h 953636"/>
                <a:gd name="connsiteX7" fmla="*/ 580651 w 1761751"/>
                <a:gd name="connsiteY7" fmla="*/ 102736 h 953636"/>
                <a:gd name="connsiteX8" fmla="*/ 593351 w 1761751"/>
                <a:gd name="connsiteY8" fmla="*/ 801236 h 953636"/>
                <a:gd name="connsiteX9" fmla="*/ 707651 w 1761751"/>
                <a:gd name="connsiteY9" fmla="*/ 940936 h 953636"/>
                <a:gd name="connsiteX10" fmla="*/ 809251 w 1761751"/>
                <a:gd name="connsiteY10" fmla="*/ 801236 h 953636"/>
                <a:gd name="connsiteX11" fmla="*/ 796551 w 1761751"/>
                <a:gd name="connsiteY11" fmla="*/ 140836 h 953636"/>
                <a:gd name="connsiteX12" fmla="*/ 936251 w 1761751"/>
                <a:gd name="connsiteY12" fmla="*/ 26536 h 953636"/>
                <a:gd name="connsiteX13" fmla="*/ 1025151 w 1761751"/>
                <a:gd name="connsiteY13" fmla="*/ 128136 h 953636"/>
                <a:gd name="connsiteX14" fmla="*/ 1025151 w 1761751"/>
                <a:gd name="connsiteY14" fmla="*/ 813936 h 953636"/>
                <a:gd name="connsiteX15" fmla="*/ 1139451 w 1761751"/>
                <a:gd name="connsiteY15" fmla="*/ 928236 h 953636"/>
                <a:gd name="connsiteX16" fmla="*/ 1266451 w 1761751"/>
                <a:gd name="connsiteY16" fmla="*/ 839336 h 953636"/>
                <a:gd name="connsiteX17" fmla="*/ 1266451 w 1761751"/>
                <a:gd name="connsiteY17" fmla="*/ 153536 h 953636"/>
                <a:gd name="connsiteX18" fmla="*/ 1355351 w 1761751"/>
                <a:gd name="connsiteY18" fmla="*/ 1136 h 953636"/>
                <a:gd name="connsiteX19" fmla="*/ 1469651 w 1761751"/>
                <a:gd name="connsiteY19" fmla="*/ 140836 h 953636"/>
                <a:gd name="connsiteX20" fmla="*/ 1456951 w 1761751"/>
                <a:gd name="connsiteY20" fmla="*/ 928236 h 953636"/>
                <a:gd name="connsiteX21" fmla="*/ 1761751 w 1761751"/>
                <a:gd name="connsiteY21" fmla="*/ 750436 h 953636"/>
                <a:gd name="connsiteX0" fmla="*/ 9151 w 1761751"/>
                <a:gd name="connsiteY0" fmla="*/ 953636 h 953636"/>
                <a:gd name="connsiteX1" fmla="*/ 21851 w 1761751"/>
                <a:gd name="connsiteY1" fmla="*/ 128136 h 953636"/>
                <a:gd name="connsiteX2" fmla="*/ 199651 w 1761751"/>
                <a:gd name="connsiteY2" fmla="*/ 115436 h 953636"/>
                <a:gd name="connsiteX3" fmla="*/ 199651 w 1761751"/>
                <a:gd name="connsiteY3" fmla="*/ 788536 h 953636"/>
                <a:gd name="connsiteX4" fmla="*/ 288551 w 1761751"/>
                <a:gd name="connsiteY4" fmla="*/ 928236 h 953636"/>
                <a:gd name="connsiteX5" fmla="*/ 402851 w 1761751"/>
                <a:gd name="connsiteY5" fmla="*/ 775836 h 953636"/>
                <a:gd name="connsiteX6" fmla="*/ 415551 w 1761751"/>
                <a:gd name="connsiteY6" fmla="*/ 115436 h 953636"/>
                <a:gd name="connsiteX7" fmla="*/ 580651 w 1761751"/>
                <a:gd name="connsiteY7" fmla="*/ 102736 h 953636"/>
                <a:gd name="connsiteX8" fmla="*/ 593351 w 1761751"/>
                <a:gd name="connsiteY8" fmla="*/ 801236 h 953636"/>
                <a:gd name="connsiteX9" fmla="*/ 707651 w 1761751"/>
                <a:gd name="connsiteY9" fmla="*/ 940936 h 953636"/>
                <a:gd name="connsiteX10" fmla="*/ 809251 w 1761751"/>
                <a:gd name="connsiteY10" fmla="*/ 801236 h 953636"/>
                <a:gd name="connsiteX11" fmla="*/ 847351 w 1761751"/>
                <a:gd name="connsiteY11" fmla="*/ 140836 h 953636"/>
                <a:gd name="connsiteX12" fmla="*/ 936251 w 1761751"/>
                <a:gd name="connsiteY12" fmla="*/ 26536 h 953636"/>
                <a:gd name="connsiteX13" fmla="*/ 1025151 w 1761751"/>
                <a:gd name="connsiteY13" fmla="*/ 128136 h 953636"/>
                <a:gd name="connsiteX14" fmla="*/ 1025151 w 1761751"/>
                <a:gd name="connsiteY14" fmla="*/ 813936 h 953636"/>
                <a:gd name="connsiteX15" fmla="*/ 1139451 w 1761751"/>
                <a:gd name="connsiteY15" fmla="*/ 928236 h 953636"/>
                <a:gd name="connsiteX16" fmla="*/ 1266451 w 1761751"/>
                <a:gd name="connsiteY16" fmla="*/ 839336 h 953636"/>
                <a:gd name="connsiteX17" fmla="*/ 1266451 w 1761751"/>
                <a:gd name="connsiteY17" fmla="*/ 153536 h 953636"/>
                <a:gd name="connsiteX18" fmla="*/ 1355351 w 1761751"/>
                <a:gd name="connsiteY18" fmla="*/ 1136 h 953636"/>
                <a:gd name="connsiteX19" fmla="*/ 1469651 w 1761751"/>
                <a:gd name="connsiteY19" fmla="*/ 140836 h 953636"/>
                <a:gd name="connsiteX20" fmla="*/ 1456951 w 1761751"/>
                <a:gd name="connsiteY20" fmla="*/ 928236 h 953636"/>
                <a:gd name="connsiteX21" fmla="*/ 1761751 w 1761751"/>
                <a:gd name="connsiteY21" fmla="*/ 750436 h 953636"/>
                <a:gd name="connsiteX0" fmla="*/ 9151 w 1761751"/>
                <a:gd name="connsiteY0" fmla="*/ 953636 h 953636"/>
                <a:gd name="connsiteX1" fmla="*/ 21851 w 1761751"/>
                <a:gd name="connsiteY1" fmla="*/ 128136 h 953636"/>
                <a:gd name="connsiteX2" fmla="*/ 199651 w 1761751"/>
                <a:gd name="connsiteY2" fmla="*/ 115436 h 953636"/>
                <a:gd name="connsiteX3" fmla="*/ 199651 w 1761751"/>
                <a:gd name="connsiteY3" fmla="*/ 788536 h 953636"/>
                <a:gd name="connsiteX4" fmla="*/ 288551 w 1761751"/>
                <a:gd name="connsiteY4" fmla="*/ 928236 h 953636"/>
                <a:gd name="connsiteX5" fmla="*/ 402851 w 1761751"/>
                <a:gd name="connsiteY5" fmla="*/ 775836 h 953636"/>
                <a:gd name="connsiteX6" fmla="*/ 415551 w 1761751"/>
                <a:gd name="connsiteY6" fmla="*/ 115436 h 953636"/>
                <a:gd name="connsiteX7" fmla="*/ 580651 w 1761751"/>
                <a:gd name="connsiteY7" fmla="*/ 102736 h 953636"/>
                <a:gd name="connsiteX8" fmla="*/ 593351 w 1761751"/>
                <a:gd name="connsiteY8" fmla="*/ 801236 h 953636"/>
                <a:gd name="connsiteX9" fmla="*/ 707651 w 1761751"/>
                <a:gd name="connsiteY9" fmla="*/ 940936 h 953636"/>
                <a:gd name="connsiteX10" fmla="*/ 809251 w 1761751"/>
                <a:gd name="connsiteY10" fmla="*/ 801236 h 953636"/>
                <a:gd name="connsiteX11" fmla="*/ 809251 w 1761751"/>
                <a:gd name="connsiteY11" fmla="*/ 140836 h 953636"/>
                <a:gd name="connsiteX12" fmla="*/ 936251 w 1761751"/>
                <a:gd name="connsiteY12" fmla="*/ 26536 h 953636"/>
                <a:gd name="connsiteX13" fmla="*/ 1025151 w 1761751"/>
                <a:gd name="connsiteY13" fmla="*/ 128136 h 953636"/>
                <a:gd name="connsiteX14" fmla="*/ 1025151 w 1761751"/>
                <a:gd name="connsiteY14" fmla="*/ 813936 h 953636"/>
                <a:gd name="connsiteX15" fmla="*/ 1139451 w 1761751"/>
                <a:gd name="connsiteY15" fmla="*/ 928236 h 953636"/>
                <a:gd name="connsiteX16" fmla="*/ 1266451 w 1761751"/>
                <a:gd name="connsiteY16" fmla="*/ 839336 h 953636"/>
                <a:gd name="connsiteX17" fmla="*/ 1266451 w 1761751"/>
                <a:gd name="connsiteY17" fmla="*/ 153536 h 953636"/>
                <a:gd name="connsiteX18" fmla="*/ 1355351 w 1761751"/>
                <a:gd name="connsiteY18" fmla="*/ 1136 h 953636"/>
                <a:gd name="connsiteX19" fmla="*/ 1469651 w 1761751"/>
                <a:gd name="connsiteY19" fmla="*/ 140836 h 953636"/>
                <a:gd name="connsiteX20" fmla="*/ 1456951 w 1761751"/>
                <a:gd name="connsiteY20" fmla="*/ 928236 h 953636"/>
                <a:gd name="connsiteX21" fmla="*/ 1761751 w 1761751"/>
                <a:gd name="connsiteY21" fmla="*/ 750436 h 95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61751" h="953636">
                  <a:moveTo>
                    <a:pt x="9151" y="953636"/>
                  </a:moveTo>
                  <a:cubicBezTo>
                    <a:pt x="-374" y="610736"/>
                    <a:pt x="-9899" y="267836"/>
                    <a:pt x="21851" y="128136"/>
                  </a:cubicBezTo>
                  <a:cubicBezTo>
                    <a:pt x="53601" y="-11564"/>
                    <a:pt x="170018" y="5369"/>
                    <a:pt x="199651" y="115436"/>
                  </a:cubicBezTo>
                  <a:cubicBezTo>
                    <a:pt x="229284" y="225503"/>
                    <a:pt x="184834" y="653069"/>
                    <a:pt x="199651" y="788536"/>
                  </a:cubicBezTo>
                  <a:cubicBezTo>
                    <a:pt x="214468" y="924003"/>
                    <a:pt x="254684" y="930353"/>
                    <a:pt x="288551" y="928236"/>
                  </a:cubicBezTo>
                  <a:cubicBezTo>
                    <a:pt x="322418" y="926119"/>
                    <a:pt x="381684" y="911303"/>
                    <a:pt x="402851" y="775836"/>
                  </a:cubicBezTo>
                  <a:cubicBezTo>
                    <a:pt x="424018" y="640369"/>
                    <a:pt x="385918" y="227619"/>
                    <a:pt x="415551" y="115436"/>
                  </a:cubicBezTo>
                  <a:cubicBezTo>
                    <a:pt x="445184" y="3253"/>
                    <a:pt x="551018" y="-11564"/>
                    <a:pt x="580651" y="102736"/>
                  </a:cubicBezTo>
                  <a:cubicBezTo>
                    <a:pt x="610284" y="217036"/>
                    <a:pt x="572184" y="661536"/>
                    <a:pt x="593351" y="801236"/>
                  </a:cubicBezTo>
                  <a:cubicBezTo>
                    <a:pt x="614518" y="940936"/>
                    <a:pt x="671668" y="940936"/>
                    <a:pt x="707651" y="940936"/>
                  </a:cubicBezTo>
                  <a:cubicBezTo>
                    <a:pt x="743634" y="940936"/>
                    <a:pt x="792318" y="934586"/>
                    <a:pt x="809251" y="801236"/>
                  </a:cubicBezTo>
                  <a:cubicBezTo>
                    <a:pt x="826184" y="667886"/>
                    <a:pt x="788084" y="269953"/>
                    <a:pt x="809251" y="140836"/>
                  </a:cubicBezTo>
                  <a:cubicBezTo>
                    <a:pt x="830418" y="11719"/>
                    <a:pt x="900268" y="28653"/>
                    <a:pt x="936251" y="26536"/>
                  </a:cubicBezTo>
                  <a:cubicBezTo>
                    <a:pt x="972234" y="24419"/>
                    <a:pt x="1010334" y="-3097"/>
                    <a:pt x="1025151" y="128136"/>
                  </a:cubicBezTo>
                  <a:cubicBezTo>
                    <a:pt x="1039968" y="259369"/>
                    <a:pt x="1006101" y="680586"/>
                    <a:pt x="1025151" y="813936"/>
                  </a:cubicBezTo>
                  <a:cubicBezTo>
                    <a:pt x="1044201" y="947286"/>
                    <a:pt x="1099234" y="924003"/>
                    <a:pt x="1139451" y="928236"/>
                  </a:cubicBezTo>
                  <a:cubicBezTo>
                    <a:pt x="1179668" y="932469"/>
                    <a:pt x="1245284" y="968453"/>
                    <a:pt x="1266451" y="839336"/>
                  </a:cubicBezTo>
                  <a:cubicBezTo>
                    <a:pt x="1287618" y="710219"/>
                    <a:pt x="1251634" y="293236"/>
                    <a:pt x="1266451" y="153536"/>
                  </a:cubicBezTo>
                  <a:cubicBezTo>
                    <a:pt x="1281268" y="13836"/>
                    <a:pt x="1321484" y="3253"/>
                    <a:pt x="1355351" y="1136"/>
                  </a:cubicBezTo>
                  <a:cubicBezTo>
                    <a:pt x="1389218" y="-981"/>
                    <a:pt x="1452718" y="-13681"/>
                    <a:pt x="1469651" y="140836"/>
                  </a:cubicBezTo>
                  <a:cubicBezTo>
                    <a:pt x="1486584" y="295353"/>
                    <a:pt x="1408268" y="826636"/>
                    <a:pt x="1456951" y="928236"/>
                  </a:cubicBezTo>
                  <a:cubicBezTo>
                    <a:pt x="1505634" y="1029836"/>
                    <a:pt x="1761751" y="750436"/>
                    <a:pt x="1761751" y="750436"/>
                  </a:cubicBezTo>
                </a:path>
              </a:pathLst>
            </a:custGeom>
            <a:grpFill/>
            <a:ln w="38100">
              <a:solidFill>
                <a:srgbClr val="F1823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fr-FR" sz="1500"/>
            </a:p>
          </p:txBody>
        </p:sp>
        <p:sp>
          <p:nvSpPr>
            <p:cNvPr id="90" name="Forme libre 89"/>
            <p:cNvSpPr/>
            <p:nvPr/>
          </p:nvSpPr>
          <p:spPr>
            <a:xfrm>
              <a:off x="3810052" y="4802798"/>
              <a:ext cx="759285" cy="396392"/>
            </a:xfrm>
            <a:custGeom>
              <a:avLst/>
              <a:gdLst>
                <a:gd name="connsiteX0" fmla="*/ 9151 w 1761751"/>
                <a:gd name="connsiteY0" fmla="*/ 1008889 h 1012212"/>
                <a:gd name="connsiteX1" fmla="*/ 21851 w 1761751"/>
                <a:gd name="connsiteY1" fmla="*/ 183389 h 1012212"/>
                <a:gd name="connsiteX2" fmla="*/ 199651 w 1761751"/>
                <a:gd name="connsiteY2" fmla="*/ 170689 h 1012212"/>
                <a:gd name="connsiteX3" fmla="*/ 199651 w 1761751"/>
                <a:gd name="connsiteY3" fmla="*/ 843789 h 1012212"/>
                <a:gd name="connsiteX4" fmla="*/ 339351 w 1761751"/>
                <a:gd name="connsiteY4" fmla="*/ 970789 h 1012212"/>
                <a:gd name="connsiteX5" fmla="*/ 402851 w 1761751"/>
                <a:gd name="connsiteY5" fmla="*/ 831089 h 1012212"/>
                <a:gd name="connsiteX6" fmla="*/ 377451 w 1761751"/>
                <a:gd name="connsiteY6" fmla="*/ 170689 h 1012212"/>
                <a:gd name="connsiteX7" fmla="*/ 580651 w 1761751"/>
                <a:gd name="connsiteY7" fmla="*/ 157989 h 1012212"/>
                <a:gd name="connsiteX8" fmla="*/ 593351 w 1761751"/>
                <a:gd name="connsiteY8" fmla="*/ 856489 h 1012212"/>
                <a:gd name="connsiteX9" fmla="*/ 707651 w 1761751"/>
                <a:gd name="connsiteY9" fmla="*/ 945389 h 1012212"/>
                <a:gd name="connsiteX10" fmla="*/ 809251 w 1761751"/>
                <a:gd name="connsiteY10" fmla="*/ 856489 h 1012212"/>
                <a:gd name="connsiteX11" fmla="*/ 796551 w 1761751"/>
                <a:gd name="connsiteY11" fmla="*/ 196089 h 1012212"/>
                <a:gd name="connsiteX12" fmla="*/ 936251 w 1761751"/>
                <a:gd name="connsiteY12" fmla="*/ 81789 h 1012212"/>
                <a:gd name="connsiteX13" fmla="*/ 1025151 w 1761751"/>
                <a:gd name="connsiteY13" fmla="*/ 183389 h 1012212"/>
                <a:gd name="connsiteX14" fmla="*/ 1025151 w 1761751"/>
                <a:gd name="connsiteY14" fmla="*/ 869189 h 1012212"/>
                <a:gd name="connsiteX15" fmla="*/ 1139451 w 1761751"/>
                <a:gd name="connsiteY15" fmla="*/ 945389 h 1012212"/>
                <a:gd name="connsiteX16" fmla="*/ 1266451 w 1761751"/>
                <a:gd name="connsiteY16" fmla="*/ 894589 h 1012212"/>
                <a:gd name="connsiteX17" fmla="*/ 1266451 w 1761751"/>
                <a:gd name="connsiteY17" fmla="*/ 208789 h 1012212"/>
                <a:gd name="connsiteX18" fmla="*/ 1355351 w 1761751"/>
                <a:gd name="connsiteY18" fmla="*/ 56389 h 1012212"/>
                <a:gd name="connsiteX19" fmla="*/ 1456951 w 1761751"/>
                <a:gd name="connsiteY19" fmla="*/ 81789 h 1012212"/>
                <a:gd name="connsiteX20" fmla="*/ 1456951 w 1761751"/>
                <a:gd name="connsiteY20" fmla="*/ 983489 h 1012212"/>
                <a:gd name="connsiteX21" fmla="*/ 1761751 w 1761751"/>
                <a:gd name="connsiteY21" fmla="*/ 805689 h 1012212"/>
                <a:gd name="connsiteX0" fmla="*/ 9151 w 1761751"/>
                <a:gd name="connsiteY0" fmla="*/ 953636 h 953636"/>
                <a:gd name="connsiteX1" fmla="*/ 21851 w 1761751"/>
                <a:gd name="connsiteY1" fmla="*/ 128136 h 953636"/>
                <a:gd name="connsiteX2" fmla="*/ 199651 w 1761751"/>
                <a:gd name="connsiteY2" fmla="*/ 115436 h 953636"/>
                <a:gd name="connsiteX3" fmla="*/ 199651 w 1761751"/>
                <a:gd name="connsiteY3" fmla="*/ 788536 h 953636"/>
                <a:gd name="connsiteX4" fmla="*/ 339351 w 1761751"/>
                <a:gd name="connsiteY4" fmla="*/ 915536 h 953636"/>
                <a:gd name="connsiteX5" fmla="*/ 402851 w 1761751"/>
                <a:gd name="connsiteY5" fmla="*/ 775836 h 953636"/>
                <a:gd name="connsiteX6" fmla="*/ 377451 w 1761751"/>
                <a:gd name="connsiteY6" fmla="*/ 115436 h 953636"/>
                <a:gd name="connsiteX7" fmla="*/ 580651 w 1761751"/>
                <a:gd name="connsiteY7" fmla="*/ 102736 h 953636"/>
                <a:gd name="connsiteX8" fmla="*/ 593351 w 1761751"/>
                <a:gd name="connsiteY8" fmla="*/ 801236 h 953636"/>
                <a:gd name="connsiteX9" fmla="*/ 707651 w 1761751"/>
                <a:gd name="connsiteY9" fmla="*/ 890136 h 953636"/>
                <a:gd name="connsiteX10" fmla="*/ 809251 w 1761751"/>
                <a:gd name="connsiteY10" fmla="*/ 801236 h 953636"/>
                <a:gd name="connsiteX11" fmla="*/ 796551 w 1761751"/>
                <a:gd name="connsiteY11" fmla="*/ 140836 h 953636"/>
                <a:gd name="connsiteX12" fmla="*/ 936251 w 1761751"/>
                <a:gd name="connsiteY12" fmla="*/ 26536 h 953636"/>
                <a:gd name="connsiteX13" fmla="*/ 1025151 w 1761751"/>
                <a:gd name="connsiteY13" fmla="*/ 128136 h 953636"/>
                <a:gd name="connsiteX14" fmla="*/ 1025151 w 1761751"/>
                <a:gd name="connsiteY14" fmla="*/ 813936 h 953636"/>
                <a:gd name="connsiteX15" fmla="*/ 1139451 w 1761751"/>
                <a:gd name="connsiteY15" fmla="*/ 890136 h 953636"/>
                <a:gd name="connsiteX16" fmla="*/ 1266451 w 1761751"/>
                <a:gd name="connsiteY16" fmla="*/ 839336 h 953636"/>
                <a:gd name="connsiteX17" fmla="*/ 1266451 w 1761751"/>
                <a:gd name="connsiteY17" fmla="*/ 153536 h 953636"/>
                <a:gd name="connsiteX18" fmla="*/ 1355351 w 1761751"/>
                <a:gd name="connsiteY18" fmla="*/ 1136 h 953636"/>
                <a:gd name="connsiteX19" fmla="*/ 1469651 w 1761751"/>
                <a:gd name="connsiteY19" fmla="*/ 140836 h 953636"/>
                <a:gd name="connsiteX20" fmla="*/ 1456951 w 1761751"/>
                <a:gd name="connsiteY20" fmla="*/ 928236 h 953636"/>
                <a:gd name="connsiteX21" fmla="*/ 1761751 w 1761751"/>
                <a:gd name="connsiteY21" fmla="*/ 750436 h 953636"/>
                <a:gd name="connsiteX0" fmla="*/ 9151 w 1761751"/>
                <a:gd name="connsiteY0" fmla="*/ 953636 h 953636"/>
                <a:gd name="connsiteX1" fmla="*/ 21851 w 1761751"/>
                <a:gd name="connsiteY1" fmla="*/ 128136 h 953636"/>
                <a:gd name="connsiteX2" fmla="*/ 199651 w 1761751"/>
                <a:gd name="connsiteY2" fmla="*/ 115436 h 953636"/>
                <a:gd name="connsiteX3" fmla="*/ 199651 w 1761751"/>
                <a:gd name="connsiteY3" fmla="*/ 788536 h 953636"/>
                <a:gd name="connsiteX4" fmla="*/ 339351 w 1761751"/>
                <a:gd name="connsiteY4" fmla="*/ 915536 h 953636"/>
                <a:gd name="connsiteX5" fmla="*/ 402851 w 1761751"/>
                <a:gd name="connsiteY5" fmla="*/ 775836 h 953636"/>
                <a:gd name="connsiteX6" fmla="*/ 377451 w 1761751"/>
                <a:gd name="connsiteY6" fmla="*/ 115436 h 953636"/>
                <a:gd name="connsiteX7" fmla="*/ 580651 w 1761751"/>
                <a:gd name="connsiteY7" fmla="*/ 102736 h 953636"/>
                <a:gd name="connsiteX8" fmla="*/ 593351 w 1761751"/>
                <a:gd name="connsiteY8" fmla="*/ 801236 h 953636"/>
                <a:gd name="connsiteX9" fmla="*/ 707651 w 1761751"/>
                <a:gd name="connsiteY9" fmla="*/ 890136 h 953636"/>
                <a:gd name="connsiteX10" fmla="*/ 809251 w 1761751"/>
                <a:gd name="connsiteY10" fmla="*/ 801236 h 953636"/>
                <a:gd name="connsiteX11" fmla="*/ 796551 w 1761751"/>
                <a:gd name="connsiteY11" fmla="*/ 140836 h 953636"/>
                <a:gd name="connsiteX12" fmla="*/ 936251 w 1761751"/>
                <a:gd name="connsiteY12" fmla="*/ 26536 h 953636"/>
                <a:gd name="connsiteX13" fmla="*/ 1025151 w 1761751"/>
                <a:gd name="connsiteY13" fmla="*/ 128136 h 953636"/>
                <a:gd name="connsiteX14" fmla="*/ 1025151 w 1761751"/>
                <a:gd name="connsiteY14" fmla="*/ 813936 h 953636"/>
                <a:gd name="connsiteX15" fmla="*/ 1139451 w 1761751"/>
                <a:gd name="connsiteY15" fmla="*/ 928236 h 953636"/>
                <a:gd name="connsiteX16" fmla="*/ 1266451 w 1761751"/>
                <a:gd name="connsiteY16" fmla="*/ 839336 h 953636"/>
                <a:gd name="connsiteX17" fmla="*/ 1266451 w 1761751"/>
                <a:gd name="connsiteY17" fmla="*/ 153536 h 953636"/>
                <a:gd name="connsiteX18" fmla="*/ 1355351 w 1761751"/>
                <a:gd name="connsiteY18" fmla="*/ 1136 h 953636"/>
                <a:gd name="connsiteX19" fmla="*/ 1469651 w 1761751"/>
                <a:gd name="connsiteY19" fmla="*/ 140836 h 953636"/>
                <a:gd name="connsiteX20" fmla="*/ 1456951 w 1761751"/>
                <a:gd name="connsiteY20" fmla="*/ 928236 h 953636"/>
                <a:gd name="connsiteX21" fmla="*/ 1761751 w 1761751"/>
                <a:gd name="connsiteY21" fmla="*/ 750436 h 953636"/>
                <a:gd name="connsiteX0" fmla="*/ 9151 w 1761751"/>
                <a:gd name="connsiteY0" fmla="*/ 953636 h 953636"/>
                <a:gd name="connsiteX1" fmla="*/ 21851 w 1761751"/>
                <a:gd name="connsiteY1" fmla="*/ 128136 h 953636"/>
                <a:gd name="connsiteX2" fmla="*/ 199651 w 1761751"/>
                <a:gd name="connsiteY2" fmla="*/ 115436 h 953636"/>
                <a:gd name="connsiteX3" fmla="*/ 199651 w 1761751"/>
                <a:gd name="connsiteY3" fmla="*/ 788536 h 953636"/>
                <a:gd name="connsiteX4" fmla="*/ 339351 w 1761751"/>
                <a:gd name="connsiteY4" fmla="*/ 915536 h 953636"/>
                <a:gd name="connsiteX5" fmla="*/ 402851 w 1761751"/>
                <a:gd name="connsiteY5" fmla="*/ 775836 h 953636"/>
                <a:gd name="connsiteX6" fmla="*/ 377451 w 1761751"/>
                <a:gd name="connsiteY6" fmla="*/ 115436 h 953636"/>
                <a:gd name="connsiteX7" fmla="*/ 580651 w 1761751"/>
                <a:gd name="connsiteY7" fmla="*/ 102736 h 953636"/>
                <a:gd name="connsiteX8" fmla="*/ 593351 w 1761751"/>
                <a:gd name="connsiteY8" fmla="*/ 801236 h 953636"/>
                <a:gd name="connsiteX9" fmla="*/ 707651 w 1761751"/>
                <a:gd name="connsiteY9" fmla="*/ 940936 h 953636"/>
                <a:gd name="connsiteX10" fmla="*/ 809251 w 1761751"/>
                <a:gd name="connsiteY10" fmla="*/ 801236 h 953636"/>
                <a:gd name="connsiteX11" fmla="*/ 796551 w 1761751"/>
                <a:gd name="connsiteY11" fmla="*/ 140836 h 953636"/>
                <a:gd name="connsiteX12" fmla="*/ 936251 w 1761751"/>
                <a:gd name="connsiteY12" fmla="*/ 26536 h 953636"/>
                <a:gd name="connsiteX13" fmla="*/ 1025151 w 1761751"/>
                <a:gd name="connsiteY13" fmla="*/ 128136 h 953636"/>
                <a:gd name="connsiteX14" fmla="*/ 1025151 w 1761751"/>
                <a:gd name="connsiteY14" fmla="*/ 813936 h 953636"/>
                <a:gd name="connsiteX15" fmla="*/ 1139451 w 1761751"/>
                <a:gd name="connsiteY15" fmla="*/ 928236 h 953636"/>
                <a:gd name="connsiteX16" fmla="*/ 1266451 w 1761751"/>
                <a:gd name="connsiteY16" fmla="*/ 839336 h 953636"/>
                <a:gd name="connsiteX17" fmla="*/ 1266451 w 1761751"/>
                <a:gd name="connsiteY17" fmla="*/ 153536 h 953636"/>
                <a:gd name="connsiteX18" fmla="*/ 1355351 w 1761751"/>
                <a:gd name="connsiteY18" fmla="*/ 1136 h 953636"/>
                <a:gd name="connsiteX19" fmla="*/ 1469651 w 1761751"/>
                <a:gd name="connsiteY19" fmla="*/ 140836 h 953636"/>
                <a:gd name="connsiteX20" fmla="*/ 1456951 w 1761751"/>
                <a:gd name="connsiteY20" fmla="*/ 928236 h 953636"/>
                <a:gd name="connsiteX21" fmla="*/ 1761751 w 1761751"/>
                <a:gd name="connsiteY21" fmla="*/ 750436 h 953636"/>
                <a:gd name="connsiteX0" fmla="*/ 9151 w 1761751"/>
                <a:gd name="connsiteY0" fmla="*/ 953636 h 953636"/>
                <a:gd name="connsiteX1" fmla="*/ 21851 w 1761751"/>
                <a:gd name="connsiteY1" fmla="*/ 128136 h 953636"/>
                <a:gd name="connsiteX2" fmla="*/ 199651 w 1761751"/>
                <a:gd name="connsiteY2" fmla="*/ 115436 h 953636"/>
                <a:gd name="connsiteX3" fmla="*/ 199651 w 1761751"/>
                <a:gd name="connsiteY3" fmla="*/ 788536 h 953636"/>
                <a:gd name="connsiteX4" fmla="*/ 288551 w 1761751"/>
                <a:gd name="connsiteY4" fmla="*/ 928236 h 953636"/>
                <a:gd name="connsiteX5" fmla="*/ 402851 w 1761751"/>
                <a:gd name="connsiteY5" fmla="*/ 775836 h 953636"/>
                <a:gd name="connsiteX6" fmla="*/ 377451 w 1761751"/>
                <a:gd name="connsiteY6" fmla="*/ 115436 h 953636"/>
                <a:gd name="connsiteX7" fmla="*/ 580651 w 1761751"/>
                <a:gd name="connsiteY7" fmla="*/ 102736 h 953636"/>
                <a:gd name="connsiteX8" fmla="*/ 593351 w 1761751"/>
                <a:gd name="connsiteY8" fmla="*/ 801236 h 953636"/>
                <a:gd name="connsiteX9" fmla="*/ 707651 w 1761751"/>
                <a:gd name="connsiteY9" fmla="*/ 940936 h 953636"/>
                <a:gd name="connsiteX10" fmla="*/ 809251 w 1761751"/>
                <a:gd name="connsiteY10" fmla="*/ 801236 h 953636"/>
                <a:gd name="connsiteX11" fmla="*/ 796551 w 1761751"/>
                <a:gd name="connsiteY11" fmla="*/ 140836 h 953636"/>
                <a:gd name="connsiteX12" fmla="*/ 936251 w 1761751"/>
                <a:gd name="connsiteY12" fmla="*/ 26536 h 953636"/>
                <a:gd name="connsiteX13" fmla="*/ 1025151 w 1761751"/>
                <a:gd name="connsiteY13" fmla="*/ 128136 h 953636"/>
                <a:gd name="connsiteX14" fmla="*/ 1025151 w 1761751"/>
                <a:gd name="connsiteY14" fmla="*/ 813936 h 953636"/>
                <a:gd name="connsiteX15" fmla="*/ 1139451 w 1761751"/>
                <a:gd name="connsiteY15" fmla="*/ 928236 h 953636"/>
                <a:gd name="connsiteX16" fmla="*/ 1266451 w 1761751"/>
                <a:gd name="connsiteY16" fmla="*/ 839336 h 953636"/>
                <a:gd name="connsiteX17" fmla="*/ 1266451 w 1761751"/>
                <a:gd name="connsiteY17" fmla="*/ 153536 h 953636"/>
                <a:gd name="connsiteX18" fmla="*/ 1355351 w 1761751"/>
                <a:gd name="connsiteY18" fmla="*/ 1136 h 953636"/>
                <a:gd name="connsiteX19" fmla="*/ 1469651 w 1761751"/>
                <a:gd name="connsiteY19" fmla="*/ 140836 h 953636"/>
                <a:gd name="connsiteX20" fmla="*/ 1456951 w 1761751"/>
                <a:gd name="connsiteY20" fmla="*/ 928236 h 953636"/>
                <a:gd name="connsiteX21" fmla="*/ 1761751 w 1761751"/>
                <a:gd name="connsiteY21" fmla="*/ 750436 h 953636"/>
                <a:gd name="connsiteX0" fmla="*/ 9151 w 1761751"/>
                <a:gd name="connsiteY0" fmla="*/ 953636 h 953636"/>
                <a:gd name="connsiteX1" fmla="*/ 21851 w 1761751"/>
                <a:gd name="connsiteY1" fmla="*/ 128136 h 953636"/>
                <a:gd name="connsiteX2" fmla="*/ 199651 w 1761751"/>
                <a:gd name="connsiteY2" fmla="*/ 115436 h 953636"/>
                <a:gd name="connsiteX3" fmla="*/ 199651 w 1761751"/>
                <a:gd name="connsiteY3" fmla="*/ 788536 h 953636"/>
                <a:gd name="connsiteX4" fmla="*/ 288551 w 1761751"/>
                <a:gd name="connsiteY4" fmla="*/ 928236 h 953636"/>
                <a:gd name="connsiteX5" fmla="*/ 402851 w 1761751"/>
                <a:gd name="connsiteY5" fmla="*/ 775836 h 953636"/>
                <a:gd name="connsiteX6" fmla="*/ 415551 w 1761751"/>
                <a:gd name="connsiteY6" fmla="*/ 115436 h 953636"/>
                <a:gd name="connsiteX7" fmla="*/ 580651 w 1761751"/>
                <a:gd name="connsiteY7" fmla="*/ 102736 h 953636"/>
                <a:gd name="connsiteX8" fmla="*/ 593351 w 1761751"/>
                <a:gd name="connsiteY8" fmla="*/ 801236 h 953636"/>
                <a:gd name="connsiteX9" fmla="*/ 707651 w 1761751"/>
                <a:gd name="connsiteY9" fmla="*/ 940936 h 953636"/>
                <a:gd name="connsiteX10" fmla="*/ 809251 w 1761751"/>
                <a:gd name="connsiteY10" fmla="*/ 801236 h 953636"/>
                <a:gd name="connsiteX11" fmla="*/ 796551 w 1761751"/>
                <a:gd name="connsiteY11" fmla="*/ 140836 h 953636"/>
                <a:gd name="connsiteX12" fmla="*/ 936251 w 1761751"/>
                <a:gd name="connsiteY12" fmla="*/ 26536 h 953636"/>
                <a:gd name="connsiteX13" fmla="*/ 1025151 w 1761751"/>
                <a:gd name="connsiteY13" fmla="*/ 128136 h 953636"/>
                <a:gd name="connsiteX14" fmla="*/ 1025151 w 1761751"/>
                <a:gd name="connsiteY14" fmla="*/ 813936 h 953636"/>
                <a:gd name="connsiteX15" fmla="*/ 1139451 w 1761751"/>
                <a:gd name="connsiteY15" fmla="*/ 928236 h 953636"/>
                <a:gd name="connsiteX16" fmla="*/ 1266451 w 1761751"/>
                <a:gd name="connsiteY16" fmla="*/ 839336 h 953636"/>
                <a:gd name="connsiteX17" fmla="*/ 1266451 w 1761751"/>
                <a:gd name="connsiteY17" fmla="*/ 153536 h 953636"/>
                <a:gd name="connsiteX18" fmla="*/ 1355351 w 1761751"/>
                <a:gd name="connsiteY18" fmla="*/ 1136 h 953636"/>
                <a:gd name="connsiteX19" fmla="*/ 1469651 w 1761751"/>
                <a:gd name="connsiteY19" fmla="*/ 140836 h 953636"/>
                <a:gd name="connsiteX20" fmla="*/ 1456951 w 1761751"/>
                <a:gd name="connsiteY20" fmla="*/ 928236 h 953636"/>
                <a:gd name="connsiteX21" fmla="*/ 1761751 w 1761751"/>
                <a:gd name="connsiteY21" fmla="*/ 750436 h 953636"/>
                <a:gd name="connsiteX0" fmla="*/ 9151 w 1761751"/>
                <a:gd name="connsiteY0" fmla="*/ 953636 h 953636"/>
                <a:gd name="connsiteX1" fmla="*/ 21851 w 1761751"/>
                <a:gd name="connsiteY1" fmla="*/ 128136 h 953636"/>
                <a:gd name="connsiteX2" fmla="*/ 199651 w 1761751"/>
                <a:gd name="connsiteY2" fmla="*/ 115436 h 953636"/>
                <a:gd name="connsiteX3" fmla="*/ 199651 w 1761751"/>
                <a:gd name="connsiteY3" fmla="*/ 788536 h 953636"/>
                <a:gd name="connsiteX4" fmla="*/ 288551 w 1761751"/>
                <a:gd name="connsiteY4" fmla="*/ 928236 h 953636"/>
                <a:gd name="connsiteX5" fmla="*/ 402851 w 1761751"/>
                <a:gd name="connsiteY5" fmla="*/ 775836 h 953636"/>
                <a:gd name="connsiteX6" fmla="*/ 415551 w 1761751"/>
                <a:gd name="connsiteY6" fmla="*/ 115436 h 953636"/>
                <a:gd name="connsiteX7" fmla="*/ 580651 w 1761751"/>
                <a:gd name="connsiteY7" fmla="*/ 102736 h 953636"/>
                <a:gd name="connsiteX8" fmla="*/ 593351 w 1761751"/>
                <a:gd name="connsiteY8" fmla="*/ 801236 h 953636"/>
                <a:gd name="connsiteX9" fmla="*/ 707651 w 1761751"/>
                <a:gd name="connsiteY9" fmla="*/ 940936 h 953636"/>
                <a:gd name="connsiteX10" fmla="*/ 809251 w 1761751"/>
                <a:gd name="connsiteY10" fmla="*/ 801236 h 953636"/>
                <a:gd name="connsiteX11" fmla="*/ 847351 w 1761751"/>
                <a:gd name="connsiteY11" fmla="*/ 140836 h 953636"/>
                <a:gd name="connsiteX12" fmla="*/ 936251 w 1761751"/>
                <a:gd name="connsiteY12" fmla="*/ 26536 h 953636"/>
                <a:gd name="connsiteX13" fmla="*/ 1025151 w 1761751"/>
                <a:gd name="connsiteY13" fmla="*/ 128136 h 953636"/>
                <a:gd name="connsiteX14" fmla="*/ 1025151 w 1761751"/>
                <a:gd name="connsiteY14" fmla="*/ 813936 h 953636"/>
                <a:gd name="connsiteX15" fmla="*/ 1139451 w 1761751"/>
                <a:gd name="connsiteY15" fmla="*/ 928236 h 953636"/>
                <a:gd name="connsiteX16" fmla="*/ 1266451 w 1761751"/>
                <a:gd name="connsiteY16" fmla="*/ 839336 h 953636"/>
                <a:gd name="connsiteX17" fmla="*/ 1266451 w 1761751"/>
                <a:gd name="connsiteY17" fmla="*/ 153536 h 953636"/>
                <a:gd name="connsiteX18" fmla="*/ 1355351 w 1761751"/>
                <a:gd name="connsiteY18" fmla="*/ 1136 h 953636"/>
                <a:gd name="connsiteX19" fmla="*/ 1469651 w 1761751"/>
                <a:gd name="connsiteY19" fmla="*/ 140836 h 953636"/>
                <a:gd name="connsiteX20" fmla="*/ 1456951 w 1761751"/>
                <a:gd name="connsiteY20" fmla="*/ 928236 h 953636"/>
                <a:gd name="connsiteX21" fmla="*/ 1761751 w 1761751"/>
                <a:gd name="connsiteY21" fmla="*/ 750436 h 953636"/>
                <a:gd name="connsiteX0" fmla="*/ 9151 w 1761751"/>
                <a:gd name="connsiteY0" fmla="*/ 953636 h 953636"/>
                <a:gd name="connsiteX1" fmla="*/ 21851 w 1761751"/>
                <a:gd name="connsiteY1" fmla="*/ 128136 h 953636"/>
                <a:gd name="connsiteX2" fmla="*/ 199651 w 1761751"/>
                <a:gd name="connsiteY2" fmla="*/ 115436 h 953636"/>
                <a:gd name="connsiteX3" fmla="*/ 199651 w 1761751"/>
                <a:gd name="connsiteY3" fmla="*/ 788536 h 953636"/>
                <a:gd name="connsiteX4" fmla="*/ 288551 w 1761751"/>
                <a:gd name="connsiteY4" fmla="*/ 928236 h 953636"/>
                <a:gd name="connsiteX5" fmla="*/ 402851 w 1761751"/>
                <a:gd name="connsiteY5" fmla="*/ 775836 h 953636"/>
                <a:gd name="connsiteX6" fmla="*/ 415551 w 1761751"/>
                <a:gd name="connsiteY6" fmla="*/ 115436 h 953636"/>
                <a:gd name="connsiteX7" fmla="*/ 580651 w 1761751"/>
                <a:gd name="connsiteY7" fmla="*/ 102736 h 953636"/>
                <a:gd name="connsiteX8" fmla="*/ 593351 w 1761751"/>
                <a:gd name="connsiteY8" fmla="*/ 801236 h 953636"/>
                <a:gd name="connsiteX9" fmla="*/ 707651 w 1761751"/>
                <a:gd name="connsiteY9" fmla="*/ 940936 h 953636"/>
                <a:gd name="connsiteX10" fmla="*/ 809251 w 1761751"/>
                <a:gd name="connsiteY10" fmla="*/ 801236 h 953636"/>
                <a:gd name="connsiteX11" fmla="*/ 809251 w 1761751"/>
                <a:gd name="connsiteY11" fmla="*/ 140836 h 953636"/>
                <a:gd name="connsiteX12" fmla="*/ 936251 w 1761751"/>
                <a:gd name="connsiteY12" fmla="*/ 26536 h 953636"/>
                <a:gd name="connsiteX13" fmla="*/ 1025151 w 1761751"/>
                <a:gd name="connsiteY13" fmla="*/ 128136 h 953636"/>
                <a:gd name="connsiteX14" fmla="*/ 1025151 w 1761751"/>
                <a:gd name="connsiteY14" fmla="*/ 813936 h 953636"/>
                <a:gd name="connsiteX15" fmla="*/ 1139451 w 1761751"/>
                <a:gd name="connsiteY15" fmla="*/ 928236 h 953636"/>
                <a:gd name="connsiteX16" fmla="*/ 1266451 w 1761751"/>
                <a:gd name="connsiteY16" fmla="*/ 839336 h 953636"/>
                <a:gd name="connsiteX17" fmla="*/ 1266451 w 1761751"/>
                <a:gd name="connsiteY17" fmla="*/ 153536 h 953636"/>
                <a:gd name="connsiteX18" fmla="*/ 1355351 w 1761751"/>
                <a:gd name="connsiteY18" fmla="*/ 1136 h 953636"/>
                <a:gd name="connsiteX19" fmla="*/ 1469651 w 1761751"/>
                <a:gd name="connsiteY19" fmla="*/ 140836 h 953636"/>
                <a:gd name="connsiteX20" fmla="*/ 1456951 w 1761751"/>
                <a:gd name="connsiteY20" fmla="*/ 928236 h 953636"/>
                <a:gd name="connsiteX21" fmla="*/ 1761751 w 1761751"/>
                <a:gd name="connsiteY21" fmla="*/ 750436 h 953636"/>
                <a:gd name="connsiteX0" fmla="*/ 9151 w 1691039"/>
                <a:gd name="connsiteY0" fmla="*/ 953636 h 993959"/>
                <a:gd name="connsiteX1" fmla="*/ 21851 w 1691039"/>
                <a:gd name="connsiteY1" fmla="*/ 128136 h 993959"/>
                <a:gd name="connsiteX2" fmla="*/ 199651 w 1691039"/>
                <a:gd name="connsiteY2" fmla="*/ 115436 h 993959"/>
                <a:gd name="connsiteX3" fmla="*/ 199651 w 1691039"/>
                <a:gd name="connsiteY3" fmla="*/ 788536 h 993959"/>
                <a:gd name="connsiteX4" fmla="*/ 288551 w 1691039"/>
                <a:gd name="connsiteY4" fmla="*/ 928236 h 993959"/>
                <a:gd name="connsiteX5" fmla="*/ 402851 w 1691039"/>
                <a:gd name="connsiteY5" fmla="*/ 775836 h 993959"/>
                <a:gd name="connsiteX6" fmla="*/ 415551 w 1691039"/>
                <a:gd name="connsiteY6" fmla="*/ 115436 h 993959"/>
                <a:gd name="connsiteX7" fmla="*/ 580651 w 1691039"/>
                <a:gd name="connsiteY7" fmla="*/ 102736 h 993959"/>
                <a:gd name="connsiteX8" fmla="*/ 593351 w 1691039"/>
                <a:gd name="connsiteY8" fmla="*/ 801236 h 993959"/>
                <a:gd name="connsiteX9" fmla="*/ 707651 w 1691039"/>
                <a:gd name="connsiteY9" fmla="*/ 940936 h 993959"/>
                <a:gd name="connsiteX10" fmla="*/ 809251 w 1691039"/>
                <a:gd name="connsiteY10" fmla="*/ 801236 h 993959"/>
                <a:gd name="connsiteX11" fmla="*/ 809251 w 1691039"/>
                <a:gd name="connsiteY11" fmla="*/ 140836 h 993959"/>
                <a:gd name="connsiteX12" fmla="*/ 936251 w 1691039"/>
                <a:gd name="connsiteY12" fmla="*/ 26536 h 993959"/>
                <a:gd name="connsiteX13" fmla="*/ 1025151 w 1691039"/>
                <a:gd name="connsiteY13" fmla="*/ 128136 h 993959"/>
                <a:gd name="connsiteX14" fmla="*/ 1025151 w 1691039"/>
                <a:gd name="connsiteY14" fmla="*/ 813936 h 993959"/>
                <a:gd name="connsiteX15" fmla="*/ 1139451 w 1691039"/>
                <a:gd name="connsiteY15" fmla="*/ 928236 h 993959"/>
                <a:gd name="connsiteX16" fmla="*/ 1266451 w 1691039"/>
                <a:gd name="connsiteY16" fmla="*/ 839336 h 993959"/>
                <a:gd name="connsiteX17" fmla="*/ 1266451 w 1691039"/>
                <a:gd name="connsiteY17" fmla="*/ 153536 h 993959"/>
                <a:gd name="connsiteX18" fmla="*/ 1355351 w 1691039"/>
                <a:gd name="connsiteY18" fmla="*/ 1136 h 993959"/>
                <a:gd name="connsiteX19" fmla="*/ 1469651 w 1691039"/>
                <a:gd name="connsiteY19" fmla="*/ 140836 h 993959"/>
                <a:gd name="connsiteX20" fmla="*/ 1456951 w 1691039"/>
                <a:gd name="connsiteY20" fmla="*/ 928236 h 993959"/>
                <a:gd name="connsiteX21" fmla="*/ 1691039 w 1691039"/>
                <a:gd name="connsiteY21" fmla="*/ 948888 h 993959"/>
                <a:gd name="connsiteX0" fmla="*/ 9151 w 1691039"/>
                <a:gd name="connsiteY0" fmla="*/ 953636 h 974736"/>
                <a:gd name="connsiteX1" fmla="*/ 21851 w 1691039"/>
                <a:gd name="connsiteY1" fmla="*/ 128136 h 974736"/>
                <a:gd name="connsiteX2" fmla="*/ 199651 w 1691039"/>
                <a:gd name="connsiteY2" fmla="*/ 115436 h 974736"/>
                <a:gd name="connsiteX3" fmla="*/ 199651 w 1691039"/>
                <a:gd name="connsiteY3" fmla="*/ 788536 h 974736"/>
                <a:gd name="connsiteX4" fmla="*/ 288551 w 1691039"/>
                <a:gd name="connsiteY4" fmla="*/ 928236 h 974736"/>
                <a:gd name="connsiteX5" fmla="*/ 402851 w 1691039"/>
                <a:gd name="connsiteY5" fmla="*/ 775836 h 974736"/>
                <a:gd name="connsiteX6" fmla="*/ 415551 w 1691039"/>
                <a:gd name="connsiteY6" fmla="*/ 115436 h 974736"/>
                <a:gd name="connsiteX7" fmla="*/ 580651 w 1691039"/>
                <a:gd name="connsiteY7" fmla="*/ 102736 h 974736"/>
                <a:gd name="connsiteX8" fmla="*/ 593351 w 1691039"/>
                <a:gd name="connsiteY8" fmla="*/ 801236 h 974736"/>
                <a:gd name="connsiteX9" fmla="*/ 707651 w 1691039"/>
                <a:gd name="connsiteY9" fmla="*/ 940936 h 974736"/>
                <a:gd name="connsiteX10" fmla="*/ 809251 w 1691039"/>
                <a:gd name="connsiteY10" fmla="*/ 801236 h 974736"/>
                <a:gd name="connsiteX11" fmla="*/ 809251 w 1691039"/>
                <a:gd name="connsiteY11" fmla="*/ 140836 h 974736"/>
                <a:gd name="connsiteX12" fmla="*/ 936251 w 1691039"/>
                <a:gd name="connsiteY12" fmla="*/ 26536 h 974736"/>
                <a:gd name="connsiteX13" fmla="*/ 1025151 w 1691039"/>
                <a:gd name="connsiteY13" fmla="*/ 128136 h 974736"/>
                <a:gd name="connsiteX14" fmla="*/ 1025151 w 1691039"/>
                <a:gd name="connsiteY14" fmla="*/ 813936 h 974736"/>
                <a:gd name="connsiteX15" fmla="*/ 1139451 w 1691039"/>
                <a:gd name="connsiteY15" fmla="*/ 928236 h 974736"/>
                <a:gd name="connsiteX16" fmla="*/ 1266451 w 1691039"/>
                <a:gd name="connsiteY16" fmla="*/ 839336 h 974736"/>
                <a:gd name="connsiteX17" fmla="*/ 1266451 w 1691039"/>
                <a:gd name="connsiteY17" fmla="*/ 153536 h 974736"/>
                <a:gd name="connsiteX18" fmla="*/ 1355351 w 1691039"/>
                <a:gd name="connsiteY18" fmla="*/ 1136 h 974736"/>
                <a:gd name="connsiteX19" fmla="*/ 1469651 w 1691039"/>
                <a:gd name="connsiteY19" fmla="*/ 140836 h 974736"/>
                <a:gd name="connsiteX20" fmla="*/ 1456951 w 1691039"/>
                <a:gd name="connsiteY20" fmla="*/ 928236 h 974736"/>
                <a:gd name="connsiteX21" fmla="*/ 1691039 w 1691039"/>
                <a:gd name="connsiteY21" fmla="*/ 887826 h 974736"/>
                <a:gd name="connsiteX0" fmla="*/ 9151 w 1691039"/>
                <a:gd name="connsiteY0" fmla="*/ 952936 h 952936"/>
                <a:gd name="connsiteX1" fmla="*/ 21851 w 1691039"/>
                <a:gd name="connsiteY1" fmla="*/ 127436 h 952936"/>
                <a:gd name="connsiteX2" fmla="*/ 199651 w 1691039"/>
                <a:gd name="connsiteY2" fmla="*/ 114736 h 952936"/>
                <a:gd name="connsiteX3" fmla="*/ 199651 w 1691039"/>
                <a:gd name="connsiteY3" fmla="*/ 787836 h 952936"/>
                <a:gd name="connsiteX4" fmla="*/ 288551 w 1691039"/>
                <a:gd name="connsiteY4" fmla="*/ 927536 h 952936"/>
                <a:gd name="connsiteX5" fmla="*/ 402851 w 1691039"/>
                <a:gd name="connsiteY5" fmla="*/ 775136 h 952936"/>
                <a:gd name="connsiteX6" fmla="*/ 415551 w 1691039"/>
                <a:gd name="connsiteY6" fmla="*/ 114736 h 952936"/>
                <a:gd name="connsiteX7" fmla="*/ 580651 w 1691039"/>
                <a:gd name="connsiteY7" fmla="*/ 102036 h 952936"/>
                <a:gd name="connsiteX8" fmla="*/ 593351 w 1691039"/>
                <a:gd name="connsiteY8" fmla="*/ 800536 h 952936"/>
                <a:gd name="connsiteX9" fmla="*/ 707651 w 1691039"/>
                <a:gd name="connsiteY9" fmla="*/ 940236 h 952936"/>
                <a:gd name="connsiteX10" fmla="*/ 809251 w 1691039"/>
                <a:gd name="connsiteY10" fmla="*/ 800536 h 952936"/>
                <a:gd name="connsiteX11" fmla="*/ 809251 w 1691039"/>
                <a:gd name="connsiteY11" fmla="*/ 140136 h 952936"/>
                <a:gd name="connsiteX12" fmla="*/ 936251 w 1691039"/>
                <a:gd name="connsiteY12" fmla="*/ 25836 h 952936"/>
                <a:gd name="connsiteX13" fmla="*/ 1025151 w 1691039"/>
                <a:gd name="connsiteY13" fmla="*/ 127436 h 952936"/>
                <a:gd name="connsiteX14" fmla="*/ 1025151 w 1691039"/>
                <a:gd name="connsiteY14" fmla="*/ 813236 h 952936"/>
                <a:gd name="connsiteX15" fmla="*/ 1139451 w 1691039"/>
                <a:gd name="connsiteY15" fmla="*/ 927536 h 952936"/>
                <a:gd name="connsiteX16" fmla="*/ 1266451 w 1691039"/>
                <a:gd name="connsiteY16" fmla="*/ 838636 h 952936"/>
                <a:gd name="connsiteX17" fmla="*/ 1266451 w 1691039"/>
                <a:gd name="connsiteY17" fmla="*/ 152836 h 952936"/>
                <a:gd name="connsiteX18" fmla="*/ 1355351 w 1691039"/>
                <a:gd name="connsiteY18" fmla="*/ 436 h 952936"/>
                <a:gd name="connsiteX19" fmla="*/ 1469651 w 1691039"/>
                <a:gd name="connsiteY19" fmla="*/ 140136 h 952936"/>
                <a:gd name="connsiteX20" fmla="*/ 1456950 w 1691039"/>
                <a:gd name="connsiteY20" fmla="*/ 851207 h 952936"/>
                <a:gd name="connsiteX21" fmla="*/ 1691039 w 1691039"/>
                <a:gd name="connsiteY21" fmla="*/ 887126 h 952936"/>
                <a:gd name="connsiteX0" fmla="*/ 9151 w 1691039"/>
                <a:gd name="connsiteY0" fmla="*/ 952936 h 952936"/>
                <a:gd name="connsiteX1" fmla="*/ 21851 w 1691039"/>
                <a:gd name="connsiteY1" fmla="*/ 127436 h 952936"/>
                <a:gd name="connsiteX2" fmla="*/ 199651 w 1691039"/>
                <a:gd name="connsiteY2" fmla="*/ 114736 h 952936"/>
                <a:gd name="connsiteX3" fmla="*/ 199651 w 1691039"/>
                <a:gd name="connsiteY3" fmla="*/ 787836 h 952936"/>
                <a:gd name="connsiteX4" fmla="*/ 288551 w 1691039"/>
                <a:gd name="connsiteY4" fmla="*/ 927536 h 952936"/>
                <a:gd name="connsiteX5" fmla="*/ 402851 w 1691039"/>
                <a:gd name="connsiteY5" fmla="*/ 775136 h 952936"/>
                <a:gd name="connsiteX6" fmla="*/ 415551 w 1691039"/>
                <a:gd name="connsiteY6" fmla="*/ 114736 h 952936"/>
                <a:gd name="connsiteX7" fmla="*/ 580651 w 1691039"/>
                <a:gd name="connsiteY7" fmla="*/ 102036 h 952936"/>
                <a:gd name="connsiteX8" fmla="*/ 593351 w 1691039"/>
                <a:gd name="connsiteY8" fmla="*/ 800536 h 952936"/>
                <a:gd name="connsiteX9" fmla="*/ 707651 w 1691039"/>
                <a:gd name="connsiteY9" fmla="*/ 940236 h 952936"/>
                <a:gd name="connsiteX10" fmla="*/ 809251 w 1691039"/>
                <a:gd name="connsiteY10" fmla="*/ 800536 h 952936"/>
                <a:gd name="connsiteX11" fmla="*/ 809251 w 1691039"/>
                <a:gd name="connsiteY11" fmla="*/ 140136 h 952936"/>
                <a:gd name="connsiteX12" fmla="*/ 936251 w 1691039"/>
                <a:gd name="connsiteY12" fmla="*/ 25836 h 952936"/>
                <a:gd name="connsiteX13" fmla="*/ 1025151 w 1691039"/>
                <a:gd name="connsiteY13" fmla="*/ 127436 h 952936"/>
                <a:gd name="connsiteX14" fmla="*/ 1025151 w 1691039"/>
                <a:gd name="connsiteY14" fmla="*/ 813236 h 952936"/>
                <a:gd name="connsiteX15" fmla="*/ 1139451 w 1691039"/>
                <a:gd name="connsiteY15" fmla="*/ 927536 h 952936"/>
                <a:gd name="connsiteX16" fmla="*/ 1266451 w 1691039"/>
                <a:gd name="connsiteY16" fmla="*/ 838636 h 952936"/>
                <a:gd name="connsiteX17" fmla="*/ 1266451 w 1691039"/>
                <a:gd name="connsiteY17" fmla="*/ 152836 h 952936"/>
                <a:gd name="connsiteX18" fmla="*/ 1355351 w 1691039"/>
                <a:gd name="connsiteY18" fmla="*/ 436 h 952936"/>
                <a:gd name="connsiteX19" fmla="*/ 1469651 w 1691039"/>
                <a:gd name="connsiteY19" fmla="*/ 140136 h 952936"/>
                <a:gd name="connsiteX20" fmla="*/ 1456950 w 1691039"/>
                <a:gd name="connsiteY20" fmla="*/ 851207 h 952936"/>
                <a:gd name="connsiteX21" fmla="*/ 1691039 w 1691039"/>
                <a:gd name="connsiteY21" fmla="*/ 826064 h 952936"/>
                <a:gd name="connsiteX0" fmla="*/ 9151 w 1691039"/>
                <a:gd name="connsiteY0" fmla="*/ 952936 h 952936"/>
                <a:gd name="connsiteX1" fmla="*/ 21851 w 1691039"/>
                <a:gd name="connsiteY1" fmla="*/ 127436 h 952936"/>
                <a:gd name="connsiteX2" fmla="*/ 199651 w 1691039"/>
                <a:gd name="connsiteY2" fmla="*/ 114736 h 952936"/>
                <a:gd name="connsiteX3" fmla="*/ 199651 w 1691039"/>
                <a:gd name="connsiteY3" fmla="*/ 787836 h 952936"/>
                <a:gd name="connsiteX4" fmla="*/ 288551 w 1691039"/>
                <a:gd name="connsiteY4" fmla="*/ 927536 h 952936"/>
                <a:gd name="connsiteX5" fmla="*/ 402851 w 1691039"/>
                <a:gd name="connsiteY5" fmla="*/ 775136 h 952936"/>
                <a:gd name="connsiteX6" fmla="*/ 415551 w 1691039"/>
                <a:gd name="connsiteY6" fmla="*/ 114736 h 952936"/>
                <a:gd name="connsiteX7" fmla="*/ 580651 w 1691039"/>
                <a:gd name="connsiteY7" fmla="*/ 102036 h 952936"/>
                <a:gd name="connsiteX8" fmla="*/ 593351 w 1691039"/>
                <a:gd name="connsiteY8" fmla="*/ 800536 h 952936"/>
                <a:gd name="connsiteX9" fmla="*/ 707651 w 1691039"/>
                <a:gd name="connsiteY9" fmla="*/ 940236 h 952936"/>
                <a:gd name="connsiteX10" fmla="*/ 809251 w 1691039"/>
                <a:gd name="connsiteY10" fmla="*/ 800536 h 952936"/>
                <a:gd name="connsiteX11" fmla="*/ 809251 w 1691039"/>
                <a:gd name="connsiteY11" fmla="*/ 140136 h 952936"/>
                <a:gd name="connsiteX12" fmla="*/ 936251 w 1691039"/>
                <a:gd name="connsiteY12" fmla="*/ 25836 h 952936"/>
                <a:gd name="connsiteX13" fmla="*/ 1025151 w 1691039"/>
                <a:gd name="connsiteY13" fmla="*/ 127436 h 952936"/>
                <a:gd name="connsiteX14" fmla="*/ 1025151 w 1691039"/>
                <a:gd name="connsiteY14" fmla="*/ 813236 h 952936"/>
                <a:gd name="connsiteX15" fmla="*/ 1139451 w 1691039"/>
                <a:gd name="connsiteY15" fmla="*/ 927536 h 952936"/>
                <a:gd name="connsiteX16" fmla="*/ 1266451 w 1691039"/>
                <a:gd name="connsiteY16" fmla="*/ 838636 h 952936"/>
                <a:gd name="connsiteX17" fmla="*/ 1266451 w 1691039"/>
                <a:gd name="connsiteY17" fmla="*/ 152836 h 952936"/>
                <a:gd name="connsiteX18" fmla="*/ 1355351 w 1691039"/>
                <a:gd name="connsiteY18" fmla="*/ 436 h 952936"/>
                <a:gd name="connsiteX19" fmla="*/ 1469651 w 1691039"/>
                <a:gd name="connsiteY19" fmla="*/ 140136 h 952936"/>
                <a:gd name="connsiteX20" fmla="*/ 1456950 w 1691039"/>
                <a:gd name="connsiteY20" fmla="*/ 851207 h 952936"/>
                <a:gd name="connsiteX21" fmla="*/ 1691039 w 1691039"/>
                <a:gd name="connsiteY21" fmla="*/ 887126 h 9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1039" h="952936">
                  <a:moveTo>
                    <a:pt x="9151" y="952936"/>
                  </a:moveTo>
                  <a:cubicBezTo>
                    <a:pt x="-374" y="610036"/>
                    <a:pt x="-9899" y="267136"/>
                    <a:pt x="21851" y="127436"/>
                  </a:cubicBezTo>
                  <a:cubicBezTo>
                    <a:pt x="53601" y="-12264"/>
                    <a:pt x="170018" y="4669"/>
                    <a:pt x="199651" y="114736"/>
                  </a:cubicBezTo>
                  <a:cubicBezTo>
                    <a:pt x="229284" y="224803"/>
                    <a:pt x="184834" y="652369"/>
                    <a:pt x="199651" y="787836"/>
                  </a:cubicBezTo>
                  <a:cubicBezTo>
                    <a:pt x="214468" y="923303"/>
                    <a:pt x="254684" y="929653"/>
                    <a:pt x="288551" y="927536"/>
                  </a:cubicBezTo>
                  <a:cubicBezTo>
                    <a:pt x="322418" y="925419"/>
                    <a:pt x="381684" y="910603"/>
                    <a:pt x="402851" y="775136"/>
                  </a:cubicBezTo>
                  <a:cubicBezTo>
                    <a:pt x="424018" y="639669"/>
                    <a:pt x="385918" y="226919"/>
                    <a:pt x="415551" y="114736"/>
                  </a:cubicBezTo>
                  <a:cubicBezTo>
                    <a:pt x="445184" y="2553"/>
                    <a:pt x="551018" y="-12264"/>
                    <a:pt x="580651" y="102036"/>
                  </a:cubicBezTo>
                  <a:cubicBezTo>
                    <a:pt x="610284" y="216336"/>
                    <a:pt x="572184" y="660836"/>
                    <a:pt x="593351" y="800536"/>
                  </a:cubicBezTo>
                  <a:cubicBezTo>
                    <a:pt x="614518" y="940236"/>
                    <a:pt x="671668" y="940236"/>
                    <a:pt x="707651" y="940236"/>
                  </a:cubicBezTo>
                  <a:cubicBezTo>
                    <a:pt x="743634" y="940236"/>
                    <a:pt x="792318" y="933886"/>
                    <a:pt x="809251" y="800536"/>
                  </a:cubicBezTo>
                  <a:cubicBezTo>
                    <a:pt x="826184" y="667186"/>
                    <a:pt x="788084" y="269253"/>
                    <a:pt x="809251" y="140136"/>
                  </a:cubicBezTo>
                  <a:cubicBezTo>
                    <a:pt x="830418" y="11019"/>
                    <a:pt x="900268" y="27953"/>
                    <a:pt x="936251" y="25836"/>
                  </a:cubicBezTo>
                  <a:cubicBezTo>
                    <a:pt x="972234" y="23719"/>
                    <a:pt x="1010334" y="-3797"/>
                    <a:pt x="1025151" y="127436"/>
                  </a:cubicBezTo>
                  <a:cubicBezTo>
                    <a:pt x="1039968" y="258669"/>
                    <a:pt x="1006101" y="679886"/>
                    <a:pt x="1025151" y="813236"/>
                  </a:cubicBezTo>
                  <a:cubicBezTo>
                    <a:pt x="1044201" y="946586"/>
                    <a:pt x="1099234" y="923303"/>
                    <a:pt x="1139451" y="927536"/>
                  </a:cubicBezTo>
                  <a:cubicBezTo>
                    <a:pt x="1179668" y="931769"/>
                    <a:pt x="1245284" y="967753"/>
                    <a:pt x="1266451" y="838636"/>
                  </a:cubicBezTo>
                  <a:cubicBezTo>
                    <a:pt x="1287618" y="709519"/>
                    <a:pt x="1251634" y="292536"/>
                    <a:pt x="1266451" y="152836"/>
                  </a:cubicBezTo>
                  <a:cubicBezTo>
                    <a:pt x="1281268" y="13136"/>
                    <a:pt x="1321484" y="2553"/>
                    <a:pt x="1355351" y="436"/>
                  </a:cubicBezTo>
                  <a:cubicBezTo>
                    <a:pt x="1389218" y="-1681"/>
                    <a:pt x="1452718" y="-1659"/>
                    <a:pt x="1469651" y="140136"/>
                  </a:cubicBezTo>
                  <a:cubicBezTo>
                    <a:pt x="1486584" y="281931"/>
                    <a:pt x="1420052" y="726709"/>
                    <a:pt x="1456950" y="851207"/>
                  </a:cubicBezTo>
                  <a:cubicBezTo>
                    <a:pt x="1493848" y="975705"/>
                    <a:pt x="1691039" y="887126"/>
                    <a:pt x="1691039" y="887126"/>
                  </a:cubicBezTo>
                </a:path>
              </a:pathLst>
            </a:custGeom>
            <a:grpFill/>
            <a:ln w="38100">
              <a:solidFill>
                <a:srgbClr val="F1823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fr-FR" sz="1500"/>
            </a:p>
          </p:txBody>
        </p:sp>
      </p:grpSp>
      <p:cxnSp>
        <p:nvCxnSpPr>
          <p:cNvPr id="91" name="Connecteur droit avec flèche 90"/>
          <p:cNvCxnSpPr>
            <a:cxnSpLocks noChangeShapeType="1"/>
          </p:cNvCxnSpPr>
          <p:nvPr/>
        </p:nvCxnSpPr>
        <p:spPr bwMode="auto">
          <a:xfrm flipH="1">
            <a:off x="3529013" y="4700588"/>
            <a:ext cx="249237" cy="228600"/>
          </a:xfrm>
          <a:prstGeom prst="straightConnector1">
            <a:avLst/>
          </a:prstGeom>
          <a:noFill/>
          <a:ln w="127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 name="Connecteur en arc 91"/>
          <p:cNvCxnSpPr>
            <a:cxnSpLocks noChangeShapeType="1"/>
          </p:cNvCxnSpPr>
          <p:nvPr/>
        </p:nvCxnSpPr>
        <p:spPr bwMode="auto">
          <a:xfrm flipV="1">
            <a:off x="7150100" y="1092200"/>
            <a:ext cx="652463" cy="406400"/>
          </a:xfrm>
          <a:prstGeom prst="curvedConnector3">
            <a:avLst>
              <a:gd name="adj1" fmla="val 9661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3" name="Connecteur en arc 92"/>
          <p:cNvCxnSpPr>
            <a:cxnSpLocks noChangeShapeType="1"/>
          </p:cNvCxnSpPr>
          <p:nvPr/>
        </p:nvCxnSpPr>
        <p:spPr bwMode="auto">
          <a:xfrm flipV="1">
            <a:off x="4545013" y="1050925"/>
            <a:ext cx="652462" cy="404813"/>
          </a:xfrm>
          <a:prstGeom prst="curvedConnector3">
            <a:avLst>
              <a:gd name="adj1" fmla="val 9661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4" name="ZoneTexte 93"/>
          <p:cNvSpPr txBox="1"/>
          <p:nvPr/>
        </p:nvSpPr>
        <p:spPr>
          <a:xfrm>
            <a:off x="6918325" y="1017588"/>
            <a:ext cx="955675" cy="461962"/>
          </a:xfrm>
          <a:prstGeom prst="rect">
            <a:avLst/>
          </a:prstGeom>
          <a:noFill/>
        </p:spPr>
        <p:txBody>
          <a:bodyPr lIns="91427" tIns="45713" rIns="91427" bIns="45713">
            <a:spAutoFit/>
          </a:bodyPr>
          <a:lstStyle>
            <a:defPPr>
              <a:defRPr lang="fr-FR"/>
            </a:defPPr>
            <a:lvl1pPr>
              <a:defRPr sz="1200">
                <a:solidFill>
                  <a:schemeClr val="accent1"/>
                </a:solidFill>
                <a:latin typeface="Arial"/>
                <a:cs typeface="Arial"/>
              </a:defRPr>
            </a:lvl1pPr>
          </a:lstStyle>
          <a:p>
            <a:pPr>
              <a:defRPr/>
            </a:pPr>
            <a:r>
              <a:rPr lang="fr-FR">
                <a:solidFill>
                  <a:schemeClr val="accent6"/>
                </a:solidFill>
                <a:ea typeface="Arial" charset="0"/>
              </a:rPr>
              <a:t>Production ECS</a:t>
            </a:r>
            <a:endParaRPr lang="fr-FR" dirty="0">
              <a:solidFill>
                <a:schemeClr val="accent6"/>
              </a:solidFill>
              <a:ea typeface="Arial" charset="0"/>
            </a:endParaRPr>
          </a:p>
        </p:txBody>
      </p:sp>
      <p:sp>
        <p:nvSpPr>
          <p:cNvPr id="95" name="ZoneTexte 94"/>
          <p:cNvSpPr txBox="1"/>
          <p:nvPr/>
        </p:nvSpPr>
        <p:spPr>
          <a:xfrm>
            <a:off x="4243388" y="1000125"/>
            <a:ext cx="790575" cy="460375"/>
          </a:xfrm>
          <a:prstGeom prst="rect">
            <a:avLst/>
          </a:prstGeom>
          <a:noFill/>
        </p:spPr>
        <p:txBody>
          <a:bodyPr lIns="91427" tIns="45713" rIns="91427" bIns="45713">
            <a:spAutoFit/>
          </a:bodyPr>
          <a:lstStyle/>
          <a:p>
            <a:pPr>
              <a:defRPr/>
            </a:pPr>
            <a:r>
              <a:rPr lang="fr-FR" sz="1200" dirty="0" err="1">
                <a:solidFill>
                  <a:schemeClr val="accent6"/>
                </a:solidFill>
                <a:latin typeface="Arial"/>
                <a:ea typeface="Arial" charset="0"/>
                <a:cs typeface="Arial"/>
              </a:rPr>
              <a:t>Space</a:t>
            </a:r>
            <a:r>
              <a:rPr lang="fr-FR" sz="1200" dirty="0">
                <a:solidFill>
                  <a:schemeClr val="accent6"/>
                </a:solidFill>
                <a:latin typeface="Arial"/>
                <a:ea typeface="Arial" charset="0"/>
                <a:cs typeface="Arial"/>
              </a:rPr>
              <a:t> </a:t>
            </a:r>
            <a:r>
              <a:rPr lang="fr-FR" sz="1200" dirty="0" err="1">
                <a:solidFill>
                  <a:schemeClr val="accent6"/>
                </a:solidFill>
                <a:latin typeface="Arial"/>
                <a:ea typeface="Arial" charset="0"/>
                <a:cs typeface="Arial"/>
              </a:rPr>
              <a:t>heating</a:t>
            </a:r>
            <a:endParaRPr lang="fr-FR" sz="1200" dirty="0">
              <a:solidFill>
                <a:schemeClr val="accent6"/>
              </a:solidFill>
              <a:latin typeface="Arial"/>
              <a:ea typeface="Arial" charset="0"/>
              <a:cs typeface="Arial"/>
            </a:endParaRPr>
          </a:p>
        </p:txBody>
      </p:sp>
      <p:sp>
        <p:nvSpPr>
          <p:cNvPr id="96" name="ZoneTexte 95"/>
          <p:cNvSpPr txBox="1">
            <a:spLocks noChangeArrowheads="1"/>
          </p:cNvSpPr>
          <p:nvPr/>
        </p:nvSpPr>
        <p:spPr bwMode="auto">
          <a:xfrm>
            <a:off x="8764588" y="274638"/>
            <a:ext cx="1435100" cy="1014412"/>
          </a:xfrm>
          <a:prstGeom prst="rect">
            <a:avLst/>
          </a:prstGeom>
          <a:solidFill>
            <a:srgbClr val="FFFFFF"/>
          </a:solidFill>
          <a:ln w="9525">
            <a:solidFill>
              <a:schemeClr val="accent2"/>
            </a:solidFill>
            <a:miter lim="800000"/>
            <a:headEnd/>
            <a:tailEnd/>
          </a:ln>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b="1" dirty="0">
                <a:latin typeface="Helvetica Light"/>
                <a:ea typeface="Helvetica Light"/>
                <a:cs typeface="Helvetica Light"/>
              </a:rPr>
              <a:t>La température du CO</a:t>
            </a:r>
            <a:r>
              <a:rPr lang="fr-FR" sz="1200" b="1" baseline="-25000" dirty="0">
                <a:latin typeface="Helvetica Light"/>
                <a:ea typeface="Helvetica Light"/>
                <a:cs typeface="Helvetica Light"/>
              </a:rPr>
              <a:t>2</a:t>
            </a:r>
            <a:r>
              <a:rPr lang="fr-FR" sz="1200" b="1" dirty="0">
                <a:latin typeface="Helvetica Light"/>
                <a:ea typeface="Helvetica Light"/>
                <a:cs typeface="Helvetica Light"/>
              </a:rPr>
              <a:t> peut atteindre plus de 90°C =&gt; grand confort ECS</a:t>
            </a:r>
          </a:p>
        </p:txBody>
      </p:sp>
      <p:sp>
        <p:nvSpPr>
          <p:cNvPr id="97" name="ZoneTexte 96"/>
          <p:cNvSpPr txBox="1">
            <a:spLocks noChangeArrowheads="1"/>
          </p:cNvSpPr>
          <p:nvPr/>
        </p:nvSpPr>
        <p:spPr bwMode="auto">
          <a:xfrm>
            <a:off x="334963" y="4973638"/>
            <a:ext cx="3295650" cy="831850"/>
          </a:xfrm>
          <a:prstGeom prst="rect">
            <a:avLst/>
          </a:prstGeom>
          <a:solidFill>
            <a:srgbClr val="FFFFFF"/>
          </a:solidFill>
          <a:ln w="9525">
            <a:solidFill>
              <a:schemeClr val="accent2"/>
            </a:solidFill>
            <a:miter lim="800000"/>
            <a:headEnd/>
            <a:tailEnd/>
          </a:ln>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200" b="1" dirty="0">
                <a:latin typeface="Helvetica Light"/>
                <a:ea typeface="Helvetica Light"/>
                <a:cs typeface="Helvetica Light"/>
              </a:rPr>
              <a:t>La température du CO</a:t>
            </a:r>
            <a:r>
              <a:rPr lang="fr-FR" sz="1200" b="1" baseline="-25000" dirty="0">
                <a:latin typeface="Helvetica Light"/>
                <a:ea typeface="Helvetica Light"/>
                <a:cs typeface="Helvetica Light"/>
              </a:rPr>
              <a:t>2</a:t>
            </a:r>
            <a:r>
              <a:rPr lang="fr-FR" sz="1200" b="1" dirty="0">
                <a:latin typeface="Helvetica Light"/>
                <a:ea typeface="Helvetica Light"/>
                <a:cs typeface="Helvetica Light"/>
              </a:rPr>
              <a:t> peut descendre jusque -30°C CO</a:t>
            </a:r>
            <a:r>
              <a:rPr lang="fr-FR" sz="1200" b="1" baseline="-25000" dirty="0">
                <a:latin typeface="Helvetica Light"/>
                <a:ea typeface="Helvetica Light"/>
                <a:cs typeface="Helvetica Light"/>
              </a:rPr>
              <a:t>2</a:t>
            </a:r>
            <a:r>
              <a:rPr lang="fr-FR" sz="1200" b="1" dirty="0">
                <a:latin typeface="Helvetica Light"/>
                <a:ea typeface="Helvetica Light"/>
                <a:cs typeface="Helvetica Light"/>
              </a:rPr>
              <a:t> </a:t>
            </a:r>
            <a:br>
              <a:rPr lang="fr-FR" sz="1200" b="1" dirty="0">
                <a:latin typeface="Helvetica Light"/>
                <a:ea typeface="Helvetica Light"/>
                <a:cs typeface="Helvetica Light"/>
              </a:rPr>
            </a:br>
            <a:r>
              <a:rPr lang="fr-FR" sz="1200" b="1" dirty="0">
                <a:latin typeface="Helvetica Light"/>
                <a:ea typeface="Helvetica Light"/>
                <a:cs typeface="Helvetica Light"/>
              </a:rPr>
              <a:t>=&gt; pas de perte de puissance aux faibles températures extérieures </a:t>
            </a:r>
          </a:p>
        </p:txBody>
      </p:sp>
      <p:sp>
        <p:nvSpPr>
          <p:cNvPr id="17478" name="ZoneTexte 97"/>
          <p:cNvSpPr txBox="1">
            <a:spLocks noChangeArrowheads="1"/>
          </p:cNvSpPr>
          <p:nvPr/>
        </p:nvSpPr>
        <p:spPr bwMode="auto">
          <a:xfrm rot="-2395619">
            <a:off x="8197850" y="1423988"/>
            <a:ext cx="381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500">
                <a:solidFill>
                  <a:srgbClr val="C0504D"/>
                </a:solidFill>
              </a:rPr>
              <a:t>&gt;</a:t>
            </a:r>
          </a:p>
        </p:txBody>
      </p:sp>
      <p:sp>
        <p:nvSpPr>
          <p:cNvPr id="99" name="ZoneTexte 98"/>
          <p:cNvSpPr txBox="1">
            <a:spLocks noChangeArrowheads="1"/>
          </p:cNvSpPr>
          <p:nvPr/>
        </p:nvSpPr>
        <p:spPr bwMode="auto">
          <a:xfrm rot="8600621">
            <a:off x="3641725" y="4533900"/>
            <a:ext cx="381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500">
                <a:solidFill>
                  <a:srgbClr val="C0504D"/>
                </a:solidFill>
              </a:rPr>
              <a:t>&gt;</a:t>
            </a:r>
          </a:p>
        </p:txBody>
      </p:sp>
      <p:sp>
        <p:nvSpPr>
          <p:cNvPr id="100" name="ZoneTexte 99"/>
          <p:cNvSpPr txBox="1"/>
          <p:nvPr/>
        </p:nvSpPr>
        <p:spPr>
          <a:xfrm>
            <a:off x="8153400" y="2844800"/>
            <a:ext cx="1116013" cy="276225"/>
          </a:xfrm>
          <a:prstGeom prst="rect">
            <a:avLst/>
          </a:prstGeom>
          <a:noFill/>
        </p:spPr>
        <p:txBody>
          <a:bodyPr lIns="91427" tIns="45713" rIns="91427" bIns="45713">
            <a:spAutoFit/>
          </a:bodyPr>
          <a:lstStyle>
            <a:defPPr>
              <a:defRPr lang="fr-FR"/>
            </a:defPPr>
            <a:lvl1pPr>
              <a:defRPr sz="1200">
                <a:solidFill>
                  <a:schemeClr val="accent1"/>
                </a:solidFill>
                <a:latin typeface="Arial"/>
                <a:cs typeface="Arial"/>
              </a:defRPr>
            </a:lvl1pPr>
          </a:lstStyle>
          <a:p>
            <a:pPr>
              <a:defRPr/>
            </a:pPr>
            <a:r>
              <a:rPr lang="fr-FR" dirty="0">
                <a:solidFill>
                  <a:schemeClr val="accent6"/>
                </a:solidFill>
                <a:ea typeface="Arial" charset="0"/>
              </a:rPr>
              <a:t>Compression</a:t>
            </a:r>
          </a:p>
        </p:txBody>
      </p:sp>
      <p:sp>
        <p:nvSpPr>
          <p:cNvPr id="101" name="ZoneTexte 100"/>
          <p:cNvSpPr txBox="1"/>
          <p:nvPr/>
        </p:nvSpPr>
        <p:spPr>
          <a:xfrm>
            <a:off x="4938713" y="4783138"/>
            <a:ext cx="1117600" cy="646112"/>
          </a:xfrm>
          <a:prstGeom prst="rect">
            <a:avLst/>
          </a:prstGeom>
          <a:noFill/>
        </p:spPr>
        <p:txBody>
          <a:bodyPr lIns="91427" tIns="45713" rIns="91427" bIns="45713">
            <a:spAutoFit/>
          </a:bodyPr>
          <a:lstStyle>
            <a:defPPr>
              <a:defRPr lang="fr-FR"/>
            </a:defPPr>
            <a:lvl1pPr>
              <a:defRPr sz="1200">
                <a:solidFill>
                  <a:schemeClr val="accent1"/>
                </a:solidFill>
                <a:latin typeface="Arial"/>
                <a:cs typeface="Arial"/>
              </a:defRPr>
            </a:lvl1pPr>
          </a:lstStyle>
          <a:p>
            <a:pPr>
              <a:defRPr/>
            </a:pPr>
            <a:r>
              <a:rPr lang="fr-FR" dirty="0">
                <a:solidFill>
                  <a:schemeClr val="accent6"/>
                </a:solidFill>
                <a:ea typeface="Arial" charset="0"/>
              </a:rPr>
              <a:t>Capture de chaleur extérieure </a:t>
            </a:r>
          </a:p>
        </p:txBody>
      </p:sp>
      <p:cxnSp>
        <p:nvCxnSpPr>
          <p:cNvPr id="102" name="Connecteur en arc 101"/>
          <p:cNvCxnSpPr>
            <a:cxnSpLocks noChangeShapeType="1"/>
          </p:cNvCxnSpPr>
          <p:nvPr/>
        </p:nvCxnSpPr>
        <p:spPr bwMode="auto">
          <a:xfrm flipV="1">
            <a:off x="5413375" y="4832350"/>
            <a:ext cx="654050" cy="406400"/>
          </a:xfrm>
          <a:prstGeom prst="curvedConnector3">
            <a:avLst>
              <a:gd name="adj1" fmla="val 9661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3" name="ZoneTexte 102"/>
          <p:cNvSpPr txBox="1"/>
          <p:nvPr/>
        </p:nvSpPr>
        <p:spPr>
          <a:xfrm>
            <a:off x="6743700" y="4589463"/>
            <a:ext cx="1116013" cy="277812"/>
          </a:xfrm>
          <a:prstGeom prst="rect">
            <a:avLst/>
          </a:prstGeom>
          <a:noFill/>
        </p:spPr>
        <p:txBody>
          <a:bodyPr lIns="91427" tIns="45713" rIns="91427" bIns="45713">
            <a:spAutoFit/>
          </a:bodyPr>
          <a:lstStyle>
            <a:defPPr>
              <a:defRPr lang="fr-FR"/>
            </a:defPPr>
            <a:lvl1pPr>
              <a:defRPr sz="1200">
                <a:solidFill>
                  <a:schemeClr val="accent1"/>
                </a:solidFill>
                <a:latin typeface="Arial"/>
                <a:cs typeface="Arial"/>
              </a:defRPr>
            </a:lvl1pPr>
          </a:lstStyle>
          <a:p>
            <a:pPr>
              <a:defRPr/>
            </a:pPr>
            <a:r>
              <a:rPr lang="fr-FR" dirty="0">
                <a:solidFill>
                  <a:schemeClr val="accent6"/>
                </a:solidFill>
                <a:ea typeface="Arial" charset="0"/>
              </a:rPr>
              <a:t>Evaporation</a:t>
            </a:r>
          </a:p>
        </p:txBody>
      </p:sp>
      <p:sp>
        <p:nvSpPr>
          <p:cNvPr id="104" name="ZoneTexte 103"/>
          <p:cNvSpPr txBox="1"/>
          <p:nvPr/>
        </p:nvSpPr>
        <p:spPr>
          <a:xfrm>
            <a:off x="2933700" y="2881313"/>
            <a:ext cx="1116013" cy="277812"/>
          </a:xfrm>
          <a:prstGeom prst="rect">
            <a:avLst/>
          </a:prstGeom>
          <a:noFill/>
        </p:spPr>
        <p:txBody>
          <a:bodyPr lIns="91427" tIns="45713" rIns="91427" bIns="45713">
            <a:spAutoFit/>
          </a:bodyPr>
          <a:lstStyle>
            <a:defPPr>
              <a:defRPr lang="fr-FR"/>
            </a:defPPr>
            <a:lvl1pPr>
              <a:defRPr sz="1200">
                <a:solidFill>
                  <a:schemeClr val="accent1"/>
                </a:solidFill>
                <a:latin typeface="Arial"/>
                <a:cs typeface="Arial"/>
              </a:defRPr>
            </a:lvl1pPr>
          </a:lstStyle>
          <a:p>
            <a:pPr>
              <a:defRPr/>
            </a:pPr>
            <a:r>
              <a:rPr lang="fr-FR" dirty="0">
                <a:solidFill>
                  <a:schemeClr val="accent6"/>
                </a:solidFill>
                <a:ea typeface="Arial" charset="0"/>
              </a:rPr>
              <a:t>Détente </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102</a:t>
            </a:fld>
            <a:endParaRPr lang="fr-FR" altLang="fr-FR"/>
          </a:p>
        </p:txBody>
      </p:sp>
    </p:spTree>
    <p:extLst>
      <p:ext uri="{BB962C8B-B14F-4D97-AF65-F5344CB8AC3E}">
        <p14:creationId xmlns:p14="http://schemas.microsoft.com/office/powerpoint/2010/main" val="97377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9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3" grpId="0" animBg="1"/>
      <p:bldP spid="84" grpId="0" animBg="1"/>
      <p:bldP spid="94" grpId="0"/>
      <p:bldP spid="94" grpId="1"/>
      <p:bldP spid="95" grpId="0"/>
      <p:bldP spid="96" grpId="0" animBg="1"/>
      <p:bldP spid="97" grpId="0" animBg="1"/>
      <p:bldP spid="99" grpId="0"/>
      <p:bldP spid="100" grpId="0"/>
      <p:bldP spid="10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re 1"/>
          <p:cNvSpPr txBox="1">
            <a:spLocks/>
          </p:cNvSpPr>
          <p:nvPr/>
        </p:nvSpPr>
        <p:spPr bwMode="auto">
          <a:xfrm>
            <a:off x="254000" y="212725"/>
            <a:ext cx="11099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3200" b="1" dirty="0">
                <a:solidFill>
                  <a:srgbClr val="FF6600"/>
                </a:solidFill>
              </a:rPr>
              <a:t>LA SOLUTION BOOSTHEAT</a:t>
            </a:r>
            <a:r>
              <a:rPr lang="fr-FR" altLang="fr-FR" sz="3200" dirty="0"/>
              <a:t>	</a:t>
            </a:r>
          </a:p>
        </p:txBody>
      </p:sp>
      <p:sp>
        <p:nvSpPr>
          <p:cNvPr id="14338" name="Espace réservé du texte 3"/>
          <p:cNvSpPr txBox="1">
            <a:spLocks/>
          </p:cNvSpPr>
          <p:nvPr/>
        </p:nvSpPr>
        <p:spPr bwMode="auto">
          <a:xfrm>
            <a:off x="254000" y="642938"/>
            <a:ext cx="110998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2400" dirty="0">
                <a:solidFill>
                  <a:srgbClr val="898989"/>
                </a:solidFill>
              </a:rPr>
              <a:t>L’apport de l’innovation </a:t>
            </a:r>
            <a:r>
              <a:rPr lang="fr-FR" altLang="fr-FR" sz="2400" dirty="0" err="1">
                <a:solidFill>
                  <a:srgbClr val="898989"/>
                </a:solidFill>
              </a:rPr>
              <a:t>boostHEAT</a:t>
            </a:r>
            <a:endParaRPr lang="fr-FR" altLang="fr-FR" sz="2400" dirty="0">
              <a:solidFill>
                <a:srgbClr val="898989"/>
              </a:solidFill>
            </a:endParaRPr>
          </a:p>
        </p:txBody>
      </p:sp>
      <p:pic>
        <p:nvPicPr>
          <p:cNvPr id="14339" name="Imag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425" y="1601788"/>
            <a:ext cx="76327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Image 11"/>
          <p:cNvPicPr>
            <a:picLocks noChangeAspect="1"/>
          </p:cNvPicPr>
          <p:nvPr/>
        </p:nvPicPr>
        <p:blipFill>
          <a:blip r:embed="rId3">
            <a:extLst>
              <a:ext uri="{28A0092B-C50C-407E-A947-70E740481C1C}">
                <a14:useLocalDpi xmlns:a14="http://schemas.microsoft.com/office/drawing/2010/main" val="0"/>
              </a:ext>
            </a:extLst>
          </a:blip>
          <a:srcRect l="47997"/>
          <a:stretch>
            <a:fillRect/>
          </a:stretch>
        </p:blipFill>
        <p:spPr bwMode="auto">
          <a:xfrm>
            <a:off x="9185275" y="4310063"/>
            <a:ext cx="23304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9169400" y="5318125"/>
            <a:ext cx="3022600" cy="314325"/>
          </a:xfrm>
          <a:prstGeom prst="rect">
            <a:avLst/>
          </a:prstGeom>
          <a:noFill/>
        </p:spPr>
        <p:txBody>
          <a:bodyPr>
            <a:spAutoFit/>
          </a:bodyPr>
          <a:lstStyle/>
          <a:p>
            <a:pPr defTabSz="467835" eaLnBrk="1" fontAlgn="auto" hangingPunct="1">
              <a:spcBef>
                <a:spcPts val="0"/>
              </a:spcBef>
              <a:spcAft>
                <a:spcPts val="0"/>
              </a:spcAft>
              <a:defRPr/>
            </a:pPr>
            <a:r>
              <a:rPr lang="fr-FR" sz="1442" dirty="0">
                <a:solidFill>
                  <a:prstClr val="black"/>
                </a:solidFill>
                <a:latin typeface="Calibri"/>
                <a:ea typeface="Arial" charset="0"/>
                <a:cs typeface="Arial" charset="0"/>
              </a:rPr>
              <a:t>*par captation de calories dans l’air </a:t>
            </a:r>
          </a:p>
        </p:txBody>
      </p:sp>
      <p:pic>
        <p:nvPicPr>
          <p:cNvPr id="14342" name="Image 13"/>
          <p:cNvPicPr>
            <a:picLocks noChangeAspect="1"/>
          </p:cNvPicPr>
          <p:nvPr/>
        </p:nvPicPr>
        <p:blipFill>
          <a:blip r:embed="rId3">
            <a:extLst>
              <a:ext uri="{28A0092B-C50C-407E-A947-70E740481C1C}">
                <a14:useLocalDpi xmlns:a14="http://schemas.microsoft.com/office/drawing/2010/main" val="0"/>
              </a:ext>
            </a:extLst>
          </a:blip>
          <a:srcRect r="52341"/>
          <a:stretch>
            <a:fillRect/>
          </a:stretch>
        </p:blipFill>
        <p:spPr bwMode="auto">
          <a:xfrm>
            <a:off x="9048750" y="3860800"/>
            <a:ext cx="21367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103</a:t>
            </a:fld>
            <a:endParaRPr lang="fr-FR" altLang="fr-FR"/>
          </a:p>
        </p:txBody>
      </p:sp>
    </p:spTree>
    <p:extLst>
      <p:ext uri="{BB962C8B-B14F-4D97-AF65-F5344CB8AC3E}">
        <p14:creationId xmlns:p14="http://schemas.microsoft.com/office/powerpoint/2010/main" val="105946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u contenu 1"/>
          <p:cNvSpPr>
            <a:spLocks noGrp="1"/>
          </p:cNvSpPr>
          <p:nvPr>
            <p:ph idx="1"/>
          </p:nvPr>
        </p:nvSpPr>
        <p:spPr>
          <a:xfrm>
            <a:off x="1008063" y="2133600"/>
            <a:ext cx="10617200" cy="3529013"/>
          </a:xfrm>
        </p:spPr>
        <p:txBody>
          <a:bodyPr/>
          <a:lstStyle/>
          <a:p>
            <a:pPr eaLnBrk="1" hangingPunct="1"/>
            <a:r>
              <a:rPr lang="fr-FR" altLang="fr-FR" sz="2800" smtClean="0">
                <a:solidFill>
                  <a:srgbClr val="002E6C"/>
                </a:solidFill>
                <a:latin typeface="Calibri" panose="020F0502020204030204" pitchFamily="34" charset="0"/>
                <a:cs typeface="Arial" panose="020B0604020202020204" pitchFamily="34" charset="0"/>
              </a:rPr>
              <a:t>Smart control / PAC auto-adaptative</a:t>
            </a:r>
          </a:p>
          <a:p>
            <a:pPr lvl="1" eaLnBrk="1" hangingPunct="1"/>
            <a:r>
              <a:rPr lang="fr-FR" altLang="fr-FR" sz="2400" smtClean="0">
                <a:solidFill>
                  <a:srgbClr val="002E6C"/>
                </a:solidFill>
                <a:latin typeface="Calibri" panose="020F0502020204030204" pitchFamily="34" charset="0"/>
                <a:cs typeface="Arial" panose="020B0604020202020204" pitchFamily="34" charset="0"/>
              </a:rPr>
              <a:t>Apprendre et anticiper pour une meilleure efficacité et une réponse optimale aux besoins </a:t>
            </a:r>
          </a:p>
          <a:p>
            <a:pPr lvl="1" eaLnBrk="1" hangingPunct="1"/>
            <a:endParaRPr lang="fr-FR" altLang="fr-FR" sz="2400" smtClean="0">
              <a:solidFill>
                <a:srgbClr val="002E6C"/>
              </a:solidFill>
              <a:latin typeface="Calibri" panose="020F0502020204030204" pitchFamily="34" charset="0"/>
              <a:cs typeface="Arial" panose="020B0604020202020204" pitchFamily="34" charset="0"/>
            </a:endParaRPr>
          </a:p>
          <a:p>
            <a:pPr eaLnBrk="1" hangingPunct="1"/>
            <a:r>
              <a:rPr lang="fr-FR" altLang="fr-FR" sz="2800" smtClean="0">
                <a:solidFill>
                  <a:srgbClr val="002E6C"/>
                </a:solidFill>
                <a:latin typeface="Calibri" panose="020F0502020204030204" pitchFamily="34" charset="0"/>
                <a:cs typeface="Arial" panose="020B0604020202020204" pitchFamily="34" charset="0"/>
              </a:rPr>
              <a:t>PAC connectée et fournisseur d’énergie</a:t>
            </a:r>
          </a:p>
          <a:p>
            <a:pPr lvl="1" eaLnBrk="1" hangingPunct="1"/>
            <a:r>
              <a:rPr lang="fr-FR" altLang="fr-FR" sz="2400" smtClean="0">
                <a:solidFill>
                  <a:srgbClr val="002E6C"/>
                </a:solidFill>
                <a:latin typeface="Calibri" panose="020F0502020204030204" pitchFamily="34" charset="0"/>
                <a:cs typeface="Arial" panose="020B0604020202020204" pitchFamily="34" charset="0"/>
              </a:rPr>
              <a:t>Gestion</a:t>
            </a:r>
            <a:r>
              <a:rPr lang="fr-FR" altLang="fr-FR" smtClean="0">
                <a:solidFill>
                  <a:srgbClr val="002E6C"/>
                </a:solidFill>
                <a:latin typeface="Calibri" panose="020F0502020204030204" pitchFamily="34" charset="0"/>
                <a:cs typeface="Arial" panose="020B0604020202020204" pitchFamily="34" charset="0"/>
              </a:rPr>
              <a:t> </a:t>
            </a:r>
            <a:r>
              <a:rPr lang="fr-FR" altLang="fr-FR" sz="2400" smtClean="0">
                <a:solidFill>
                  <a:srgbClr val="002E6C"/>
                </a:solidFill>
                <a:latin typeface="Calibri" panose="020F0502020204030204" pitchFamily="34" charset="0"/>
                <a:cs typeface="Arial" panose="020B0604020202020204" pitchFamily="34" charset="0"/>
              </a:rPr>
              <a:t>du réseau en fonction des besoins / délestage / smart grids</a:t>
            </a:r>
          </a:p>
          <a:p>
            <a:pPr lvl="1" eaLnBrk="1" hangingPunct="1"/>
            <a:r>
              <a:rPr lang="fr-FR" altLang="fr-FR" sz="2400" smtClean="0">
                <a:solidFill>
                  <a:srgbClr val="002E6C"/>
                </a:solidFill>
                <a:latin typeface="Calibri" panose="020F0502020204030204" pitchFamily="34" charset="0"/>
                <a:cs typeface="Arial" panose="020B0604020202020204" pitchFamily="34" charset="0"/>
              </a:rPr>
              <a:t>Adaptation du fonctionnement des PAC au réseau</a:t>
            </a:r>
          </a:p>
          <a:p>
            <a:endParaRPr lang="fr-FR" altLang="fr-FR" smtClean="0"/>
          </a:p>
        </p:txBody>
      </p:sp>
      <p:sp>
        <p:nvSpPr>
          <p:cNvPr id="3" name="Titre 2"/>
          <p:cNvSpPr>
            <a:spLocks noGrp="1"/>
          </p:cNvSpPr>
          <p:nvPr>
            <p:ph type="title"/>
          </p:nvPr>
        </p:nvSpPr>
        <p:spPr>
          <a:xfrm>
            <a:off x="3024188" y="1196975"/>
            <a:ext cx="8640762" cy="792163"/>
          </a:xfrm>
        </p:spPr>
        <p:txBody>
          <a:bodyPr/>
          <a:lstStyle/>
          <a:p>
            <a:pPr>
              <a:defRPr/>
            </a:pPr>
            <a:r>
              <a:rPr lang="fr-FR" sz="3600" b="1" dirty="0">
                <a:solidFill>
                  <a:srgbClr val="FF6600"/>
                </a:solidFill>
                <a:latin typeface="Calibri" pitchFamily="34" charset="0"/>
                <a:ea typeface="+mn-ea"/>
                <a:cs typeface="Arial" charset="0"/>
              </a:rPr>
              <a:t>Les smart PAC et les PAC </a:t>
            </a:r>
            <a:r>
              <a:rPr lang="fr-FR" sz="3600" b="1" dirty="0" smtClean="0">
                <a:solidFill>
                  <a:srgbClr val="FF6600"/>
                </a:solidFill>
                <a:latin typeface="Calibri" pitchFamily="34" charset="0"/>
                <a:ea typeface="+mn-ea"/>
                <a:cs typeface="Arial" charset="0"/>
              </a:rPr>
              <a:t>connectées</a:t>
            </a:r>
            <a:br>
              <a:rPr lang="fr-FR" sz="3600" b="1" dirty="0" smtClean="0">
                <a:solidFill>
                  <a:srgbClr val="FF6600"/>
                </a:solidFill>
                <a:latin typeface="Calibri" pitchFamily="34" charset="0"/>
                <a:ea typeface="+mn-ea"/>
                <a:cs typeface="Arial" charset="0"/>
              </a:rPr>
            </a:br>
            <a:endParaRPr lang="fr-FR" sz="3600" b="1" dirty="0">
              <a:solidFill>
                <a:srgbClr val="FF6600"/>
              </a:solidFill>
              <a:latin typeface="Calibri" pitchFamily="34" charset="0"/>
              <a:ea typeface="+mn-ea"/>
              <a:cs typeface="Arial" charset="0"/>
            </a:endParaRP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104</a:t>
            </a:fld>
            <a:endParaRPr lang="fr-FR" altLang="fr-FR"/>
          </a:p>
        </p:txBody>
      </p:sp>
    </p:spTree>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u contenu 1"/>
          <p:cNvSpPr>
            <a:spLocks noGrp="1"/>
          </p:cNvSpPr>
          <p:nvPr>
            <p:ph idx="1"/>
          </p:nvPr>
        </p:nvSpPr>
        <p:spPr>
          <a:xfrm>
            <a:off x="982663" y="1987550"/>
            <a:ext cx="10617200" cy="3170238"/>
          </a:xfrm>
        </p:spPr>
        <p:txBody>
          <a:bodyPr/>
          <a:lstStyle/>
          <a:p>
            <a:pPr eaLnBrk="1" hangingPunct="1"/>
            <a:r>
              <a:rPr lang="fr-FR" altLang="fr-FR" sz="2800" smtClean="0">
                <a:solidFill>
                  <a:srgbClr val="002E6C"/>
                </a:solidFill>
                <a:latin typeface="Calibri" panose="020F0502020204030204" pitchFamily="34" charset="0"/>
                <a:cs typeface="Arial" panose="020B0604020202020204" pitchFamily="34" charset="0"/>
              </a:rPr>
              <a:t>PAC connectée et utilisateur</a:t>
            </a:r>
          </a:p>
          <a:p>
            <a:pPr lvl="1" eaLnBrk="1" hangingPunct="1"/>
            <a:r>
              <a:rPr lang="fr-FR" altLang="fr-FR" smtClean="0">
                <a:solidFill>
                  <a:srgbClr val="002E6C"/>
                </a:solidFill>
                <a:latin typeface="Calibri" panose="020F0502020204030204" pitchFamily="34" charset="0"/>
                <a:cs typeface="Arial" panose="020B0604020202020204" pitchFamily="34" charset="0"/>
              </a:rPr>
              <a:t>G</a:t>
            </a:r>
            <a:r>
              <a:rPr lang="fr-FR" altLang="fr-FR" sz="2400" smtClean="0">
                <a:solidFill>
                  <a:srgbClr val="002E6C"/>
                </a:solidFill>
                <a:latin typeface="Calibri" panose="020F0502020204030204" pitchFamily="34" charset="0"/>
                <a:cs typeface="Arial" panose="020B0604020202020204" pitchFamily="34" charset="0"/>
              </a:rPr>
              <a:t>estion des besoins : températures de consigne, relances à distance </a:t>
            </a:r>
          </a:p>
          <a:p>
            <a:pPr lvl="1" eaLnBrk="1" hangingPunct="1"/>
            <a:r>
              <a:rPr lang="fr-FR" altLang="fr-FR" sz="2400" smtClean="0">
                <a:solidFill>
                  <a:srgbClr val="002E6C"/>
                </a:solidFill>
                <a:latin typeface="Calibri" panose="020F0502020204030204" pitchFamily="34" charset="0"/>
                <a:cs typeface="Arial" panose="020B0604020202020204" pitchFamily="34" charset="0"/>
              </a:rPr>
              <a:t>Information : performances / consommations / facture</a:t>
            </a:r>
          </a:p>
          <a:p>
            <a:pPr lvl="1" eaLnBrk="1" hangingPunct="1"/>
            <a:endParaRPr lang="fr-FR" altLang="fr-FR" sz="2400" smtClean="0">
              <a:solidFill>
                <a:srgbClr val="002E6C"/>
              </a:solidFill>
              <a:latin typeface="Calibri" panose="020F0502020204030204" pitchFamily="34" charset="0"/>
              <a:cs typeface="Arial" panose="020B0604020202020204" pitchFamily="34" charset="0"/>
            </a:endParaRPr>
          </a:p>
          <a:p>
            <a:pPr eaLnBrk="1" hangingPunct="1"/>
            <a:r>
              <a:rPr lang="fr-FR" altLang="fr-FR" sz="2800" smtClean="0">
                <a:solidFill>
                  <a:srgbClr val="002E6C"/>
                </a:solidFill>
                <a:latin typeface="Calibri" panose="020F0502020204030204" pitchFamily="34" charset="0"/>
                <a:cs typeface="Arial" panose="020B0604020202020204" pitchFamily="34" charset="0"/>
              </a:rPr>
              <a:t>PAC connectée et installateur / constructeur</a:t>
            </a:r>
          </a:p>
          <a:p>
            <a:pPr lvl="1" eaLnBrk="1" hangingPunct="1"/>
            <a:r>
              <a:rPr lang="fr-FR" altLang="fr-FR" sz="2400" smtClean="0">
                <a:solidFill>
                  <a:srgbClr val="002E6C"/>
                </a:solidFill>
                <a:latin typeface="Calibri" panose="020F0502020204030204" pitchFamily="34" charset="0"/>
                <a:cs typeface="Arial" panose="020B0604020202020204" pitchFamily="34" charset="0"/>
              </a:rPr>
              <a:t>Suivi en continu</a:t>
            </a:r>
          </a:p>
          <a:p>
            <a:pPr lvl="1" eaLnBrk="1" hangingPunct="1"/>
            <a:r>
              <a:rPr lang="fr-FR" altLang="fr-FR" sz="2400" smtClean="0">
                <a:solidFill>
                  <a:srgbClr val="002E6C"/>
                </a:solidFill>
                <a:latin typeface="Calibri" panose="020F0502020204030204" pitchFamily="34" charset="0"/>
                <a:cs typeface="Arial" panose="020B0604020202020204" pitchFamily="34" charset="0"/>
              </a:rPr>
              <a:t>Maintenance prédictive</a:t>
            </a:r>
          </a:p>
          <a:p>
            <a:endParaRPr lang="fr-FR" altLang="fr-FR" smtClean="0"/>
          </a:p>
        </p:txBody>
      </p:sp>
      <p:sp>
        <p:nvSpPr>
          <p:cNvPr id="3" name="Titre 2"/>
          <p:cNvSpPr>
            <a:spLocks noGrp="1"/>
          </p:cNvSpPr>
          <p:nvPr>
            <p:ph type="title"/>
          </p:nvPr>
        </p:nvSpPr>
        <p:spPr>
          <a:xfrm>
            <a:off x="3024188" y="1196975"/>
            <a:ext cx="8640762" cy="792163"/>
          </a:xfrm>
        </p:spPr>
        <p:txBody>
          <a:bodyPr/>
          <a:lstStyle/>
          <a:p>
            <a:pPr>
              <a:defRPr/>
            </a:pPr>
            <a:r>
              <a:rPr lang="fr-FR" sz="3600" b="1" dirty="0">
                <a:solidFill>
                  <a:srgbClr val="FF6600"/>
                </a:solidFill>
                <a:latin typeface="Calibri" pitchFamily="34" charset="0"/>
                <a:ea typeface="+mn-ea"/>
                <a:cs typeface="Arial" charset="0"/>
              </a:rPr>
              <a:t>Les smart PAC et les PAC </a:t>
            </a:r>
            <a:r>
              <a:rPr lang="fr-FR" sz="3600" b="1" dirty="0" smtClean="0">
                <a:solidFill>
                  <a:srgbClr val="FF6600"/>
                </a:solidFill>
                <a:latin typeface="Calibri" pitchFamily="34" charset="0"/>
                <a:ea typeface="+mn-ea"/>
                <a:cs typeface="Arial" charset="0"/>
              </a:rPr>
              <a:t>connectées</a:t>
            </a:r>
            <a:br>
              <a:rPr lang="fr-FR" sz="3600" b="1" dirty="0" smtClean="0">
                <a:solidFill>
                  <a:srgbClr val="FF6600"/>
                </a:solidFill>
                <a:latin typeface="Calibri" pitchFamily="34" charset="0"/>
                <a:ea typeface="+mn-ea"/>
                <a:cs typeface="Arial" charset="0"/>
              </a:rPr>
            </a:br>
            <a:endParaRPr lang="fr-FR" sz="3600" b="1" dirty="0">
              <a:solidFill>
                <a:srgbClr val="FF6600"/>
              </a:solidFill>
              <a:latin typeface="Calibri" pitchFamily="34" charset="0"/>
              <a:ea typeface="+mn-ea"/>
              <a:cs typeface="Arial" charset="0"/>
            </a:endParaRP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105</a:t>
            </a:fld>
            <a:endParaRPr lang="fr-FR" altLang="fr-FR"/>
          </a:p>
        </p:txBody>
      </p:sp>
    </p:spTree>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2700" y="2708275"/>
            <a:ext cx="122047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 typeface="Arial" panose="020B0604020202020204" pitchFamily="34" charset="0"/>
              <a:buNone/>
            </a:pPr>
            <a:r>
              <a:rPr lang="fr-FR" altLang="fr-FR" sz="3600" b="1" dirty="0">
                <a:solidFill>
                  <a:srgbClr val="002E6C"/>
                </a:solidFill>
              </a:rPr>
              <a:t>La PAC connectée </a:t>
            </a:r>
          </a:p>
          <a:p>
            <a:pPr algn="ctr">
              <a:lnSpc>
                <a:spcPct val="150000"/>
              </a:lnSpc>
              <a:spcBef>
                <a:spcPct val="0"/>
              </a:spcBef>
              <a:buFont typeface="Arial" panose="020B0604020202020204" pitchFamily="34" charset="0"/>
              <a:buNone/>
            </a:pPr>
            <a:r>
              <a:rPr lang="fr-FR" altLang="fr-FR" sz="3600" b="1" dirty="0">
                <a:solidFill>
                  <a:srgbClr val="FF6600"/>
                </a:solidFill>
              </a:rPr>
              <a:t>François DEROCHE - DAIKIN</a:t>
            </a:r>
          </a:p>
        </p:txBody>
      </p:sp>
    </p:spTree>
  </p:cSld>
  <p:clrMapOvr>
    <a:masterClrMapping/>
  </p:clrMapOvr>
  <p:transition spd="slow">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4995" name="Titre 1"/>
          <p:cNvSpPr>
            <a:spLocks noGrp="1"/>
          </p:cNvSpPr>
          <p:nvPr>
            <p:ph type="title"/>
          </p:nvPr>
        </p:nvSpPr>
        <p:spPr>
          <a:xfrm>
            <a:off x="3024188" y="1022350"/>
            <a:ext cx="8640762" cy="792163"/>
          </a:xfrm>
        </p:spPr>
        <p:txBody>
          <a:bodyPr/>
          <a:lstStyle/>
          <a:p>
            <a:r>
              <a:rPr lang="fr-FR" sz="4000" smtClean="0"/>
              <a:t>PAC connectée </a:t>
            </a:r>
          </a:p>
        </p:txBody>
      </p:sp>
      <p:grpSp>
        <p:nvGrpSpPr>
          <p:cNvPr id="2" name="Groupe 1"/>
          <p:cNvGrpSpPr/>
          <p:nvPr/>
        </p:nvGrpSpPr>
        <p:grpSpPr>
          <a:xfrm>
            <a:off x="695077" y="332656"/>
            <a:ext cx="10616058" cy="6119813"/>
            <a:chOff x="695077" y="333375"/>
            <a:chExt cx="10616058" cy="6119813"/>
          </a:xfrm>
        </p:grpSpPr>
        <p:grpSp>
          <p:nvGrpSpPr>
            <p:cNvPr id="84996" name="Groupe 75"/>
            <p:cNvGrpSpPr>
              <a:grpSpLocks/>
            </p:cNvGrpSpPr>
            <p:nvPr/>
          </p:nvGrpSpPr>
          <p:grpSpPr bwMode="auto">
            <a:xfrm>
              <a:off x="1128464" y="476250"/>
              <a:ext cx="9144000" cy="5632450"/>
              <a:chOff x="0" y="707766"/>
              <a:chExt cx="9144000" cy="5633213"/>
            </a:xfrm>
          </p:grpSpPr>
          <p:sp>
            <p:nvSpPr>
              <p:cNvPr id="52" name="Rectangle 51"/>
              <p:cNvSpPr>
                <a:spLocks noChangeAspect="1"/>
              </p:cNvSpPr>
              <p:nvPr/>
            </p:nvSpPr>
            <p:spPr>
              <a:xfrm>
                <a:off x="0" y="707766"/>
                <a:ext cx="9144000" cy="56332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grpSp>
            <p:nvGrpSpPr>
              <p:cNvPr id="85005" name="Groupe 60"/>
              <p:cNvGrpSpPr>
                <a:grpSpLocks/>
              </p:cNvGrpSpPr>
              <p:nvPr/>
            </p:nvGrpSpPr>
            <p:grpSpPr bwMode="auto">
              <a:xfrm>
                <a:off x="7558824" y="1371122"/>
                <a:ext cx="1448434" cy="1518802"/>
                <a:chOff x="5643559" y="3026211"/>
                <a:chExt cx="1553997" cy="1553998"/>
              </a:xfrm>
            </p:grpSpPr>
            <p:pic>
              <p:nvPicPr>
                <p:cNvPr id="85044" name="Image 6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3559" y="3026211"/>
                  <a:ext cx="1553997" cy="1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45" name="ZoneTexte 62"/>
                <p:cNvSpPr txBox="1">
                  <a:spLocks noChangeArrowheads="1"/>
                </p:cNvSpPr>
                <p:nvPr/>
              </p:nvSpPr>
              <p:spPr bwMode="auto">
                <a:xfrm>
                  <a:off x="5793937" y="3758521"/>
                  <a:ext cx="1350205" cy="37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sz="1800">
                      <a:latin typeface="Calibri" panose="020F0502020204030204" pitchFamily="34" charset="0"/>
                    </a:rPr>
                    <a:t>Prestataire </a:t>
                  </a:r>
                </a:p>
              </p:txBody>
            </p:sp>
          </p:grpSp>
          <p:sp>
            <p:nvSpPr>
              <p:cNvPr id="55" name="Titre 1"/>
              <p:cNvSpPr txBox="1">
                <a:spLocks/>
              </p:cNvSpPr>
              <p:nvPr/>
            </p:nvSpPr>
            <p:spPr>
              <a:xfrm>
                <a:off x="1193800" y="1172967"/>
                <a:ext cx="6681788" cy="4255076"/>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endParaRPr lang="fr-FR" sz="2000" dirty="0">
                  <a:latin typeface="Arial"/>
                  <a:cs typeface="Arial"/>
                </a:endParaRPr>
              </a:p>
              <a:p>
                <a:pPr algn="l">
                  <a:defRPr/>
                </a:pPr>
                <a:endParaRPr lang="fr-FR" sz="2000" dirty="0">
                  <a:latin typeface="Arial"/>
                  <a:cs typeface="Arial"/>
                  <a:sym typeface="Wingdings" panose="05000000000000000000" pitchFamily="2" charset="2"/>
                </a:endParaRPr>
              </a:p>
              <a:p>
                <a:pPr marL="342900" indent="-342900" algn="l">
                  <a:buFont typeface="Wingdings" pitchFamily="2" charset="2"/>
                  <a:buChar char="à"/>
                  <a:defRPr/>
                </a:pPr>
                <a:endParaRPr lang="fr-FR" sz="2000" dirty="0">
                  <a:latin typeface="Arial"/>
                  <a:cs typeface="Arial"/>
                </a:endParaRPr>
              </a:p>
            </p:txBody>
          </p:sp>
          <p:pic>
            <p:nvPicPr>
              <p:cNvPr id="85007"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2747" y="4653568"/>
                <a:ext cx="1414774" cy="141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8" name="Imag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3708" y="4268198"/>
                <a:ext cx="729425" cy="7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009" name="Groupe 11"/>
              <p:cNvGrpSpPr>
                <a:grpSpLocks/>
              </p:cNvGrpSpPr>
              <p:nvPr/>
            </p:nvGrpSpPr>
            <p:grpSpPr bwMode="auto">
              <a:xfrm>
                <a:off x="4390939" y="4247710"/>
                <a:ext cx="780029" cy="657905"/>
                <a:chOff x="8169003" y="4194797"/>
                <a:chExt cx="833107" cy="833107"/>
              </a:xfrm>
            </p:grpSpPr>
            <p:pic>
              <p:nvPicPr>
                <p:cNvPr id="85042" name="Imag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126" y="4281841"/>
                  <a:ext cx="416553" cy="36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43" name="Imag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69003" y="4194797"/>
                  <a:ext cx="833107" cy="83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5010" name="Imag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68403" y="4854596"/>
                <a:ext cx="1119653" cy="111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1" name="Imag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73237" y="2537853"/>
                <a:ext cx="1195387"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012" name="Groupe 19"/>
              <p:cNvGrpSpPr>
                <a:grpSpLocks/>
              </p:cNvGrpSpPr>
              <p:nvPr/>
            </p:nvGrpSpPr>
            <p:grpSpPr bwMode="auto">
              <a:xfrm>
                <a:off x="4469374" y="1526430"/>
                <a:ext cx="2467465" cy="2309560"/>
                <a:chOff x="5529444" y="3026211"/>
                <a:chExt cx="1668117" cy="1553998"/>
              </a:xfrm>
            </p:grpSpPr>
            <p:pic>
              <p:nvPicPr>
                <p:cNvPr id="85040" name="Imag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3563" y="3026211"/>
                  <a:ext cx="1553998" cy="1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41" name="ZoneTexte 21"/>
                <p:cNvSpPr txBox="1">
                  <a:spLocks noChangeArrowheads="1"/>
                </p:cNvSpPr>
                <p:nvPr/>
              </p:nvSpPr>
              <p:spPr bwMode="auto">
                <a:xfrm>
                  <a:off x="5529444" y="3678918"/>
                  <a:ext cx="1350205" cy="47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r">
                    <a:spcBef>
                      <a:spcPct val="0"/>
                    </a:spcBef>
                    <a:buFontTx/>
                    <a:buNone/>
                  </a:pPr>
                  <a:r>
                    <a:rPr lang="fr-FR" sz="2000">
                      <a:latin typeface="Calibri" panose="020F0502020204030204" pitchFamily="34" charset="0"/>
                    </a:rPr>
                    <a:t>Cloud constructeur</a:t>
                  </a:r>
                </a:p>
              </p:txBody>
            </p:sp>
          </p:grpSp>
          <p:cxnSp>
            <p:nvCxnSpPr>
              <p:cNvPr id="62" name="Connecteur droit avec flèche 61"/>
              <p:cNvCxnSpPr/>
              <p:nvPr/>
            </p:nvCxnSpPr>
            <p:spPr>
              <a:xfrm>
                <a:off x="3657600" y="2935331"/>
                <a:ext cx="931863"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a:off x="6278563" y="3433873"/>
                <a:ext cx="376237" cy="72558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flipV="1">
                <a:off x="5118100" y="3433873"/>
                <a:ext cx="296863" cy="7398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a:off x="6815138" y="3256049"/>
                <a:ext cx="593725" cy="91769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67" name="Connecteur droit avec flèche 66"/>
              <p:cNvCxnSpPr/>
              <p:nvPr/>
            </p:nvCxnSpPr>
            <p:spPr>
              <a:xfrm flipV="1">
                <a:off x="6815138" y="2387569"/>
                <a:ext cx="703262" cy="19846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nvGrpSpPr>
              <p:cNvPr id="85018" name="Groupe 35"/>
              <p:cNvGrpSpPr>
                <a:grpSpLocks/>
              </p:cNvGrpSpPr>
              <p:nvPr/>
            </p:nvGrpSpPr>
            <p:grpSpPr bwMode="auto">
              <a:xfrm>
                <a:off x="382328" y="2058398"/>
                <a:ext cx="1582811" cy="2209800"/>
                <a:chOff x="382328" y="2058398"/>
                <a:chExt cx="1582811" cy="2209800"/>
              </a:xfrm>
            </p:grpSpPr>
            <p:pic>
              <p:nvPicPr>
                <p:cNvPr id="850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328" y="2058398"/>
                  <a:ext cx="154305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Rectangle 88"/>
                <p:cNvSpPr/>
                <p:nvPr/>
              </p:nvSpPr>
              <p:spPr>
                <a:xfrm>
                  <a:off x="1193800" y="2303420"/>
                  <a:ext cx="771525" cy="1130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grpSp>
          <p:sp>
            <p:nvSpPr>
              <p:cNvPr id="85019" name="ZoneTexte 50"/>
              <p:cNvSpPr txBox="1">
                <a:spLocks noChangeArrowheads="1"/>
              </p:cNvSpPr>
              <p:nvPr/>
            </p:nvSpPr>
            <p:spPr bwMode="auto">
              <a:xfrm>
                <a:off x="1153853" y="3073183"/>
                <a:ext cx="7715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sz="1000">
                    <a:latin typeface="Calibri" panose="020F0502020204030204" pitchFamily="34" charset="0"/>
                  </a:rPr>
                  <a:t>INTERFACE</a:t>
                </a:r>
              </a:p>
            </p:txBody>
          </p:sp>
          <p:cxnSp>
            <p:nvCxnSpPr>
              <p:cNvPr id="70" name="Connecteur droit avec flèche 69"/>
              <p:cNvCxnSpPr>
                <a:stCxn id="85011" idx="1"/>
              </p:cNvCxnSpPr>
              <p:nvPr/>
            </p:nvCxnSpPr>
            <p:spPr>
              <a:xfrm flipH="1">
                <a:off x="1349375" y="3016304"/>
                <a:ext cx="1223963"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85021" name="ZoneTexte 55"/>
              <p:cNvSpPr txBox="1">
                <a:spLocks noChangeArrowheads="1"/>
              </p:cNvSpPr>
              <p:nvPr/>
            </p:nvSpPr>
            <p:spPr bwMode="auto">
              <a:xfrm>
                <a:off x="1740158" y="2345792"/>
                <a:ext cx="7715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sz="1000">
                    <a:latin typeface="Calibri" panose="020F0502020204030204" pitchFamily="34" charset="0"/>
                  </a:rPr>
                  <a:t>ETHERNET OU </a:t>
                </a:r>
              </a:p>
              <a:p>
                <a:pPr algn="ctr">
                  <a:spcBef>
                    <a:spcPct val="0"/>
                  </a:spcBef>
                  <a:buFontTx/>
                  <a:buNone/>
                </a:pPr>
                <a:r>
                  <a:rPr lang="fr-FR" sz="1000">
                    <a:latin typeface="Calibri" panose="020F0502020204030204" pitchFamily="34" charset="0"/>
                  </a:rPr>
                  <a:t>WIFI</a:t>
                </a:r>
              </a:p>
            </p:txBody>
          </p:sp>
          <p:pic>
            <p:nvPicPr>
              <p:cNvPr id="85022" name="Imag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49841" y="2395511"/>
                <a:ext cx="379547" cy="37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23"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70324" y="2453578"/>
                <a:ext cx="372450" cy="466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024" name="ZoneTexte 57"/>
              <p:cNvSpPr txBox="1">
                <a:spLocks noChangeArrowheads="1"/>
              </p:cNvSpPr>
              <p:nvPr/>
            </p:nvSpPr>
            <p:spPr bwMode="auto">
              <a:xfrm>
                <a:off x="3110664" y="5982882"/>
                <a:ext cx="188384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fr-FR" sz="1100">
                    <a:latin typeface="Calibri" panose="020F0502020204030204" pitchFamily="34" charset="0"/>
                  </a:rPr>
                  <a:t>INSTALATEUR / MAINTENEUR</a:t>
                </a:r>
              </a:p>
            </p:txBody>
          </p:sp>
          <p:sp>
            <p:nvSpPr>
              <p:cNvPr id="85025" name="ZoneTexte 64"/>
              <p:cNvSpPr txBox="1">
                <a:spLocks noChangeArrowheads="1"/>
              </p:cNvSpPr>
              <p:nvPr/>
            </p:nvSpPr>
            <p:spPr bwMode="auto">
              <a:xfrm>
                <a:off x="6236901" y="4992459"/>
                <a:ext cx="10230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fr-FR" sz="1100">
                    <a:latin typeface="Calibri" panose="020F0502020204030204" pitchFamily="34" charset="0"/>
                  </a:rPr>
                  <a:t>LOCALISATION</a:t>
                </a:r>
              </a:p>
            </p:txBody>
          </p:sp>
          <p:sp>
            <p:nvSpPr>
              <p:cNvPr id="85026" name="ZoneTexte 65"/>
              <p:cNvSpPr txBox="1">
                <a:spLocks noChangeArrowheads="1"/>
              </p:cNvSpPr>
              <p:nvPr/>
            </p:nvSpPr>
            <p:spPr bwMode="auto">
              <a:xfrm rot="-903216">
                <a:off x="6912675" y="2184499"/>
                <a:ext cx="4603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fr-FR" sz="1600">
                    <a:latin typeface="Calibri" panose="020F0502020204030204" pitchFamily="34" charset="0"/>
                  </a:rPr>
                  <a:t>API</a:t>
                </a:r>
              </a:p>
            </p:txBody>
          </p:sp>
          <p:cxnSp>
            <p:nvCxnSpPr>
              <p:cNvPr id="77" name="Connecteur droit avec flèche 76"/>
              <p:cNvCxnSpPr/>
              <p:nvPr/>
            </p:nvCxnSpPr>
            <p:spPr>
              <a:xfrm flipH="1">
                <a:off x="7848600" y="2686059"/>
                <a:ext cx="277813" cy="148769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85028" name="ZoneTexte 74"/>
              <p:cNvSpPr txBox="1">
                <a:spLocks noChangeArrowheads="1"/>
              </p:cNvSpPr>
              <p:nvPr/>
            </p:nvSpPr>
            <p:spPr bwMode="auto">
              <a:xfrm>
                <a:off x="4318337" y="4871747"/>
                <a:ext cx="98937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sz="900">
                    <a:latin typeface="Calibri" panose="020F0502020204030204" pitchFamily="34" charset="0"/>
                  </a:rPr>
                  <a:t>E-MAINTENANCE</a:t>
                </a:r>
              </a:p>
            </p:txBody>
          </p:sp>
          <p:sp>
            <p:nvSpPr>
              <p:cNvPr id="85029" name="ZoneTexte 78"/>
              <p:cNvSpPr txBox="1">
                <a:spLocks noChangeArrowheads="1"/>
              </p:cNvSpPr>
              <p:nvPr/>
            </p:nvSpPr>
            <p:spPr bwMode="auto">
              <a:xfrm>
                <a:off x="7848799" y="5982882"/>
                <a:ext cx="9236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fr-FR" sz="1100">
                    <a:latin typeface="Calibri" panose="020F0502020204030204" pitchFamily="34" charset="0"/>
                  </a:rPr>
                  <a:t>UTILISATEUR</a:t>
                </a:r>
              </a:p>
            </p:txBody>
          </p:sp>
          <p:pic>
            <p:nvPicPr>
              <p:cNvPr id="85030"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37660" y="1891336"/>
                <a:ext cx="191044" cy="23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031" name="ZoneTexte 80"/>
              <p:cNvSpPr txBox="1">
                <a:spLocks noChangeArrowheads="1"/>
              </p:cNvSpPr>
              <p:nvPr/>
            </p:nvSpPr>
            <p:spPr bwMode="auto">
              <a:xfrm>
                <a:off x="2886075" y="2608896"/>
                <a:ext cx="771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sz="1000">
                    <a:latin typeface="Calibri" panose="020F0502020204030204" pitchFamily="34" charset="0"/>
                  </a:rPr>
                  <a:t> BOX INTERNET</a:t>
                </a:r>
              </a:p>
            </p:txBody>
          </p:sp>
          <p:pic>
            <p:nvPicPr>
              <p:cNvPr id="85032"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6224" y="4220761"/>
                <a:ext cx="760665" cy="567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033" name="ZoneTexte 72"/>
              <p:cNvSpPr txBox="1">
                <a:spLocks noChangeArrowheads="1"/>
              </p:cNvSpPr>
              <p:nvPr/>
            </p:nvSpPr>
            <p:spPr bwMode="auto">
              <a:xfrm>
                <a:off x="7409123" y="4299189"/>
                <a:ext cx="5245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sz="900">
                    <a:latin typeface="Calibri" panose="020F0502020204030204" pitchFamily="34" charset="0"/>
                  </a:rPr>
                  <a:t>DASH</a:t>
                </a:r>
              </a:p>
              <a:p>
                <a:pPr algn="ctr">
                  <a:spcBef>
                    <a:spcPct val="0"/>
                  </a:spcBef>
                  <a:buFontTx/>
                  <a:buNone/>
                </a:pPr>
                <a:r>
                  <a:rPr lang="fr-FR" sz="900">
                    <a:latin typeface="Calibri" panose="020F0502020204030204" pitchFamily="34" charset="0"/>
                  </a:rPr>
                  <a:t>BOARD</a:t>
                </a:r>
              </a:p>
            </p:txBody>
          </p:sp>
          <p:pic>
            <p:nvPicPr>
              <p:cNvPr id="85034"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66883" y="5095758"/>
                <a:ext cx="548863" cy="40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035" name="Rectangle 67"/>
              <p:cNvSpPr>
                <a:spLocks noChangeArrowheads="1"/>
              </p:cNvSpPr>
              <p:nvPr/>
            </p:nvSpPr>
            <p:spPr bwMode="auto">
              <a:xfrm>
                <a:off x="4780953" y="5426225"/>
                <a:ext cx="6944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sz="1000">
                    <a:latin typeface="Calibri" panose="020F0502020204030204" pitchFamily="34" charset="0"/>
                  </a:rPr>
                  <a:t>E-CONFIG</a:t>
                </a:r>
              </a:p>
            </p:txBody>
          </p:sp>
          <p:pic>
            <p:nvPicPr>
              <p:cNvPr id="85036" name="Image 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871136" y="728795"/>
                <a:ext cx="1401728" cy="140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7" name="Connecteur droit avec flèche 86"/>
              <p:cNvCxnSpPr/>
              <p:nvPr/>
            </p:nvCxnSpPr>
            <p:spPr>
              <a:xfrm>
                <a:off x="5118100" y="1735018"/>
                <a:ext cx="406400" cy="43979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1279000" y="6011863"/>
              <a:ext cx="9324975" cy="44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Rectangle 5"/>
            <p:cNvSpPr/>
            <p:nvPr/>
          </p:nvSpPr>
          <p:spPr>
            <a:xfrm>
              <a:off x="695077" y="333375"/>
              <a:ext cx="647700" cy="611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Rectangle 6"/>
            <p:cNvSpPr/>
            <p:nvPr/>
          </p:nvSpPr>
          <p:spPr>
            <a:xfrm>
              <a:off x="10128448" y="404813"/>
              <a:ext cx="1182687" cy="577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97" name="Titre 2"/>
          <p:cNvSpPr txBox="1">
            <a:spLocks/>
          </p:cNvSpPr>
          <p:nvPr/>
        </p:nvSpPr>
        <p:spPr bwMode="auto">
          <a:xfrm>
            <a:off x="1559496" y="80168"/>
            <a:ext cx="86407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400" kern="1200">
                <a:solidFill>
                  <a:schemeClr val="tx1"/>
                </a:solidFill>
                <a:latin typeface="Century Gothic" panose="020B0502020202020204" pitchFamily="34" charset="0"/>
                <a:ea typeface="+mj-ea"/>
                <a:cs typeface="+mj-cs"/>
              </a:defRPr>
            </a:lvl1pPr>
            <a:lvl2pPr algn="ctr" rtl="0" eaLnBrk="0" fontAlgn="base" hangingPunct="0">
              <a:spcBef>
                <a:spcPct val="0"/>
              </a:spcBef>
              <a:spcAft>
                <a:spcPct val="0"/>
              </a:spcAft>
              <a:defRPr sz="2800">
                <a:solidFill>
                  <a:schemeClr val="tx1"/>
                </a:solidFill>
                <a:latin typeface="Century Gothic" pitchFamily="34" charset="0"/>
              </a:defRPr>
            </a:lvl2pPr>
            <a:lvl3pPr algn="ctr" rtl="0" eaLnBrk="0" fontAlgn="base" hangingPunct="0">
              <a:spcBef>
                <a:spcPct val="0"/>
              </a:spcBef>
              <a:spcAft>
                <a:spcPct val="0"/>
              </a:spcAft>
              <a:defRPr sz="2800">
                <a:solidFill>
                  <a:schemeClr val="tx1"/>
                </a:solidFill>
                <a:latin typeface="Century Gothic" pitchFamily="34" charset="0"/>
              </a:defRPr>
            </a:lvl3pPr>
            <a:lvl4pPr algn="ctr" rtl="0" eaLnBrk="0" fontAlgn="base" hangingPunct="0">
              <a:spcBef>
                <a:spcPct val="0"/>
              </a:spcBef>
              <a:spcAft>
                <a:spcPct val="0"/>
              </a:spcAft>
              <a:defRPr sz="2800">
                <a:solidFill>
                  <a:schemeClr val="tx1"/>
                </a:solidFill>
                <a:latin typeface="Century Gothic" pitchFamily="34" charset="0"/>
              </a:defRPr>
            </a:lvl4pPr>
            <a:lvl5pPr algn="ctr" rtl="0" eaLnBrk="0" fontAlgn="base" hangingPunct="0">
              <a:spcBef>
                <a:spcPct val="0"/>
              </a:spcBef>
              <a:spcAft>
                <a:spcPct val="0"/>
              </a:spcAft>
              <a:defRPr sz="2800">
                <a:solidFill>
                  <a:schemeClr val="tx1"/>
                </a:solidFill>
                <a:latin typeface="Century Gothic" pitchFamily="34" charset="0"/>
              </a:defRPr>
            </a:lvl5pPr>
            <a:lvl6pPr marL="457200" algn="ctr" rtl="0" fontAlgn="base">
              <a:spcBef>
                <a:spcPct val="0"/>
              </a:spcBef>
              <a:spcAft>
                <a:spcPct val="0"/>
              </a:spcAft>
              <a:defRPr sz="2800">
                <a:solidFill>
                  <a:schemeClr val="tx1"/>
                </a:solidFill>
                <a:latin typeface="Century Gothic" pitchFamily="34" charset="0"/>
              </a:defRPr>
            </a:lvl6pPr>
            <a:lvl7pPr marL="914400" algn="ctr" rtl="0" fontAlgn="base">
              <a:spcBef>
                <a:spcPct val="0"/>
              </a:spcBef>
              <a:spcAft>
                <a:spcPct val="0"/>
              </a:spcAft>
              <a:defRPr sz="2800">
                <a:solidFill>
                  <a:schemeClr val="tx1"/>
                </a:solidFill>
                <a:latin typeface="Century Gothic" pitchFamily="34" charset="0"/>
              </a:defRPr>
            </a:lvl7pPr>
            <a:lvl8pPr marL="1371600" algn="ctr" rtl="0" fontAlgn="base">
              <a:spcBef>
                <a:spcPct val="0"/>
              </a:spcBef>
              <a:spcAft>
                <a:spcPct val="0"/>
              </a:spcAft>
              <a:defRPr sz="2800">
                <a:solidFill>
                  <a:schemeClr val="tx1"/>
                </a:solidFill>
                <a:latin typeface="Century Gothic" pitchFamily="34" charset="0"/>
              </a:defRPr>
            </a:lvl8pPr>
            <a:lvl9pPr marL="1828800" algn="ctr" rtl="0" fontAlgn="base">
              <a:spcBef>
                <a:spcPct val="0"/>
              </a:spcBef>
              <a:spcAft>
                <a:spcPct val="0"/>
              </a:spcAft>
              <a:defRPr sz="2800">
                <a:solidFill>
                  <a:schemeClr val="tx1"/>
                </a:solidFill>
                <a:latin typeface="Century Gothic" pitchFamily="34" charset="0"/>
              </a:defRPr>
            </a:lvl9pPr>
          </a:lstStyle>
          <a:p>
            <a:pPr algn="r">
              <a:defRPr/>
            </a:pPr>
            <a:r>
              <a:rPr lang="fr-FR" sz="3600" b="1" dirty="0" smtClean="0">
                <a:solidFill>
                  <a:srgbClr val="FF6600"/>
                </a:solidFill>
                <a:latin typeface="Calibri" pitchFamily="34" charset="0"/>
                <a:ea typeface="+mn-ea"/>
                <a:cs typeface="Arial" charset="0"/>
              </a:rPr>
              <a:t>Architecture d’une PAC connectée</a:t>
            </a:r>
            <a:endParaRPr lang="fr-FR" sz="3600" b="1" dirty="0">
              <a:solidFill>
                <a:srgbClr val="FF6600"/>
              </a:solidFill>
              <a:latin typeface="Calibri" pitchFamily="34" charset="0"/>
              <a:ea typeface="+mn-ea"/>
              <a:cs typeface="Arial" charset="0"/>
            </a:endParaRPr>
          </a:p>
        </p:txBody>
      </p:sp>
      <p:pic>
        <p:nvPicPr>
          <p:cNvPr id="85002" name="Image 9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210800" y="115888"/>
            <a:ext cx="15065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0" y="5970984"/>
            <a:ext cx="1221668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997" name="Picture 15"/>
          <p:cNvPicPr>
            <a:picLocks noChangeAspect="1" noChangeArrowheads="1"/>
          </p:cNvPicPr>
          <p:nvPr/>
        </p:nvPicPr>
        <p:blipFill>
          <a:blip r:embed="rId17" cstate="print">
            <a:extLst>
              <a:ext uri="{28A0092B-C50C-407E-A947-70E740481C1C}">
                <a14:useLocalDpi xmlns:a14="http://schemas.microsoft.com/office/drawing/2010/main" val="0"/>
              </a:ext>
            </a:extLst>
          </a:blip>
          <a:srcRect t="33543" b="29713"/>
          <a:stretch>
            <a:fillRect/>
          </a:stretch>
        </p:blipFill>
        <p:spPr bwMode="auto">
          <a:xfrm>
            <a:off x="9480376" y="4175125"/>
            <a:ext cx="709613" cy="26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080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p:cNvSpPr txBox="1">
            <a:spLocks/>
          </p:cNvSpPr>
          <p:nvPr/>
        </p:nvSpPr>
        <p:spPr bwMode="auto">
          <a:xfrm>
            <a:off x="335361" y="260648"/>
            <a:ext cx="1015312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400" kern="1200">
                <a:solidFill>
                  <a:schemeClr val="tx1"/>
                </a:solidFill>
                <a:latin typeface="Century Gothic" panose="020B0502020202020204" pitchFamily="34" charset="0"/>
                <a:ea typeface="+mj-ea"/>
                <a:cs typeface="+mj-cs"/>
              </a:defRPr>
            </a:lvl1pPr>
            <a:lvl2pPr algn="ctr" rtl="0" eaLnBrk="0" fontAlgn="base" hangingPunct="0">
              <a:spcBef>
                <a:spcPct val="0"/>
              </a:spcBef>
              <a:spcAft>
                <a:spcPct val="0"/>
              </a:spcAft>
              <a:defRPr sz="2800">
                <a:solidFill>
                  <a:schemeClr val="tx1"/>
                </a:solidFill>
                <a:latin typeface="Century Gothic" pitchFamily="34" charset="0"/>
              </a:defRPr>
            </a:lvl2pPr>
            <a:lvl3pPr algn="ctr" rtl="0" eaLnBrk="0" fontAlgn="base" hangingPunct="0">
              <a:spcBef>
                <a:spcPct val="0"/>
              </a:spcBef>
              <a:spcAft>
                <a:spcPct val="0"/>
              </a:spcAft>
              <a:defRPr sz="2800">
                <a:solidFill>
                  <a:schemeClr val="tx1"/>
                </a:solidFill>
                <a:latin typeface="Century Gothic" pitchFamily="34" charset="0"/>
              </a:defRPr>
            </a:lvl3pPr>
            <a:lvl4pPr algn="ctr" rtl="0" eaLnBrk="0" fontAlgn="base" hangingPunct="0">
              <a:spcBef>
                <a:spcPct val="0"/>
              </a:spcBef>
              <a:spcAft>
                <a:spcPct val="0"/>
              </a:spcAft>
              <a:defRPr sz="2800">
                <a:solidFill>
                  <a:schemeClr val="tx1"/>
                </a:solidFill>
                <a:latin typeface="Century Gothic" pitchFamily="34" charset="0"/>
              </a:defRPr>
            </a:lvl4pPr>
            <a:lvl5pPr algn="ctr" rtl="0" eaLnBrk="0" fontAlgn="base" hangingPunct="0">
              <a:spcBef>
                <a:spcPct val="0"/>
              </a:spcBef>
              <a:spcAft>
                <a:spcPct val="0"/>
              </a:spcAft>
              <a:defRPr sz="2800">
                <a:solidFill>
                  <a:schemeClr val="tx1"/>
                </a:solidFill>
                <a:latin typeface="Century Gothic" pitchFamily="34" charset="0"/>
              </a:defRPr>
            </a:lvl5pPr>
            <a:lvl6pPr marL="457200" algn="ctr" rtl="0" fontAlgn="base">
              <a:spcBef>
                <a:spcPct val="0"/>
              </a:spcBef>
              <a:spcAft>
                <a:spcPct val="0"/>
              </a:spcAft>
              <a:defRPr sz="2800">
                <a:solidFill>
                  <a:schemeClr val="tx1"/>
                </a:solidFill>
                <a:latin typeface="Century Gothic" pitchFamily="34" charset="0"/>
              </a:defRPr>
            </a:lvl6pPr>
            <a:lvl7pPr marL="914400" algn="ctr" rtl="0" fontAlgn="base">
              <a:spcBef>
                <a:spcPct val="0"/>
              </a:spcBef>
              <a:spcAft>
                <a:spcPct val="0"/>
              </a:spcAft>
              <a:defRPr sz="2800">
                <a:solidFill>
                  <a:schemeClr val="tx1"/>
                </a:solidFill>
                <a:latin typeface="Century Gothic" pitchFamily="34" charset="0"/>
              </a:defRPr>
            </a:lvl7pPr>
            <a:lvl8pPr marL="1371600" algn="ctr" rtl="0" fontAlgn="base">
              <a:spcBef>
                <a:spcPct val="0"/>
              </a:spcBef>
              <a:spcAft>
                <a:spcPct val="0"/>
              </a:spcAft>
              <a:defRPr sz="2800">
                <a:solidFill>
                  <a:schemeClr val="tx1"/>
                </a:solidFill>
                <a:latin typeface="Century Gothic" pitchFamily="34" charset="0"/>
              </a:defRPr>
            </a:lvl8pPr>
            <a:lvl9pPr marL="1828800" algn="ctr" rtl="0" fontAlgn="base">
              <a:spcBef>
                <a:spcPct val="0"/>
              </a:spcBef>
              <a:spcAft>
                <a:spcPct val="0"/>
              </a:spcAft>
              <a:defRPr sz="2800">
                <a:solidFill>
                  <a:schemeClr val="tx1"/>
                </a:solidFill>
                <a:latin typeface="Century Gothic" pitchFamily="34" charset="0"/>
              </a:defRPr>
            </a:lvl9pPr>
          </a:lstStyle>
          <a:p>
            <a:pPr>
              <a:defRPr/>
            </a:pPr>
            <a:r>
              <a:rPr lang="fr-FR" sz="3600" b="1" dirty="0">
                <a:solidFill>
                  <a:srgbClr val="FF6600"/>
                </a:solidFill>
                <a:latin typeface="Calibri" pitchFamily="34" charset="0"/>
                <a:cs typeface="Arial" charset="0"/>
              </a:rPr>
              <a:t>La PAC Connectée </a:t>
            </a:r>
            <a:r>
              <a:rPr lang="fr-FR" sz="3600" b="1" dirty="0" smtClean="0">
                <a:solidFill>
                  <a:srgbClr val="FF6600"/>
                </a:solidFill>
                <a:latin typeface="Calibri" pitchFamily="34" charset="0"/>
                <a:cs typeface="Arial" charset="0"/>
              </a:rPr>
              <a:t>: la g</a:t>
            </a:r>
            <a:r>
              <a:rPr lang="fr-FR" sz="3600" b="1" dirty="0" smtClean="0">
                <a:solidFill>
                  <a:srgbClr val="FF6600"/>
                </a:solidFill>
                <a:latin typeface="Calibri" pitchFamily="34" charset="0"/>
                <a:ea typeface="+mn-ea"/>
                <a:cs typeface="Arial" charset="0"/>
              </a:rPr>
              <a:t>arantie d’un suivi constant</a:t>
            </a:r>
            <a:endParaRPr lang="fr-FR" sz="3600" b="1" dirty="0">
              <a:solidFill>
                <a:srgbClr val="FF6600"/>
              </a:solidFill>
              <a:latin typeface="Calibri" pitchFamily="34" charset="0"/>
              <a:ea typeface="+mn-ea"/>
              <a:cs typeface="Arial" charset="0"/>
            </a:endParaRPr>
          </a:p>
        </p:txBody>
      </p:sp>
      <p:sp>
        <p:nvSpPr>
          <p:cNvPr id="7" name="Espace réservé du contenu 2"/>
          <p:cNvSpPr>
            <a:spLocks noGrp="1"/>
          </p:cNvSpPr>
          <p:nvPr>
            <p:ph idx="1"/>
          </p:nvPr>
        </p:nvSpPr>
        <p:spPr>
          <a:xfrm>
            <a:off x="2495600" y="1196975"/>
            <a:ext cx="9083352" cy="4525962"/>
          </a:xfrm>
        </p:spPr>
        <p:txBody>
          <a:bodyPr>
            <a:normAutofit lnSpcReduction="10000"/>
          </a:bodyPr>
          <a:lstStyle/>
          <a:p>
            <a:pPr>
              <a:defRPr/>
            </a:pPr>
            <a:r>
              <a:rPr lang="fr-FR" sz="2800" b="1" dirty="0" smtClean="0">
                <a:solidFill>
                  <a:srgbClr val="FF6600"/>
                </a:solidFill>
                <a:latin typeface="Arial"/>
                <a:cs typeface="Arial"/>
              </a:rPr>
              <a:t>Principales fonctionnalités :</a:t>
            </a:r>
            <a:endParaRPr lang="fr-FR" sz="2800" b="1" dirty="0">
              <a:solidFill>
                <a:srgbClr val="FF6600"/>
              </a:solidFill>
              <a:latin typeface="Arial"/>
              <a:cs typeface="Arial"/>
            </a:endParaRPr>
          </a:p>
          <a:p>
            <a:pPr>
              <a:defRPr/>
            </a:pPr>
            <a:endParaRPr lang="fr-FR" sz="1800" dirty="0">
              <a:latin typeface="Arial"/>
              <a:cs typeface="Arial"/>
            </a:endParaRPr>
          </a:p>
          <a:p>
            <a:pPr>
              <a:defRPr/>
            </a:pPr>
            <a:r>
              <a:rPr lang="fr-FR" sz="2000" b="1" dirty="0" smtClean="0">
                <a:solidFill>
                  <a:srgbClr val="002E6C"/>
                </a:solidFill>
                <a:latin typeface="Arial"/>
                <a:cs typeface="Arial"/>
              </a:rPr>
              <a:t>Gestion </a:t>
            </a:r>
            <a:r>
              <a:rPr lang="fr-FR" sz="2000" b="1" dirty="0">
                <a:solidFill>
                  <a:srgbClr val="002E6C"/>
                </a:solidFill>
                <a:latin typeface="Arial"/>
                <a:cs typeface="Arial"/>
              </a:rPr>
              <a:t>des différents </a:t>
            </a:r>
            <a:r>
              <a:rPr lang="fr-FR" sz="2000" b="1" dirty="0" smtClean="0">
                <a:solidFill>
                  <a:srgbClr val="002E6C"/>
                </a:solidFill>
                <a:latin typeface="Arial"/>
                <a:cs typeface="Arial"/>
              </a:rPr>
              <a:t>modes</a:t>
            </a:r>
          </a:p>
          <a:p>
            <a:pPr lvl="1">
              <a:defRPr/>
            </a:pPr>
            <a:r>
              <a:rPr lang="fr-FR" sz="1600" b="1" dirty="0" smtClean="0">
                <a:solidFill>
                  <a:srgbClr val="002E6C"/>
                </a:solidFill>
                <a:latin typeface="Arial"/>
                <a:cs typeface="Arial"/>
              </a:rPr>
              <a:t>Chauffage / ECS</a:t>
            </a:r>
            <a:endParaRPr lang="fr-FR" sz="1600" b="1" dirty="0">
              <a:solidFill>
                <a:srgbClr val="002E6C"/>
              </a:solidFill>
              <a:latin typeface="Arial"/>
              <a:cs typeface="Arial"/>
            </a:endParaRPr>
          </a:p>
          <a:p>
            <a:pPr>
              <a:defRPr/>
            </a:pPr>
            <a:r>
              <a:rPr lang="fr-FR" sz="2000" b="1" dirty="0">
                <a:solidFill>
                  <a:srgbClr val="002E6C"/>
                </a:solidFill>
                <a:latin typeface="Arial"/>
                <a:cs typeface="Arial"/>
              </a:rPr>
              <a:t>P</a:t>
            </a:r>
            <a:r>
              <a:rPr lang="fr-FR" sz="2000" b="1" dirty="0" smtClean="0">
                <a:solidFill>
                  <a:srgbClr val="002E6C"/>
                </a:solidFill>
                <a:latin typeface="Arial"/>
                <a:cs typeface="Arial"/>
              </a:rPr>
              <a:t>rogrammation horaire / géolocalisation / météo</a:t>
            </a:r>
            <a:endParaRPr lang="fr-FR" sz="2000" b="1" dirty="0">
              <a:solidFill>
                <a:srgbClr val="002E6C"/>
              </a:solidFill>
              <a:latin typeface="Arial"/>
              <a:cs typeface="Arial"/>
            </a:endParaRPr>
          </a:p>
          <a:p>
            <a:pPr>
              <a:defRPr/>
            </a:pPr>
            <a:r>
              <a:rPr lang="fr-FR" sz="2000" b="1" dirty="0" smtClean="0">
                <a:solidFill>
                  <a:srgbClr val="002E6C"/>
                </a:solidFill>
                <a:latin typeface="Arial" panose="020B0604020202020204" pitchFamily="34" charset="0"/>
                <a:cs typeface="Arial" panose="020B0604020202020204" pitchFamily="34" charset="0"/>
              </a:rPr>
              <a:t>Interopérabilité via API </a:t>
            </a:r>
          </a:p>
          <a:p>
            <a:pPr lvl="1">
              <a:defRPr/>
            </a:pPr>
            <a:r>
              <a:rPr lang="fr-FR" sz="1800" b="1" dirty="0" smtClean="0">
                <a:solidFill>
                  <a:srgbClr val="002E6C"/>
                </a:solidFill>
                <a:latin typeface="Arial" panose="020B0604020202020204" pitchFamily="34" charset="0"/>
                <a:cs typeface="Arial" panose="020B0604020202020204" pitchFamily="34" charset="0"/>
              </a:rPr>
              <a:t>Intégration APP de contrôle multi-équipements </a:t>
            </a:r>
          </a:p>
          <a:p>
            <a:pPr>
              <a:defRPr/>
            </a:pPr>
            <a:r>
              <a:rPr lang="fr-FR" sz="2000" b="1" dirty="0">
                <a:solidFill>
                  <a:srgbClr val="002E6C"/>
                </a:solidFill>
                <a:latin typeface="Arial"/>
                <a:cs typeface="Arial"/>
              </a:rPr>
              <a:t>Configuration des paramètres </a:t>
            </a:r>
          </a:p>
          <a:p>
            <a:pPr lvl="1">
              <a:defRPr/>
            </a:pPr>
            <a:r>
              <a:rPr lang="fr-FR" sz="1600" b="1" dirty="0">
                <a:solidFill>
                  <a:srgbClr val="002E6C"/>
                </a:solidFill>
                <a:latin typeface="Arial"/>
                <a:cs typeface="Arial"/>
              </a:rPr>
              <a:t>Bluetooth / USB / 4G</a:t>
            </a:r>
          </a:p>
          <a:p>
            <a:pPr>
              <a:defRPr/>
            </a:pPr>
            <a:r>
              <a:rPr lang="fr-FR" sz="2000" b="1" dirty="0" smtClean="0">
                <a:solidFill>
                  <a:srgbClr val="002E6C"/>
                </a:solidFill>
                <a:latin typeface="Arial" panose="020B0604020202020204" pitchFamily="34" charset="0"/>
                <a:cs typeface="Arial" panose="020B0604020202020204" pitchFamily="34" charset="0"/>
              </a:rPr>
              <a:t>Prédiction de panne : </a:t>
            </a:r>
          </a:p>
          <a:p>
            <a:pPr lvl="1">
              <a:defRPr/>
            </a:pPr>
            <a:r>
              <a:rPr lang="fr-FR" sz="1800" b="1" dirty="0" smtClean="0">
                <a:solidFill>
                  <a:srgbClr val="002E6C"/>
                </a:solidFill>
                <a:latin typeface="Arial" panose="020B0604020202020204" pitchFamily="34" charset="0"/>
                <a:cs typeface="Arial" panose="020B0604020202020204" pitchFamily="34" charset="0"/>
              </a:rPr>
              <a:t>Contact de l’installateur, codes </a:t>
            </a:r>
            <a:r>
              <a:rPr lang="fr-FR" sz="1800" b="1" dirty="0">
                <a:solidFill>
                  <a:srgbClr val="002E6C"/>
                </a:solidFill>
                <a:latin typeface="Arial" panose="020B0604020202020204" pitchFamily="34" charset="0"/>
                <a:cs typeface="Arial" panose="020B0604020202020204" pitchFamily="34" charset="0"/>
              </a:rPr>
              <a:t>d’erreurs, </a:t>
            </a:r>
            <a:r>
              <a:rPr lang="fr-FR" sz="1800" b="1" dirty="0" smtClean="0">
                <a:solidFill>
                  <a:srgbClr val="002E6C"/>
                </a:solidFill>
                <a:latin typeface="Arial" panose="020B0604020202020204" pitchFamily="34" charset="0"/>
                <a:cs typeface="Arial" panose="020B0604020202020204" pitchFamily="34" charset="0"/>
              </a:rPr>
              <a:t>identification des pièces détachées…</a:t>
            </a:r>
          </a:p>
          <a:p>
            <a:pPr lvl="1">
              <a:defRPr/>
            </a:pPr>
            <a:r>
              <a:rPr lang="fr-FR" sz="1800" b="1" dirty="0" smtClean="0">
                <a:solidFill>
                  <a:srgbClr val="002E6C"/>
                </a:solidFill>
                <a:latin typeface="Arial" panose="020B0604020202020204" pitchFamily="34" charset="0"/>
                <a:cs typeface="Arial" panose="020B0604020202020204" pitchFamily="34" charset="0"/>
                <a:sym typeface="Wingdings" panose="05000000000000000000" pitchFamily="2" charset="2"/>
              </a:rPr>
              <a:t>Intervention en R1</a:t>
            </a:r>
          </a:p>
          <a:p>
            <a:pPr>
              <a:defRPr/>
            </a:pPr>
            <a:r>
              <a:rPr lang="fr-FR" sz="2000" b="1" dirty="0">
                <a:solidFill>
                  <a:srgbClr val="002E6C"/>
                </a:solidFill>
                <a:latin typeface="Arial" panose="020B0604020202020204" pitchFamily="34" charset="0"/>
                <a:cs typeface="Arial" panose="020B0604020202020204" pitchFamily="34" charset="0"/>
              </a:rPr>
              <a:t>Optimisation des consommations d’énergie / aux usages</a:t>
            </a:r>
          </a:p>
          <a:p>
            <a:pPr lvl="1">
              <a:defRPr/>
            </a:pPr>
            <a:endParaRPr lang="fr-FR" sz="1800" b="1" dirty="0">
              <a:solidFill>
                <a:srgbClr val="002E6C"/>
              </a:solidFill>
              <a:latin typeface="Arial" panose="020B0604020202020204" pitchFamily="34" charset="0"/>
              <a:cs typeface="Arial" panose="020B0604020202020204" pitchFamily="34" charset="0"/>
              <a:sym typeface="Wingdings" panose="05000000000000000000" pitchFamily="2" charset="2"/>
            </a:endParaRPr>
          </a:p>
          <a:p>
            <a:pPr>
              <a:defRPr/>
            </a:pPr>
            <a:endParaRPr lang="fr-FR" sz="2000" dirty="0"/>
          </a:p>
        </p:txBody>
      </p:sp>
      <p:grpSp>
        <p:nvGrpSpPr>
          <p:cNvPr id="5" name="Groupe 4"/>
          <p:cNvGrpSpPr/>
          <p:nvPr/>
        </p:nvGrpSpPr>
        <p:grpSpPr>
          <a:xfrm>
            <a:off x="191344" y="2324249"/>
            <a:ext cx="1687067" cy="2209501"/>
            <a:chOff x="10025557" y="2138958"/>
            <a:chExt cx="1687067" cy="2209501"/>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5557" y="2138958"/>
              <a:ext cx="1543050" cy="220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descr="Résultat de recherche d'images pour &quot;wifi&quot;">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20536" y="2276872"/>
              <a:ext cx="667752" cy="4820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797082" y="2996952"/>
              <a:ext cx="91554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0680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u contenu 2"/>
          <p:cNvSpPr txBox="1">
            <a:spLocks/>
          </p:cNvSpPr>
          <p:nvPr/>
        </p:nvSpPr>
        <p:spPr bwMode="auto">
          <a:xfrm>
            <a:off x="2401391" y="991270"/>
            <a:ext cx="979378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r>
              <a:rPr lang="fr-FR" sz="2400" b="1" dirty="0">
                <a:solidFill>
                  <a:srgbClr val="FF6600"/>
                </a:solidFill>
                <a:latin typeface="Arial" panose="020B0604020202020204" pitchFamily="34" charset="0"/>
              </a:rPr>
              <a:t>Client/particulier : </a:t>
            </a:r>
          </a:p>
          <a:p>
            <a:pPr lvl="1"/>
            <a:r>
              <a:rPr lang="fr-FR" sz="2000" b="1" dirty="0">
                <a:solidFill>
                  <a:srgbClr val="002E6C"/>
                </a:solidFill>
                <a:latin typeface="Arial" panose="020B0604020202020204" pitchFamily="34" charset="0"/>
              </a:rPr>
              <a:t>Offrir un usage adapté aux modes de vie (maison connectée)</a:t>
            </a:r>
          </a:p>
          <a:p>
            <a:pPr lvl="1"/>
            <a:r>
              <a:rPr lang="fr-FR" sz="2000" b="1" dirty="0" smtClean="0">
                <a:solidFill>
                  <a:srgbClr val="002E6C"/>
                </a:solidFill>
                <a:latin typeface="Arial" panose="020B0604020202020204" pitchFamily="34" charset="0"/>
              </a:rPr>
              <a:t>Confort</a:t>
            </a:r>
            <a:endParaRPr lang="fr-FR" sz="2000" b="1" dirty="0">
              <a:solidFill>
                <a:srgbClr val="002E6C"/>
              </a:solidFill>
              <a:latin typeface="Arial" panose="020B0604020202020204" pitchFamily="34" charset="0"/>
            </a:endParaRPr>
          </a:p>
          <a:p>
            <a:pPr lvl="1"/>
            <a:r>
              <a:rPr lang="fr-FR" sz="2000" b="1" dirty="0" smtClean="0">
                <a:solidFill>
                  <a:srgbClr val="002E6C"/>
                </a:solidFill>
                <a:latin typeface="Arial" panose="020B0604020202020204" pitchFamily="34" charset="0"/>
              </a:rPr>
              <a:t>Économies </a:t>
            </a:r>
            <a:r>
              <a:rPr lang="fr-FR" sz="2000" b="1" dirty="0">
                <a:solidFill>
                  <a:srgbClr val="002E6C"/>
                </a:solidFill>
                <a:latin typeface="Arial" panose="020B0604020202020204" pitchFamily="34" charset="0"/>
              </a:rPr>
              <a:t>d’énergie</a:t>
            </a:r>
          </a:p>
          <a:p>
            <a:endParaRPr lang="fr-FR" sz="2000" dirty="0">
              <a:solidFill>
                <a:srgbClr val="FF6600"/>
              </a:solidFill>
              <a:latin typeface="Arial" panose="020B0604020202020204" pitchFamily="34" charset="0"/>
              <a:sym typeface="Wingdings" panose="05000000000000000000" pitchFamily="2" charset="2"/>
            </a:endParaRPr>
          </a:p>
          <a:p>
            <a:pPr>
              <a:spcBef>
                <a:spcPct val="0"/>
              </a:spcBef>
            </a:pPr>
            <a:r>
              <a:rPr lang="fr-FR" sz="2400" b="1" dirty="0">
                <a:solidFill>
                  <a:srgbClr val="FF6600"/>
                </a:solidFill>
                <a:latin typeface="Arial" panose="020B0604020202020204" pitchFamily="34" charset="0"/>
              </a:rPr>
              <a:t>Installateur/mainteneur : </a:t>
            </a:r>
          </a:p>
          <a:p>
            <a:pPr lvl="1">
              <a:spcBef>
                <a:spcPct val="0"/>
              </a:spcBef>
            </a:pPr>
            <a:r>
              <a:rPr lang="fr-FR" sz="2000" b="1" dirty="0" smtClean="0">
                <a:solidFill>
                  <a:srgbClr val="002E6C"/>
                </a:solidFill>
                <a:latin typeface="Arial" panose="020B0604020202020204" pitchFamily="34" charset="0"/>
              </a:rPr>
              <a:t>Configuration simplifiée </a:t>
            </a:r>
            <a:r>
              <a:rPr lang="fr-FR" sz="2000" b="1" dirty="0">
                <a:solidFill>
                  <a:srgbClr val="002E6C"/>
                </a:solidFill>
                <a:latin typeface="Arial" panose="020B0604020202020204" pitchFamily="34" charset="0"/>
              </a:rPr>
              <a:t>lors de la mise en service </a:t>
            </a:r>
          </a:p>
          <a:p>
            <a:pPr lvl="1">
              <a:spcBef>
                <a:spcPct val="0"/>
              </a:spcBef>
            </a:pPr>
            <a:r>
              <a:rPr lang="fr-FR" sz="2000" b="1" dirty="0">
                <a:solidFill>
                  <a:srgbClr val="002E6C"/>
                </a:solidFill>
                <a:latin typeface="Arial" panose="020B0604020202020204" pitchFamily="34" charset="0"/>
              </a:rPr>
              <a:t>Maintenance intelligente et prédictive</a:t>
            </a:r>
          </a:p>
          <a:p>
            <a:pPr lvl="1">
              <a:spcBef>
                <a:spcPct val="0"/>
              </a:spcBef>
            </a:pPr>
            <a:r>
              <a:rPr lang="fr-FR" sz="2000" b="1" dirty="0" smtClean="0">
                <a:solidFill>
                  <a:srgbClr val="002E6C"/>
                </a:solidFill>
                <a:latin typeface="Arial" panose="020B0604020202020204" pitchFamily="34" charset="0"/>
              </a:rPr>
              <a:t>Fidélisation (proximité client)</a:t>
            </a:r>
            <a:endParaRPr lang="fr-FR" sz="2000" b="1" dirty="0">
              <a:solidFill>
                <a:srgbClr val="002E6C"/>
              </a:solidFill>
              <a:latin typeface="Arial" panose="020B0604020202020204" pitchFamily="34" charset="0"/>
            </a:endParaRPr>
          </a:p>
          <a:p>
            <a:endParaRPr lang="fr-FR" sz="2000" dirty="0">
              <a:latin typeface="Arial" panose="020B0604020202020204" pitchFamily="34" charset="0"/>
            </a:endParaRPr>
          </a:p>
          <a:p>
            <a:r>
              <a:rPr lang="fr-FR" sz="2400" b="1" dirty="0" smtClean="0">
                <a:solidFill>
                  <a:srgbClr val="FF6600"/>
                </a:solidFill>
                <a:latin typeface="Arial" panose="020B0604020202020204" pitchFamily="34" charset="0"/>
              </a:rPr>
              <a:t>Fournisseur d’énergie : </a:t>
            </a:r>
          </a:p>
          <a:p>
            <a:pPr lvl="1"/>
            <a:r>
              <a:rPr lang="fr-FR" sz="2000" b="1" dirty="0" smtClean="0">
                <a:solidFill>
                  <a:srgbClr val="002E6C"/>
                </a:solidFill>
                <a:latin typeface="Arial" panose="020B0604020202020204" pitchFamily="34" charset="0"/>
              </a:rPr>
              <a:t>Gestion </a:t>
            </a:r>
            <a:r>
              <a:rPr lang="fr-FR" sz="2000" b="1" dirty="0">
                <a:solidFill>
                  <a:srgbClr val="002E6C"/>
                </a:solidFill>
                <a:latin typeface="Arial" panose="020B0604020202020204" pitchFamily="34" charset="0"/>
              </a:rPr>
              <a:t>du réseau en fonction des besoins / délestage / smart </a:t>
            </a:r>
            <a:r>
              <a:rPr lang="fr-FR" sz="2000" b="1" dirty="0" err="1" smtClean="0">
                <a:solidFill>
                  <a:srgbClr val="002E6C"/>
                </a:solidFill>
                <a:latin typeface="Arial" panose="020B0604020202020204" pitchFamily="34" charset="0"/>
              </a:rPr>
              <a:t>grids</a:t>
            </a:r>
            <a:endParaRPr lang="fr-FR" sz="2000" b="1" dirty="0" smtClean="0">
              <a:solidFill>
                <a:srgbClr val="002E6C"/>
              </a:solidFill>
              <a:latin typeface="Arial" panose="020B0604020202020204" pitchFamily="34" charset="0"/>
            </a:endParaRPr>
          </a:p>
          <a:p>
            <a:endParaRPr lang="fr-FR" sz="2000" dirty="0">
              <a:latin typeface="Arial" panose="020B0604020202020204" pitchFamily="34" charset="0"/>
            </a:endParaRPr>
          </a:p>
          <a:p>
            <a:endParaRPr lang="fr-FR" sz="2400" dirty="0"/>
          </a:p>
        </p:txBody>
      </p:sp>
      <p:sp>
        <p:nvSpPr>
          <p:cNvPr id="7" name="Titre 2"/>
          <p:cNvSpPr txBox="1">
            <a:spLocks/>
          </p:cNvSpPr>
          <p:nvPr/>
        </p:nvSpPr>
        <p:spPr bwMode="auto">
          <a:xfrm>
            <a:off x="191344" y="260648"/>
            <a:ext cx="104409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400" kern="1200">
                <a:solidFill>
                  <a:schemeClr val="tx1"/>
                </a:solidFill>
                <a:latin typeface="Century Gothic" panose="020B0502020202020204" pitchFamily="34" charset="0"/>
                <a:ea typeface="+mj-ea"/>
                <a:cs typeface="+mj-cs"/>
              </a:defRPr>
            </a:lvl1pPr>
            <a:lvl2pPr algn="ctr" rtl="0" eaLnBrk="0" fontAlgn="base" hangingPunct="0">
              <a:spcBef>
                <a:spcPct val="0"/>
              </a:spcBef>
              <a:spcAft>
                <a:spcPct val="0"/>
              </a:spcAft>
              <a:defRPr sz="2800">
                <a:solidFill>
                  <a:schemeClr val="tx1"/>
                </a:solidFill>
                <a:latin typeface="Century Gothic" pitchFamily="34" charset="0"/>
              </a:defRPr>
            </a:lvl2pPr>
            <a:lvl3pPr algn="ctr" rtl="0" eaLnBrk="0" fontAlgn="base" hangingPunct="0">
              <a:spcBef>
                <a:spcPct val="0"/>
              </a:spcBef>
              <a:spcAft>
                <a:spcPct val="0"/>
              </a:spcAft>
              <a:defRPr sz="2800">
                <a:solidFill>
                  <a:schemeClr val="tx1"/>
                </a:solidFill>
                <a:latin typeface="Century Gothic" pitchFamily="34" charset="0"/>
              </a:defRPr>
            </a:lvl3pPr>
            <a:lvl4pPr algn="ctr" rtl="0" eaLnBrk="0" fontAlgn="base" hangingPunct="0">
              <a:spcBef>
                <a:spcPct val="0"/>
              </a:spcBef>
              <a:spcAft>
                <a:spcPct val="0"/>
              </a:spcAft>
              <a:defRPr sz="2800">
                <a:solidFill>
                  <a:schemeClr val="tx1"/>
                </a:solidFill>
                <a:latin typeface="Century Gothic" pitchFamily="34" charset="0"/>
              </a:defRPr>
            </a:lvl4pPr>
            <a:lvl5pPr algn="ctr" rtl="0" eaLnBrk="0" fontAlgn="base" hangingPunct="0">
              <a:spcBef>
                <a:spcPct val="0"/>
              </a:spcBef>
              <a:spcAft>
                <a:spcPct val="0"/>
              </a:spcAft>
              <a:defRPr sz="2800">
                <a:solidFill>
                  <a:schemeClr val="tx1"/>
                </a:solidFill>
                <a:latin typeface="Century Gothic" pitchFamily="34" charset="0"/>
              </a:defRPr>
            </a:lvl5pPr>
            <a:lvl6pPr marL="457200" algn="ctr" rtl="0" fontAlgn="base">
              <a:spcBef>
                <a:spcPct val="0"/>
              </a:spcBef>
              <a:spcAft>
                <a:spcPct val="0"/>
              </a:spcAft>
              <a:defRPr sz="2800">
                <a:solidFill>
                  <a:schemeClr val="tx1"/>
                </a:solidFill>
                <a:latin typeface="Century Gothic" pitchFamily="34" charset="0"/>
              </a:defRPr>
            </a:lvl6pPr>
            <a:lvl7pPr marL="914400" algn="ctr" rtl="0" fontAlgn="base">
              <a:spcBef>
                <a:spcPct val="0"/>
              </a:spcBef>
              <a:spcAft>
                <a:spcPct val="0"/>
              </a:spcAft>
              <a:defRPr sz="2800">
                <a:solidFill>
                  <a:schemeClr val="tx1"/>
                </a:solidFill>
                <a:latin typeface="Century Gothic" pitchFamily="34" charset="0"/>
              </a:defRPr>
            </a:lvl7pPr>
            <a:lvl8pPr marL="1371600" algn="ctr" rtl="0" fontAlgn="base">
              <a:spcBef>
                <a:spcPct val="0"/>
              </a:spcBef>
              <a:spcAft>
                <a:spcPct val="0"/>
              </a:spcAft>
              <a:defRPr sz="2800">
                <a:solidFill>
                  <a:schemeClr val="tx1"/>
                </a:solidFill>
                <a:latin typeface="Century Gothic" pitchFamily="34" charset="0"/>
              </a:defRPr>
            </a:lvl8pPr>
            <a:lvl9pPr marL="1828800" algn="ctr" rtl="0" fontAlgn="base">
              <a:spcBef>
                <a:spcPct val="0"/>
              </a:spcBef>
              <a:spcAft>
                <a:spcPct val="0"/>
              </a:spcAft>
              <a:defRPr sz="2800">
                <a:solidFill>
                  <a:schemeClr val="tx1"/>
                </a:solidFill>
                <a:latin typeface="Century Gothic" pitchFamily="34" charset="0"/>
              </a:defRPr>
            </a:lvl9pPr>
          </a:lstStyle>
          <a:p>
            <a:pPr>
              <a:defRPr/>
            </a:pPr>
            <a:r>
              <a:rPr lang="fr-FR" sz="3600" b="1" dirty="0" smtClean="0">
                <a:solidFill>
                  <a:srgbClr val="FF6600"/>
                </a:solidFill>
                <a:latin typeface="Calibri" pitchFamily="34" charset="0"/>
                <a:ea typeface="+mn-ea"/>
                <a:cs typeface="Arial" charset="0"/>
              </a:rPr>
              <a:t>La PAC Connectée : améliore l’expérience client</a:t>
            </a:r>
            <a:endParaRPr lang="fr-FR" sz="3600" b="1" dirty="0">
              <a:solidFill>
                <a:srgbClr val="FF6600"/>
              </a:solidFill>
              <a:latin typeface="Calibri" pitchFamily="34" charset="0"/>
              <a:ea typeface="+mn-ea"/>
              <a:cs typeface="Arial" charset="0"/>
            </a:endParaRPr>
          </a:p>
        </p:txBody>
      </p:sp>
      <p:sp>
        <p:nvSpPr>
          <p:cNvPr id="2" name="AutoShape 2" descr="Résultat de recherche d'images pour &quot;wifi&quot;"/>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Résultat de recherche d'images pour &quot;wifi&quot;"/>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0" name="Groupe 9"/>
          <p:cNvGrpSpPr/>
          <p:nvPr/>
        </p:nvGrpSpPr>
        <p:grpSpPr>
          <a:xfrm>
            <a:off x="191344" y="2324249"/>
            <a:ext cx="1687067" cy="2209501"/>
            <a:chOff x="10025557" y="2138958"/>
            <a:chExt cx="1687067" cy="2209501"/>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5557" y="2138958"/>
              <a:ext cx="1543050" cy="220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descr="Résultat de recherche d'images pour &quot;wifi&quot;">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20536" y="2276872"/>
              <a:ext cx="667752" cy="4820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797082" y="2996952"/>
              <a:ext cx="91554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97069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Units sold by country.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3" y="63500"/>
            <a:ext cx="9869487"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2">
            <a:extLst>
              <a:ext uri="{FF2B5EF4-FFF2-40B4-BE49-F238E27FC236}"/>
            </a:extLst>
          </p:cNvPr>
          <p:cNvSpPr/>
          <p:nvPr/>
        </p:nvSpPr>
        <p:spPr>
          <a:xfrm>
            <a:off x="677863" y="2995613"/>
            <a:ext cx="8689975" cy="0"/>
          </a:xfrm>
          <a:prstGeom prst="line">
            <a:avLst/>
          </a:prstGeom>
          <a:ln w="9360">
            <a:solidFill>
              <a:srgbClr val="FF0000"/>
            </a:solidFill>
            <a:round/>
          </a:ln>
        </p:spPr>
        <p:style>
          <a:lnRef idx="0">
            <a:scrgbClr r="0" g="0" b="0"/>
          </a:lnRef>
          <a:fillRef idx="0">
            <a:scrgbClr r="0" g="0" b="0"/>
          </a:fillRef>
          <a:effectRef idx="0">
            <a:scrgbClr r="0" g="0" b="0"/>
          </a:effectRef>
          <a:fontRef idx="minor"/>
        </p:style>
      </p:sp>
      <p:sp>
        <p:nvSpPr>
          <p:cNvPr id="6" name="CustomShape 3">
            <a:extLst>
              <a:ext uri="{FF2B5EF4-FFF2-40B4-BE49-F238E27FC236}"/>
            </a:extLst>
          </p:cNvPr>
          <p:cNvSpPr/>
          <p:nvPr/>
        </p:nvSpPr>
        <p:spPr>
          <a:xfrm>
            <a:off x="10444163" y="1003300"/>
            <a:ext cx="1290637" cy="1354138"/>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wrap="none" lIns="120000" tIns="60000" rIns="120000" bIns="6000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GB" b="1" dirty="0" smtClean="0">
                <a:solidFill>
                  <a:srgbClr val="FF6600"/>
                </a:solidFill>
                <a:cs typeface="DejaVu Sans" panose="020B0603030804020204" pitchFamily="34" charset="0"/>
              </a:rPr>
              <a:t>&gt; 881k</a:t>
            </a:r>
            <a:endParaRPr lang="en-GB" b="1" dirty="0" smtClean="0">
              <a:solidFill>
                <a:srgbClr val="FF6600"/>
              </a:solidFill>
            </a:endParaRPr>
          </a:p>
          <a:p>
            <a:pPr>
              <a:defRPr/>
            </a:pPr>
            <a:r>
              <a:rPr lang="en-GB" b="1" dirty="0" smtClean="0">
                <a:solidFill>
                  <a:srgbClr val="FF6600"/>
                </a:solidFill>
                <a:cs typeface="DejaVu Sans" panose="020B0603030804020204" pitchFamily="34" charset="0"/>
              </a:rPr>
              <a:t>units</a:t>
            </a:r>
            <a:endParaRPr lang="en-GB" b="1" dirty="0" smtClean="0">
              <a:solidFill>
                <a:srgbClr val="FF6600"/>
              </a:solidFill>
            </a:endParaRPr>
          </a:p>
          <a:p>
            <a:pPr>
              <a:defRPr/>
            </a:pPr>
            <a:r>
              <a:rPr lang="en-GB" b="1" dirty="0" smtClean="0">
                <a:solidFill>
                  <a:srgbClr val="FF6600"/>
                </a:solidFill>
                <a:cs typeface="DejaVu Sans" panose="020B0603030804020204" pitchFamily="34" charset="0"/>
              </a:rPr>
              <a:t>(89%)</a:t>
            </a:r>
            <a:endParaRPr lang="en-GB" b="1" dirty="0" smtClean="0">
              <a:solidFill>
                <a:srgbClr val="FF6600"/>
              </a:solidFill>
            </a:endParaRPr>
          </a:p>
        </p:txBody>
      </p:sp>
      <p:sp>
        <p:nvSpPr>
          <p:cNvPr id="7" name="CustomShape 4">
            <a:extLst>
              <a:ext uri="{FF2B5EF4-FFF2-40B4-BE49-F238E27FC236}"/>
            </a:extLst>
          </p:cNvPr>
          <p:cNvSpPr/>
          <p:nvPr/>
        </p:nvSpPr>
        <p:spPr>
          <a:xfrm rot="10800000">
            <a:off x="9907588" y="452438"/>
            <a:ext cx="417512" cy="2455862"/>
          </a:xfrm>
          <a:prstGeom prst="leftBrace">
            <a:avLst>
              <a:gd name="adj1" fmla="val 90542"/>
              <a:gd name="adj2" fmla="val 50000"/>
            </a:avLst>
          </a:prstGeom>
          <a:noFill/>
          <a:ln w="28440">
            <a:solidFill>
              <a:srgbClr val="FF0000"/>
            </a:solidFill>
            <a:round/>
          </a:ln>
        </p:spPr>
        <p:style>
          <a:lnRef idx="0">
            <a:scrgbClr r="0" g="0" b="0"/>
          </a:lnRef>
          <a:fillRef idx="0">
            <a:scrgbClr r="0" g="0" b="0"/>
          </a:fillRef>
          <a:effectRef idx="0">
            <a:scrgbClr r="0" g="0" b="0"/>
          </a:effectRef>
          <a:fontRef idx="minor"/>
        </p:style>
      </p:sp>
      <p:sp>
        <p:nvSpPr>
          <p:cNvPr id="19462" name="Title 1"/>
          <p:cNvSpPr txBox="1">
            <a:spLocks/>
          </p:cNvSpPr>
          <p:nvPr/>
        </p:nvSpPr>
        <p:spPr bwMode="auto">
          <a:xfrm>
            <a:off x="912813" y="-26988"/>
            <a:ext cx="109728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b="1">
                <a:solidFill>
                  <a:srgbClr val="FF6600"/>
                </a:solidFill>
              </a:rPr>
              <a:t>Top 10 marchés des Pompes à Chaleur par volume</a:t>
            </a:r>
            <a:r>
              <a:rPr lang="en-US"/>
              <a:t/>
            </a:r>
            <a:br>
              <a:rPr lang="en-US"/>
            </a:b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12700" y="2708275"/>
            <a:ext cx="122047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3600" b="1">
                <a:solidFill>
                  <a:srgbClr val="002E6C"/>
                </a:solidFill>
              </a:rPr>
              <a:t>Diagnostic embarqué des performances des PAC</a:t>
            </a:r>
          </a:p>
          <a:p>
            <a:pPr algn="ctr">
              <a:lnSpc>
                <a:spcPct val="150000"/>
              </a:lnSpc>
              <a:spcBef>
                <a:spcPct val="0"/>
              </a:spcBef>
              <a:buFontTx/>
              <a:buNone/>
            </a:pPr>
            <a:endParaRPr lang="fr-FR" altLang="fr-FR" sz="3600" b="1">
              <a:solidFill>
                <a:srgbClr val="002E6C"/>
              </a:solidFill>
            </a:endParaRPr>
          </a:p>
          <a:p>
            <a:pPr algn="ctr">
              <a:lnSpc>
                <a:spcPct val="150000"/>
              </a:lnSpc>
              <a:spcBef>
                <a:spcPct val="0"/>
              </a:spcBef>
              <a:buFontTx/>
              <a:buNone/>
            </a:pPr>
            <a:r>
              <a:rPr lang="fr-FR" altLang="fr-FR" sz="3600" b="1">
                <a:solidFill>
                  <a:srgbClr val="FF6600"/>
                </a:solidFill>
              </a:rPr>
              <a:t>Odile CAURET - EDF R&amp;D</a:t>
            </a:r>
          </a:p>
        </p:txBody>
      </p:sp>
    </p:spTree>
  </p:cSld>
  <p:clrMapOvr>
    <a:masterClrMapping/>
  </p:clrMapOvr>
  <p:transition spd="slow">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1"/>
          <p:cNvSpPr>
            <a:spLocks noGrp="1"/>
          </p:cNvSpPr>
          <p:nvPr>
            <p:ph type="title"/>
          </p:nvPr>
        </p:nvSpPr>
        <p:spPr>
          <a:xfrm>
            <a:off x="1919288" y="155575"/>
            <a:ext cx="8353425" cy="850900"/>
          </a:xfrm>
        </p:spPr>
        <p:txBody>
          <a:bodyPr/>
          <a:lstStyle/>
          <a:p>
            <a:r>
              <a:rPr lang="fr-FR" b="1" smtClean="0">
                <a:solidFill>
                  <a:srgbClr val="FF6600"/>
                </a:solidFill>
              </a:rPr>
              <a:t>Performance des pompes à chaleur</a:t>
            </a:r>
          </a:p>
        </p:txBody>
      </p:sp>
      <p:sp>
        <p:nvSpPr>
          <p:cNvPr id="3" name="Espace réservé du contenu 2"/>
          <p:cNvSpPr>
            <a:spLocks noGrp="1"/>
          </p:cNvSpPr>
          <p:nvPr>
            <p:ph idx="1"/>
          </p:nvPr>
        </p:nvSpPr>
        <p:spPr>
          <a:xfrm>
            <a:off x="1614488" y="1196975"/>
            <a:ext cx="8963025" cy="4568825"/>
          </a:xfrm>
        </p:spPr>
        <p:txBody>
          <a:bodyPr/>
          <a:lstStyle/>
          <a:p>
            <a:pPr marL="342900" indent="-342900">
              <a:buClrTx/>
              <a:buSzPct val="100000"/>
              <a:buFont typeface="Arial" panose="020B0604020202020204" pitchFamily="34" charset="0"/>
              <a:buChar char="•"/>
              <a:defRPr/>
            </a:pPr>
            <a:r>
              <a:rPr lang="fr-FR" dirty="0" smtClean="0">
                <a:solidFill>
                  <a:schemeClr val="tx2"/>
                </a:solidFill>
              </a:rPr>
              <a:t>Estimations du COP par des modèles de type réglementaire ou normatif ne reflètent pas la réalité du terrain</a:t>
            </a:r>
            <a:endParaRPr lang="fr-FR" dirty="0" smtClean="0">
              <a:solidFill>
                <a:srgbClr val="FF0000"/>
              </a:solidFill>
            </a:endParaRPr>
          </a:p>
          <a:p>
            <a:pPr marL="342900" indent="-342900">
              <a:buClrTx/>
              <a:buSzPct val="100000"/>
              <a:buFont typeface="Arial" panose="020B0604020202020204" pitchFamily="34" charset="0"/>
              <a:buChar char="•"/>
              <a:defRPr/>
            </a:pPr>
            <a:r>
              <a:rPr lang="fr-FR" dirty="0" smtClean="0">
                <a:solidFill>
                  <a:schemeClr val="tx2"/>
                </a:solidFill>
              </a:rPr>
              <a:t>La performance réelle ne dépend pas seulement de l’efficacité intrinsèque de la PAC :</a:t>
            </a:r>
          </a:p>
          <a:p>
            <a:pPr marL="702900" lvl="1" indent="-342900">
              <a:buSzPct val="100000"/>
              <a:buFont typeface="Arial" panose="020B0604020202020204" pitchFamily="34" charset="0"/>
              <a:buChar char="•"/>
              <a:defRPr/>
            </a:pPr>
            <a:r>
              <a:rPr lang="fr-FR" dirty="0" smtClean="0">
                <a:solidFill>
                  <a:schemeClr val="tx2"/>
                </a:solidFill>
              </a:rPr>
              <a:t>Conditions climatiques</a:t>
            </a:r>
          </a:p>
          <a:p>
            <a:pPr marL="702900" lvl="1" indent="-342900">
              <a:buSzPct val="100000"/>
              <a:buFont typeface="Arial" panose="020B0604020202020204" pitchFamily="34" charset="0"/>
              <a:buChar char="•"/>
              <a:defRPr/>
            </a:pPr>
            <a:r>
              <a:rPr lang="fr-FR" dirty="0" smtClean="0">
                <a:solidFill>
                  <a:schemeClr val="tx2"/>
                </a:solidFill>
              </a:rPr>
              <a:t>Besoin de chaleur</a:t>
            </a:r>
          </a:p>
          <a:p>
            <a:pPr marL="702900" lvl="1" indent="-342900">
              <a:buSzPct val="100000"/>
              <a:buFont typeface="Arial" panose="020B0604020202020204" pitchFamily="34" charset="0"/>
              <a:buChar char="•"/>
              <a:defRPr/>
            </a:pPr>
            <a:r>
              <a:rPr lang="fr-FR" dirty="0" smtClean="0">
                <a:solidFill>
                  <a:schemeClr val="tx2"/>
                </a:solidFill>
              </a:rPr>
              <a:t>Qualité de l’installation</a:t>
            </a:r>
          </a:p>
          <a:p>
            <a:pPr marL="702900" lvl="1" indent="-342900">
              <a:buSzPct val="100000"/>
              <a:buFont typeface="Arial" panose="020B0604020202020204" pitchFamily="34" charset="0"/>
              <a:buChar char="•"/>
              <a:defRPr/>
            </a:pPr>
            <a:r>
              <a:rPr lang="fr-FR" dirty="0" smtClean="0">
                <a:solidFill>
                  <a:schemeClr val="tx2"/>
                </a:solidFill>
              </a:rPr>
              <a:t>Paramétrage,..</a:t>
            </a:r>
          </a:p>
          <a:p>
            <a:pPr>
              <a:spcBef>
                <a:spcPts val="0"/>
              </a:spcBef>
              <a:buClr>
                <a:schemeClr val="tx2"/>
              </a:buClr>
              <a:buSzPct val="100000"/>
              <a:defRPr/>
            </a:pPr>
            <a:endParaRPr lang="fr-FR" dirty="0">
              <a:solidFill>
                <a:schemeClr val="tx2"/>
              </a:solidFill>
            </a:endParaRPr>
          </a:p>
          <a:p>
            <a:pPr marL="342900" indent="-342900">
              <a:spcBef>
                <a:spcPts val="0"/>
              </a:spcBef>
              <a:buClr>
                <a:schemeClr val="tx2"/>
              </a:buClr>
              <a:buSzPct val="100000"/>
              <a:buFont typeface="Wingdings" panose="05000000000000000000" pitchFamily="2" charset="2"/>
              <a:buChar char="à"/>
              <a:defRPr/>
            </a:pPr>
            <a:r>
              <a:rPr lang="fr-FR" dirty="0" smtClean="0">
                <a:solidFill>
                  <a:schemeClr val="tx2"/>
                </a:solidFill>
                <a:sym typeface="Wingdings" panose="05000000000000000000" pitchFamily="2" charset="2"/>
              </a:rPr>
              <a:t>Besoin de mesurer les performances réelles en continu sur le terrain pour identifier et expliquer les écarts entre performance réelle et prévue</a:t>
            </a:r>
          </a:p>
          <a:p>
            <a:pPr marL="342900" indent="-342900">
              <a:spcBef>
                <a:spcPts val="0"/>
              </a:spcBef>
              <a:buClr>
                <a:schemeClr val="tx2"/>
              </a:buClr>
              <a:buSzPct val="100000"/>
              <a:buFont typeface="Wingdings" panose="05000000000000000000" pitchFamily="2" charset="2"/>
              <a:buChar char="à"/>
              <a:defRPr/>
            </a:pPr>
            <a:endParaRPr lang="fr-FR" dirty="0">
              <a:solidFill>
                <a:schemeClr val="tx2"/>
              </a:solidFill>
            </a:endParaRPr>
          </a:p>
          <a:p>
            <a:pPr>
              <a:spcBef>
                <a:spcPts val="0"/>
              </a:spcBef>
              <a:defRPr/>
            </a:pPr>
            <a:endParaRPr lang="fr-FR" dirty="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re 1"/>
          <p:cNvSpPr>
            <a:spLocks noGrp="1"/>
          </p:cNvSpPr>
          <p:nvPr>
            <p:ph type="title"/>
          </p:nvPr>
        </p:nvSpPr>
        <p:spPr>
          <a:xfrm>
            <a:off x="1919288" y="490538"/>
            <a:ext cx="8353425" cy="850900"/>
          </a:xfrm>
        </p:spPr>
        <p:txBody>
          <a:bodyPr/>
          <a:lstStyle/>
          <a:p>
            <a:r>
              <a:rPr lang="fr-FR" b="1" smtClean="0">
                <a:solidFill>
                  <a:srgbClr val="FF6600"/>
                </a:solidFill>
              </a:rPr>
              <a:t>Méthode de mesure des performances in-situ</a:t>
            </a:r>
          </a:p>
        </p:txBody>
      </p:sp>
      <p:sp>
        <p:nvSpPr>
          <p:cNvPr id="3" name="Espace réservé du contenu 2"/>
          <p:cNvSpPr>
            <a:spLocks noGrp="1"/>
          </p:cNvSpPr>
          <p:nvPr>
            <p:ph idx="1"/>
          </p:nvPr>
        </p:nvSpPr>
        <p:spPr>
          <a:xfrm>
            <a:off x="1703388" y="1557338"/>
            <a:ext cx="8856662" cy="4568825"/>
          </a:xfrm>
        </p:spPr>
        <p:txBody>
          <a:bodyPr/>
          <a:lstStyle/>
          <a:p>
            <a:pPr marL="342900" indent="-342900">
              <a:buClrTx/>
              <a:buSzPct val="100000"/>
              <a:buFont typeface="Arial" panose="020B0604020202020204" pitchFamily="34" charset="0"/>
              <a:buChar char="•"/>
              <a:defRPr/>
            </a:pPr>
            <a:r>
              <a:rPr lang="fr-FR" dirty="0" smtClean="0">
                <a:solidFill>
                  <a:schemeClr val="tx2"/>
                </a:solidFill>
              </a:rPr>
              <a:t>But : mesurer les performances de PAC en continu in-situ</a:t>
            </a:r>
          </a:p>
          <a:p>
            <a:pPr marL="342900" indent="-342900">
              <a:buClrTx/>
              <a:buSzPct val="100000"/>
              <a:buFont typeface="Arial" panose="020B0604020202020204" pitchFamily="34" charset="0"/>
              <a:buChar char="•"/>
              <a:defRPr/>
            </a:pPr>
            <a:r>
              <a:rPr lang="fr-FR" dirty="0" smtClean="0">
                <a:solidFill>
                  <a:schemeClr val="tx2"/>
                </a:solidFill>
              </a:rPr>
              <a:t>Méthode adaptée à tout type de PAC y compris air/air</a:t>
            </a:r>
          </a:p>
          <a:p>
            <a:pPr marL="342900" indent="-342900">
              <a:buClrTx/>
              <a:buSzPct val="100000"/>
              <a:buFont typeface="Arial" panose="020B0604020202020204" pitchFamily="34" charset="0"/>
              <a:buChar char="•"/>
              <a:defRPr/>
            </a:pPr>
            <a:r>
              <a:rPr lang="fr-FR" dirty="0" smtClean="0">
                <a:solidFill>
                  <a:schemeClr val="tx2"/>
                </a:solidFill>
              </a:rPr>
              <a:t>Installation rapide</a:t>
            </a:r>
          </a:p>
          <a:p>
            <a:pPr marL="342900" indent="-342900">
              <a:buClrTx/>
              <a:buSzPct val="100000"/>
              <a:buFont typeface="Arial" panose="020B0604020202020204" pitchFamily="34" charset="0"/>
              <a:buChar char="•"/>
              <a:defRPr/>
            </a:pPr>
            <a:r>
              <a:rPr lang="fr-FR" dirty="0" smtClean="0">
                <a:solidFill>
                  <a:schemeClr val="tx2"/>
                </a:solidFill>
              </a:rPr>
              <a:t>Totalement indépendante (neutre)</a:t>
            </a:r>
          </a:p>
          <a:p>
            <a:pPr marL="342900" indent="-342900">
              <a:buClrTx/>
              <a:buSzPct val="100000"/>
              <a:buFont typeface="Arial" panose="020B0604020202020204" pitchFamily="34" charset="0"/>
              <a:buChar char="•"/>
              <a:defRPr/>
            </a:pPr>
            <a:r>
              <a:rPr lang="fr-FR" dirty="0" smtClean="0">
                <a:solidFill>
                  <a:schemeClr val="tx2"/>
                </a:solidFill>
              </a:rPr>
              <a:t>Fiable</a:t>
            </a:r>
          </a:p>
          <a:p>
            <a:pPr marL="342900" indent="-342900">
              <a:buClrTx/>
              <a:buSzPct val="100000"/>
              <a:buFont typeface="Arial" panose="020B0604020202020204" pitchFamily="34" charset="0"/>
              <a:buChar char="•"/>
              <a:defRPr/>
            </a:pPr>
            <a:r>
              <a:rPr lang="fr-FR" dirty="0" smtClean="0">
                <a:solidFill>
                  <a:schemeClr val="tx2"/>
                </a:solidFill>
              </a:rPr>
              <a:t>Ne doit pas perturber le fonctionnement de la PAC, instrumentation discrète</a:t>
            </a:r>
          </a:p>
          <a:p>
            <a:pPr>
              <a:spcBef>
                <a:spcPts val="0"/>
              </a:spcBef>
              <a:defRPr/>
            </a:pPr>
            <a:endParaRPr lang="fr-FR" dirty="0">
              <a:solidFill>
                <a:schemeClr val="tx2"/>
              </a:solidFill>
            </a:endParaRPr>
          </a:p>
          <a:p>
            <a:pPr>
              <a:spcBef>
                <a:spcPts val="0"/>
              </a:spcBef>
              <a:defRPr/>
            </a:pPr>
            <a:endParaRPr lang="fr-FR" dirty="0">
              <a:solidFill>
                <a:schemeClr val="tx2"/>
              </a:solidFill>
            </a:endParaRPr>
          </a:p>
        </p:txBody>
      </p:sp>
      <p:sp>
        <p:nvSpPr>
          <p:cNvPr id="4" name="Rectangle 3"/>
          <p:cNvSpPr/>
          <p:nvPr/>
        </p:nvSpPr>
        <p:spPr>
          <a:xfrm>
            <a:off x="1343025" y="4581525"/>
            <a:ext cx="9037638" cy="1016000"/>
          </a:xfrm>
          <a:prstGeom prst="rect">
            <a:avLst/>
          </a:prstGeom>
        </p:spPr>
        <p:txBody>
          <a:bodyPr>
            <a:spAutoFit/>
          </a:bodyPr>
          <a:lstStyle/>
          <a:p>
            <a:pPr marL="342900" indent="-342900" algn="ctr">
              <a:buSzPct val="100000"/>
              <a:buFont typeface="Wingdings" panose="05000000000000000000" pitchFamily="2" charset="2"/>
              <a:buChar char="à"/>
              <a:defRPr/>
            </a:pPr>
            <a:r>
              <a:rPr lang="fr-FR" sz="2000" b="1" dirty="0">
                <a:solidFill>
                  <a:schemeClr val="tx2"/>
                </a:solidFill>
                <a:sym typeface="Wingdings" panose="05000000000000000000" pitchFamily="2" charset="2"/>
              </a:rPr>
              <a:t>Méthode de mesure interne non-intrusive </a:t>
            </a:r>
          </a:p>
          <a:p>
            <a:pPr algn="ctr">
              <a:buSzPct val="100000"/>
              <a:defRPr/>
            </a:pPr>
            <a:r>
              <a:rPr lang="fr-FR" sz="2000" b="1" dirty="0">
                <a:solidFill>
                  <a:schemeClr val="tx2"/>
                </a:solidFill>
                <a:sym typeface="Wingdings" panose="05000000000000000000" pitchFamily="2" charset="2"/>
              </a:rPr>
              <a:t>développée par </a:t>
            </a:r>
            <a:r>
              <a:rPr lang="fr-FR" sz="2000" b="1" dirty="0" err="1">
                <a:solidFill>
                  <a:schemeClr val="tx2"/>
                </a:solidFill>
                <a:sym typeface="Wingdings" panose="05000000000000000000" pitchFamily="2" charset="2"/>
              </a:rPr>
              <a:t>C.T.Tran</a:t>
            </a:r>
            <a:r>
              <a:rPr lang="fr-FR" sz="2000" b="1" dirty="0">
                <a:solidFill>
                  <a:schemeClr val="tx2"/>
                </a:solidFill>
                <a:sym typeface="Wingdings" panose="05000000000000000000" pitchFamily="2" charset="2"/>
              </a:rPr>
              <a:t>  (Mines </a:t>
            </a:r>
            <a:r>
              <a:rPr lang="fr-FR" sz="2000" b="1" dirty="0" err="1">
                <a:solidFill>
                  <a:schemeClr val="tx2"/>
                </a:solidFill>
                <a:sym typeface="Wingdings" panose="05000000000000000000" pitchFamily="2" charset="2"/>
              </a:rPr>
              <a:t>ParisTech</a:t>
            </a:r>
            <a:r>
              <a:rPr lang="fr-FR" sz="2000" b="1" dirty="0">
                <a:solidFill>
                  <a:schemeClr val="tx2"/>
                </a:solidFill>
                <a:sym typeface="Wingdings" panose="05000000000000000000" pitchFamily="2" charset="2"/>
              </a:rPr>
              <a:t>/EDF 2012)</a:t>
            </a:r>
          </a:p>
          <a:p>
            <a:pPr algn="ctr">
              <a:buSzPct val="100000"/>
              <a:defRPr/>
            </a:pPr>
            <a:r>
              <a:rPr lang="fr-FR" sz="2000" b="1" dirty="0">
                <a:solidFill>
                  <a:schemeClr val="tx2"/>
                </a:solidFill>
                <a:sym typeface="Wingdings" panose="05000000000000000000" pitchFamily="2" charset="2"/>
              </a:rPr>
              <a:t>et améliorée par M. Goossens (Mines </a:t>
            </a:r>
            <a:r>
              <a:rPr lang="fr-FR" sz="2000" b="1" dirty="0" err="1">
                <a:solidFill>
                  <a:schemeClr val="tx2"/>
                </a:solidFill>
                <a:sym typeface="Wingdings" panose="05000000000000000000" pitchFamily="2" charset="2"/>
              </a:rPr>
              <a:t>ParisTech</a:t>
            </a:r>
            <a:r>
              <a:rPr lang="fr-FR" sz="2000" b="1" dirty="0">
                <a:solidFill>
                  <a:schemeClr val="tx2"/>
                </a:solidFill>
                <a:sym typeface="Wingdings" panose="05000000000000000000" pitchFamily="2" charset="2"/>
              </a:rPr>
              <a:t>/EDF 2017).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re 1"/>
          <p:cNvSpPr>
            <a:spLocks noGrp="1"/>
          </p:cNvSpPr>
          <p:nvPr>
            <p:ph type="title"/>
          </p:nvPr>
        </p:nvSpPr>
        <p:spPr>
          <a:xfrm>
            <a:off x="911225" y="227013"/>
            <a:ext cx="10972800" cy="1143000"/>
          </a:xfrm>
        </p:spPr>
        <p:txBody>
          <a:bodyPr/>
          <a:lstStyle/>
          <a:p>
            <a:r>
              <a:rPr lang="fr-FR" b="1" smtClean="0">
                <a:solidFill>
                  <a:srgbClr val="FF6600"/>
                </a:solidFill>
              </a:rPr>
              <a:t>Instrumentation</a:t>
            </a:r>
          </a:p>
        </p:txBody>
      </p:sp>
      <p:grpSp>
        <p:nvGrpSpPr>
          <p:cNvPr id="89091" name="Groupe 40"/>
          <p:cNvGrpSpPr>
            <a:grpSpLocks/>
          </p:cNvGrpSpPr>
          <p:nvPr/>
        </p:nvGrpSpPr>
        <p:grpSpPr bwMode="auto">
          <a:xfrm>
            <a:off x="1960563" y="1389063"/>
            <a:ext cx="8023225" cy="4103687"/>
            <a:chOff x="220637" y="1412776"/>
            <a:chExt cx="8023771" cy="4104456"/>
          </a:xfrm>
        </p:grpSpPr>
        <p:grpSp>
          <p:nvGrpSpPr>
            <p:cNvPr id="89094" name="Groupe 27"/>
            <p:cNvGrpSpPr>
              <a:grpSpLocks/>
            </p:cNvGrpSpPr>
            <p:nvPr/>
          </p:nvGrpSpPr>
          <p:grpSpPr bwMode="auto">
            <a:xfrm>
              <a:off x="220637" y="1412776"/>
              <a:ext cx="8023771" cy="4104456"/>
              <a:chOff x="587566" y="1556792"/>
              <a:chExt cx="6240401" cy="3209524"/>
            </a:xfrm>
          </p:grpSpPr>
          <p:grpSp>
            <p:nvGrpSpPr>
              <p:cNvPr id="89098" name="Groupe 26"/>
              <p:cNvGrpSpPr>
                <a:grpSpLocks/>
              </p:cNvGrpSpPr>
              <p:nvPr/>
            </p:nvGrpSpPr>
            <p:grpSpPr bwMode="auto">
              <a:xfrm>
                <a:off x="587566" y="1556792"/>
                <a:ext cx="6240401" cy="3209524"/>
                <a:chOff x="587566" y="1556792"/>
                <a:chExt cx="6240401" cy="3209524"/>
              </a:xfrm>
            </p:grpSpPr>
            <p:pic>
              <p:nvPicPr>
                <p:cNvPr id="89101" name="Imag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56792"/>
                  <a:ext cx="5200000" cy="320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lipse 9"/>
                <p:cNvSpPr/>
                <p:nvPr/>
              </p:nvSpPr>
              <p:spPr>
                <a:xfrm>
                  <a:off x="4139927" y="3357105"/>
                  <a:ext cx="360546" cy="216038"/>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FR" sz="1100" dirty="0">
                      <a:solidFill>
                        <a:schemeClr val="tx2"/>
                      </a:solidFill>
                    </a:rPr>
                    <a:t>T1</a:t>
                  </a:r>
                </a:p>
              </p:txBody>
            </p:sp>
            <p:sp>
              <p:nvSpPr>
                <p:cNvPr id="11" name="Ellipse 10"/>
                <p:cNvSpPr/>
                <p:nvPr/>
              </p:nvSpPr>
              <p:spPr>
                <a:xfrm>
                  <a:off x="4716553" y="2166415"/>
                  <a:ext cx="359310" cy="216038"/>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FR" sz="1100" dirty="0">
                      <a:solidFill>
                        <a:schemeClr val="tx2"/>
                      </a:solidFill>
                    </a:rPr>
                    <a:t>T2</a:t>
                  </a:r>
                </a:p>
              </p:txBody>
            </p:sp>
            <p:sp>
              <p:nvSpPr>
                <p:cNvPr id="12" name="Ellipse 11"/>
                <p:cNvSpPr/>
                <p:nvPr/>
              </p:nvSpPr>
              <p:spPr>
                <a:xfrm>
                  <a:off x="4477013" y="3226738"/>
                  <a:ext cx="360546" cy="216038"/>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FR" sz="1100" dirty="0">
                      <a:solidFill>
                        <a:schemeClr val="tx2"/>
                      </a:solidFill>
                    </a:rPr>
                    <a:t>T3</a:t>
                  </a:r>
                </a:p>
              </p:txBody>
            </p:sp>
            <p:sp>
              <p:nvSpPr>
                <p:cNvPr id="13" name="Ellipse 12"/>
                <p:cNvSpPr/>
                <p:nvPr/>
              </p:nvSpPr>
              <p:spPr>
                <a:xfrm>
                  <a:off x="3222512" y="2560001"/>
                  <a:ext cx="360546" cy="216038"/>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FR" sz="1100" dirty="0">
                      <a:solidFill>
                        <a:schemeClr val="tx2"/>
                      </a:solidFill>
                    </a:rPr>
                    <a:t>T4</a:t>
                  </a:r>
                </a:p>
              </p:txBody>
            </p:sp>
            <p:sp>
              <p:nvSpPr>
                <p:cNvPr id="14" name="Ellipse 13"/>
                <p:cNvSpPr/>
                <p:nvPr/>
              </p:nvSpPr>
              <p:spPr>
                <a:xfrm>
                  <a:off x="587566" y="2089436"/>
                  <a:ext cx="360546" cy="216038"/>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FR" sz="1100" dirty="0">
                      <a:solidFill>
                        <a:schemeClr val="tx2"/>
                      </a:solidFill>
                    </a:rPr>
                    <a:t>T6</a:t>
                  </a:r>
                </a:p>
              </p:txBody>
            </p:sp>
            <p:sp>
              <p:nvSpPr>
                <p:cNvPr id="15" name="Ellipse 14"/>
                <p:cNvSpPr/>
                <p:nvPr/>
              </p:nvSpPr>
              <p:spPr>
                <a:xfrm>
                  <a:off x="5724105" y="3010700"/>
                  <a:ext cx="360546" cy="216038"/>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FR" sz="1100" dirty="0">
                      <a:solidFill>
                        <a:schemeClr val="tx2"/>
                      </a:solidFill>
                    </a:rPr>
                    <a:t>T5</a:t>
                  </a:r>
                </a:p>
              </p:txBody>
            </p:sp>
            <p:sp>
              <p:nvSpPr>
                <p:cNvPr id="16" name="Ellipse 15"/>
                <p:cNvSpPr/>
                <p:nvPr/>
              </p:nvSpPr>
              <p:spPr>
                <a:xfrm>
                  <a:off x="6467421" y="2168898"/>
                  <a:ext cx="360546" cy="216038"/>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FR" sz="1100" dirty="0">
                      <a:solidFill>
                        <a:schemeClr val="tx2"/>
                      </a:solidFill>
                    </a:rPr>
                    <a:t>T7</a:t>
                  </a:r>
                </a:p>
              </p:txBody>
            </p:sp>
            <p:sp>
              <p:nvSpPr>
                <p:cNvPr id="89109" name="ZoneTexte 18"/>
                <p:cNvSpPr txBox="1">
                  <a:spLocks noChangeArrowheads="1"/>
                </p:cNvSpPr>
                <p:nvPr/>
              </p:nvSpPr>
              <p:spPr bwMode="auto">
                <a:xfrm>
                  <a:off x="3087093" y="2073794"/>
                  <a:ext cx="89493" cy="1925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endParaRPr lang="fr-FR" sz="1600">
                    <a:latin typeface="Calibri" panose="020F0502020204030204" pitchFamily="34" charset="0"/>
                  </a:endParaRPr>
                </a:p>
              </p:txBody>
            </p:sp>
            <p:cxnSp>
              <p:nvCxnSpPr>
                <p:cNvPr id="21" name="Connecteur droit 20"/>
                <p:cNvCxnSpPr>
                  <a:endCxn id="13" idx="2"/>
                </p:cNvCxnSpPr>
                <p:nvPr/>
              </p:nvCxnSpPr>
              <p:spPr>
                <a:xfrm>
                  <a:off x="2995319" y="2668020"/>
                  <a:ext cx="227193" cy="0"/>
                </a:xfrm>
                <a:prstGeom prst="line">
                  <a:avLst/>
                </a:prstGeom>
                <a:ln/>
              </p:spPr>
              <p:style>
                <a:lnRef idx="1">
                  <a:schemeClr val="dk1"/>
                </a:lnRef>
                <a:fillRef idx="0">
                  <a:schemeClr val="dk1"/>
                </a:fillRef>
                <a:effectRef idx="0">
                  <a:schemeClr val="dk1"/>
                </a:effectRef>
                <a:fontRef idx="minor">
                  <a:schemeClr val="tx1"/>
                </a:fontRef>
              </p:style>
            </p:cxnSp>
            <p:cxnSp>
              <p:nvCxnSpPr>
                <p:cNvPr id="24" name="Connecteur droit 23"/>
                <p:cNvCxnSpPr>
                  <a:stCxn id="16" idx="2"/>
                </p:cNvCxnSpPr>
                <p:nvPr/>
              </p:nvCxnSpPr>
              <p:spPr>
                <a:xfrm flipH="1" flipV="1">
                  <a:off x="6156266" y="2274434"/>
                  <a:ext cx="311156" cy="2483"/>
                </a:xfrm>
                <a:prstGeom prst="line">
                  <a:avLst/>
                </a:prstGeom>
                <a:ln/>
              </p:spPr>
              <p:style>
                <a:lnRef idx="1">
                  <a:schemeClr val="dk1"/>
                </a:lnRef>
                <a:fillRef idx="0">
                  <a:schemeClr val="dk1"/>
                </a:fillRef>
                <a:effectRef idx="0">
                  <a:schemeClr val="dk1"/>
                </a:effectRef>
                <a:fontRef idx="minor">
                  <a:schemeClr val="tx1"/>
                </a:fontRef>
              </p:style>
            </p:cxnSp>
          </p:grpSp>
          <p:sp>
            <p:nvSpPr>
              <p:cNvPr id="17" name="Ellipse 16"/>
              <p:cNvSpPr/>
              <p:nvPr/>
            </p:nvSpPr>
            <p:spPr>
              <a:xfrm>
                <a:off x="5174643" y="3347173"/>
                <a:ext cx="445743" cy="216038"/>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FR" sz="1100" dirty="0">
                    <a:solidFill>
                      <a:schemeClr val="tx2"/>
                    </a:solidFill>
                  </a:rPr>
                  <a:t>W1</a:t>
                </a:r>
              </a:p>
            </p:txBody>
          </p:sp>
          <p:sp>
            <p:nvSpPr>
              <p:cNvPr id="18" name="Ellipse 17"/>
              <p:cNvSpPr/>
              <p:nvPr/>
            </p:nvSpPr>
            <p:spPr>
              <a:xfrm>
                <a:off x="5174643" y="3645156"/>
                <a:ext cx="445743" cy="216038"/>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fr-FR" sz="1100" dirty="0">
                    <a:solidFill>
                      <a:schemeClr val="tx2"/>
                    </a:solidFill>
                  </a:rPr>
                  <a:t>W2</a:t>
                </a:r>
              </a:p>
            </p:txBody>
          </p:sp>
        </p:grpSp>
        <p:sp>
          <p:nvSpPr>
            <p:cNvPr id="89095" name="ZoneTexte 28"/>
            <p:cNvSpPr txBox="1">
              <a:spLocks noChangeArrowheads="1"/>
            </p:cNvSpPr>
            <p:nvPr/>
          </p:nvSpPr>
          <p:spPr bwMode="auto">
            <a:xfrm>
              <a:off x="3347864" y="2972163"/>
              <a:ext cx="19744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endParaRPr lang="fr-FR" sz="1600">
                <a:latin typeface="Calibri" panose="020F0502020204030204" pitchFamily="34" charset="0"/>
              </a:endParaRPr>
            </a:p>
          </p:txBody>
        </p:sp>
        <p:sp>
          <p:nvSpPr>
            <p:cNvPr id="30" name="Ellipse 29"/>
            <p:cNvSpPr/>
            <p:nvPr/>
          </p:nvSpPr>
          <p:spPr>
            <a:xfrm>
              <a:off x="3316473" y="3068848"/>
              <a:ext cx="46040" cy="714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endParaRPr lang="fr-FR" sz="1600"/>
            </a:p>
          </p:txBody>
        </p:sp>
        <p:cxnSp>
          <p:nvCxnSpPr>
            <p:cNvPr id="35" name="Connecteur droit 34"/>
            <p:cNvCxnSpPr/>
            <p:nvPr/>
          </p:nvCxnSpPr>
          <p:spPr>
            <a:xfrm flipH="1">
              <a:off x="684219" y="2232080"/>
              <a:ext cx="401664" cy="0"/>
            </a:xfrm>
            <a:prstGeom prst="line">
              <a:avLst/>
            </a:prstGeom>
            <a:ln/>
          </p:spPr>
          <p:style>
            <a:lnRef idx="1">
              <a:schemeClr val="dk1"/>
            </a:lnRef>
            <a:fillRef idx="0">
              <a:schemeClr val="dk1"/>
            </a:fillRef>
            <a:effectRef idx="0">
              <a:schemeClr val="dk1"/>
            </a:effectRef>
            <a:fontRef idx="minor">
              <a:schemeClr val="tx1"/>
            </a:fontRef>
          </p:style>
        </p:cxnSp>
      </p:grpSp>
      <p:sp>
        <p:nvSpPr>
          <p:cNvPr id="89093" name="ZoneTexte 2"/>
          <p:cNvSpPr txBox="1">
            <a:spLocks noChangeArrowheads="1"/>
          </p:cNvSpPr>
          <p:nvPr/>
        </p:nvSpPr>
        <p:spPr bwMode="auto">
          <a:xfrm>
            <a:off x="2135188" y="5578475"/>
            <a:ext cx="51339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fr-FR" sz="1800">
                <a:solidFill>
                  <a:schemeClr val="tx2"/>
                </a:solidFill>
                <a:latin typeface="Calibri" panose="020F0502020204030204" pitchFamily="34" charset="0"/>
              </a:rPr>
              <a:t>Méthode en phase de validation en laboratoire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re 1"/>
          <p:cNvSpPr>
            <a:spLocks noGrp="1"/>
          </p:cNvSpPr>
          <p:nvPr>
            <p:ph type="title"/>
          </p:nvPr>
        </p:nvSpPr>
        <p:spPr>
          <a:xfrm>
            <a:off x="911225" y="334963"/>
            <a:ext cx="10972800" cy="1143000"/>
          </a:xfrm>
        </p:spPr>
        <p:txBody>
          <a:bodyPr/>
          <a:lstStyle/>
          <a:p>
            <a:r>
              <a:rPr lang="fr-FR" b="1" smtClean="0">
                <a:solidFill>
                  <a:srgbClr val="FF6600"/>
                </a:solidFill>
              </a:rPr>
              <a:t>Perspectives</a:t>
            </a:r>
          </a:p>
        </p:txBody>
      </p:sp>
      <p:sp>
        <p:nvSpPr>
          <p:cNvPr id="90115" name="Espace réservé du contenu 2"/>
          <p:cNvSpPr>
            <a:spLocks noGrp="1"/>
          </p:cNvSpPr>
          <p:nvPr>
            <p:ph idx="1"/>
          </p:nvPr>
        </p:nvSpPr>
        <p:spPr>
          <a:xfrm>
            <a:off x="1919288" y="1452563"/>
            <a:ext cx="8353425" cy="4929187"/>
          </a:xfrm>
        </p:spPr>
        <p:txBody>
          <a:bodyPr/>
          <a:lstStyle/>
          <a:p>
            <a:pPr marL="342900" indent="-342900">
              <a:buClrTx/>
              <a:buSzTx/>
              <a:buFont typeface="Arial" panose="020B0604020202020204" pitchFamily="34" charset="0"/>
              <a:buChar char="•"/>
            </a:pPr>
            <a:r>
              <a:rPr lang="fr-FR" smtClean="0">
                <a:solidFill>
                  <a:schemeClr val="tx2"/>
                </a:solidFill>
              </a:rPr>
              <a:t>Suivis sur site</a:t>
            </a:r>
          </a:p>
          <a:p>
            <a:pPr marL="342900" indent="-342900">
              <a:buClrTx/>
              <a:buSzTx/>
              <a:buFont typeface="Arial" panose="020B0604020202020204" pitchFamily="34" charset="0"/>
              <a:buChar char="•"/>
            </a:pPr>
            <a:r>
              <a:rPr lang="fr-FR" smtClean="0">
                <a:solidFill>
                  <a:schemeClr val="tx2"/>
                </a:solidFill>
              </a:rPr>
              <a:t>Détection et diagnostic de défauts</a:t>
            </a:r>
          </a:p>
          <a:p>
            <a:pPr marL="342900" indent="-342900">
              <a:buClrTx/>
              <a:buSzTx/>
              <a:buFont typeface="Arial" panose="020B0604020202020204" pitchFamily="34" charset="0"/>
              <a:buChar char="•"/>
            </a:pPr>
            <a:r>
              <a:rPr lang="fr-FR" smtClean="0">
                <a:solidFill>
                  <a:schemeClr val="tx2"/>
                </a:solidFill>
              </a:rPr>
              <a:t>Modèle de prédiction de performances hors défaut type réseau de neurones, A. Tejeda (thèse Mines ParisTech/EDF, 2016).</a:t>
            </a:r>
          </a:p>
          <a:p>
            <a:pPr marL="342900" indent="-342900">
              <a:buClrTx/>
              <a:buSzTx/>
              <a:buFont typeface="Arial" panose="020B0604020202020204" pitchFamily="34" charset="0"/>
              <a:buChar char="•"/>
            </a:pPr>
            <a:r>
              <a:rPr lang="fr-FR" smtClean="0">
                <a:solidFill>
                  <a:schemeClr val="tx2"/>
                </a:solidFill>
              </a:rPr>
              <a:t>Comparaison entre performances mesurées réelles avec celles prévues par calcul réglementaire actuel, et avec modèle de prédiction</a:t>
            </a:r>
          </a:p>
          <a:p>
            <a:pPr marL="342900" indent="-342900">
              <a:buClrTx/>
              <a:buSzTx/>
              <a:buFont typeface="Arial" panose="020B0604020202020204" pitchFamily="34" charset="0"/>
              <a:buChar char="•"/>
            </a:pPr>
            <a:r>
              <a:rPr lang="fr-FR" smtClean="0">
                <a:solidFill>
                  <a:schemeClr val="tx2"/>
                </a:solidFill>
              </a:rPr>
              <a:t>Identification des paramètres essentiels à la prédiction des performances</a:t>
            </a:r>
          </a:p>
          <a:p>
            <a:pPr marL="342900" indent="-342900">
              <a:buClrTx/>
              <a:buSzTx/>
              <a:buFont typeface="Arial" panose="020B0604020202020204" pitchFamily="34" charset="0"/>
              <a:buChar char="•"/>
            </a:pPr>
            <a:r>
              <a:rPr lang="fr-FR" smtClean="0">
                <a:solidFill>
                  <a:schemeClr val="tx2"/>
                </a:solidFill>
              </a:rPr>
              <a:t>Recommandations pour la garantie de performance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re 1"/>
          <p:cNvSpPr>
            <a:spLocks noGrp="1"/>
          </p:cNvSpPr>
          <p:nvPr>
            <p:ph type="title"/>
          </p:nvPr>
        </p:nvSpPr>
        <p:spPr>
          <a:xfrm>
            <a:off x="1919288" y="561975"/>
            <a:ext cx="8353425" cy="850900"/>
          </a:xfrm>
        </p:spPr>
        <p:txBody>
          <a:bodyPr/>
          <a:lstStyle/>
          <a:p>
            <a:r>
              <a:rPr lang="fr-FR" b="1" smtClean="0">
                <a:solidFill>
                  <a:srgbClr val="FF6600"/>
                </a:solidFill>
              </a:rPr>
              <a:t>ANNEXE : Méthode de mesure des PAC</a:t>
            </a:r>
          </a:p>
        </p:txBody>
      </p:sp>
      <p:sp>
        <p:nvSpPr>
          <p:cNvPr id="5" name="Rectangle 4"/>
          <p:cNvSpPr>
            <a:spLocks noRot="1" noChangeAspect="1" noMove="1" noResize="1" noEditPoints="1" noAdjustHandles="1" noChangeArrowheads="1" noChangeShapeType="1" noTextEdit="1"/>
          </p:cNvSpPr>
          <p:nvPr/>
        </p:nvSpPr>
        <p:spPr>
          <a:xfrm>
            <a:off x="1469740" y="1556792"/>
            <a:ext cx="9252519" cy="3644075"/>
          </a:xfrm>
          <a:prstGeom prst="rect">
            <a:avLst/>
          </a:prstGeom>
          <a:blipFill rotWithShape="0">
            <a:blip r:embed="rId2"/>
            <a:stretch>
              <a:fillRect l="-659"/>
            </a:stretch>
          </a:blipFill>
        </p:spPr>
        <p:txBody>
          <a:bodyPr/>
          <a:lstStyle/>
          <a:p>
            <a:pPr>
              <a:defRPr/>
            </a:pPr>
            <a:r>
              <a:rPr lang="fr-FR">
                <a:no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2700" y="2708275"/>
            <a:ext cx="12204700" cy="105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4800" b="1" dirty="0" smtClean="0">
                <a:solidFill>
                  <a:srgbClr val="FF6600"/>
                </a:solidFill>
              </a:rPr>
              <a:t>Échanges avec la salle</a:t>
            </a:r>
            <a:endParaRPr lang="fr-FR" altLang="fr-FR" sz="4800" b="1" dirty="0">
              <a:solidFill>
                <a:srgbClr val="FF6600"/>
              </a:solidFill>
            </a:endParaRPr>
          </a:p>
        </p:txBody>
      </p:sp>
    </p:spTree>
    <p:extLst>
      <p:ext uri="{BB962C8B-B14F-4D97-AF65-F5344CB8AC3E}">
        <p14:creationId xmlns:p14="http://schemas.microsoft.com/office/powerpoint/2010/main" val="1623933581"/>
      </p:ext>
    </p:extLst>
  </p:cSld>
  <p:clrMapOvr>
    <a:masterClrMapping/>
  </p:clrMapOvr>
  <p:transition spd="slow">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contenu 1"/>
          <p:cNvSpPr>
            <a:spLocks noGrp="1"/>
          </p:cNvSpPr>
          <p:nvPr>
            <p:ph idx="1"/>
          </p:nvPr>
        </p:nvSpPr>
        <p:spPr>
          <a:xfrm>
            <a:off x="334963" y="2708275"/>
            <a:ext cx="11522075" cy="2160588"/>
          </a:xfrm>
        </p:spPr>
        <p:txBody>
          <a:bodyPr/>
          <a:lstStyle/>
          <a:p>
            <a:pPr marL="0" indent="0" algn="ctr">
              <a:lnSpc>
                <a:spcPct val="150000"/>
              </a:lnSpc>
              <a:buFont typeface="Arial" panose="020B0604020202020204" pitchFamily="34" charset="0"/>
              <a:buNone/>
            </a:pPr>
            <a:r>
              <a:rPr lang="fr-FR" altLang="fr-FR" sz="2800" b="1" smtClean="0">
                <a:solidFill>
                  <a:srgbClr val="002E6C"/>
                </a:solidFill>
              </a:rPr>
              <a:t>François-Michel LAMBERT</a:t>
            </a:r>
            <a:r>
              <a:rPr lang="fr-FR" altLang="fr-FR" sz="2800" smtClean="0">
                <a:solidFill>
                  <a:srgbClr val="002E6C"/>
                </a:solidFill>
              </a:rPr>
              <a:t> </a:t>
            </a:r>
            <a:br>
              <a:rPr lang="fr-FR" altLang="fr-FR" sz="2800" smtClean="0">
                <a:solidFill>
                  <a:srgbClr val="002E6C"/>
                </a:solidFill>
              </a:rPr>
            </a:br>
            <a:r>
              <a:rPr lang="fr-FR" altLang="fr-FR" b="1" smtClean="0">
                <a:solidFill>
                  <a:srgbClr val="002E6C"/>
                </a:solidFill>
              </a:rPr>
              <a:t>Député de la 10ème circonscription des Bouches du Rhône </a:t>
            </a:r>
            <a:r>
              <a:rPr lang="fr-FR" altLang="fr-FR" smtClean="0">
                <a:solidFill>
                  <a:srgbClr val="002E6C"/>
                </a:solidFill>
              </a:rPr>
              <a:t/>
            </a:r>
            <a:br>
              <a:rPr lang="fr-FR" altLang="fr-FR" smtClean="0">
                <a:solidFill>
                  <a:srgbClr val="002E6C"/>
                </a:solidFill>
              </a:rPr>
            </a:br>
            <a:r>
              <a:rPr lang="fr-FR" altLang="fr-FR" b="1" smtClean="0">
                <a:solidFill>
                  <a:srgbClr val="FF6600"/>
                </a:solidFill>
              </a:rPr>
              <a:t>Président-fondateur de l’Institut national de l’économie circulaire</a:t>
            </a:r>
          </a:p>
          <a:p>
            <a:pPr marL="0" indent="0" algn="r" eaLnBrk="1" hangingPunct="1">
              <a:buFont typeface="Arial" panose="020B0604020202020204" pitchFamily="34" charset="0"/>
              <a:buNone/>
            </a:pPr>
            <a:r>
              <a:rPr lang="fr-FR" altLang="fr-FR" sz="2800" b="1" smtClean="0">
                <a:solidFill>
                  <a:srgbClr val="0070C0"/>
                </a:solidFill>
              </a:rPr>
              <a:t> </a:t>
            </a:r>
          </a:p>
        </p:txBody>
      </p:sp>
      <p:sp>
        <p:nvSpPr>
          <p:cNvPr id="92163" name="Titre 2"/>
          <p:cNvSpPr>
            <a:spLocks noGrp="1"/>
          </p:cNvSpPr>
          <p:nvPr>
            <p:ph type="title"/>
          </p:nvPr>
        </p:nvSpPr>
        <p:spPr>
          <a:xfrm>
            <a:off x="334963" y="333375"/>
            <a:ext cx="10009187" cy="792163"/>
          </a:xfrm>
        </p:spPr>
        <p:txBody>
          <a:bodyPr/>
          <a:lstStyle/>
          <a:p>
            <a:pPr marL="2955925" indent="-2955925" algn="l" eaLnBrk="1" hangingPunct="1"/>
            <a:r>
              <a:rPr lang="fr-FR" altLang="fr-FR" sz="2800" b="1" smtClean="0">
                <a:solidFill>
                  <a:srgbClr val="FF6600"/>
                </a:solidFill>
              </a:rPr>
              <a:t>Communication</a:t>
            </a:r>
            <a:endParaRPr lang="fr-FR" altLang="fr-FR" sz="2800" smtClean="0">
              <a:solidFill>
                <a:srgbClr val="FF6600"/>
              </a:solidFill>
            </a:endParaRPr>
          </a:p>
        </p:txBody>
      </p:sp>
      <p:pic>
        <p:nvPicPr>
          <p:cNvPr id="92164"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5413" y="466725"/>
            <a:ext cx="4319587"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117</a:t>
            </a:fld>
            <a:endParaRPr lang="fr-FR" alt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287972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115888"/>
            <a:ext cx="3960812"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118</a:t>
            </a:fld>
            <a:endParaRPr lang="fr-FR" altLang="fr-FR"/>
          </a:p>
        </p:txBody>
      </p:sp>
    </p:spTree>
  </p:cSld>
  <p:clrMapOvr>
    <a:masterClrMapping/>
  </p:clrMapOvr>
  <p:transition spd="med">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2700" y="2708275"/>
            <a:ext cx="12204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4800" b="1" dirty="0" smtClean="0">
                <a:solidFill>
                  <a:srgbClr val="002E6C"/>
                </a:solidFill>
              </a:rPr>
              <a:t>Le mot de la fin</a:t>
            </a:r>
            <a:endParaRPr lang="fr-FR" altLang="fr-FR" sz="4800" b="1" dirty="0">
              <a:solidFill>
                <a:srgbClr val="002E6C"/>
              </a:solidFill>
            </a:endParaRPr>
          </a:p>
          <a:p>
            <a:pPr algn="ctr" eaLnBrk="1" hangingPunct="1">
              <a:spcBef>
                <a:spcPct val="0"/>
              </a:spcBef>
              <a:buFont typeface="Arial" panose="020B0604020202020204" pitchFamily="34" charset="0"/>
              <a:buNone/>
            </a:pPr>
            <a:r>
              <a:rPr lang="fr-FR" altLang="fr-FR" sz="4800" b="1" dirty="0">
                <a:solidFill>
                  <a:srgbClr val="FF6600"/>
                </a:solidFill>
                <a:latin typeface="Calibri" panose="020F0502020204030204" pitchFamily="34" charset="0"/>
              </a:rPr>
              <a:t>Thierry </a:t>
            </a:r>
            <a:r>
              <a:rPr lang="fr-FR" altLang="fr-FR" sz="4800" b="1" dirty="0" smtClean="0">
                <a:solidFill>
                  <a:srgbClr val="FF6600"/>
                </a:solidFill>
                <a:latin typeface="Calibri" panose="020F0502020204030204" pitchFamily="34" charset="0"/>
              </a:rPr>
              <a:t>NILLE – Président de l’AFPAC</a:t>
            </a:r>
            <a:endParaRPr lang="fr-FR" altLang="fr-FR" sz="4800" dirty="0">
              <a:solidFill>
                <a:srgbClr val="FF6600"/>
              </a:solidFill>
              <a:latin typeface="Calibri" panose="020F0502020204030204" pitchFamily="34" charset="0"/>
            </a:endParaRP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p:cNvSpPr>
            <a:spLocks noGrp="1"/>
          </p:cNvSpPr>
          <p:nvPr>
            <p:ph type="title"/>
          </p:nvPr>
        </p:nvSpPr>
        <p:spPr>
          <a:xfrm>
            <a:off x="623888" y="452438"/>
            <a:ext cx="10744200" cy="947737"/>
          </a:xfrm>
        </p:spPr>
        <p:txBody>
          <a:bodyPr/>
          <a:lstStyle/>
          <a:p>
            <a:endParaRPr lang="fr-FR" smtClean="0"/>
          </a:p>
        </p:txBody>
      </p:sp>
      <p:pic>
        <p:nvPicPr>
          <p:cNvPr id="20483" name="Picture 2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26988"/>
            <a:ext cx="9505950"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itle 1"/>
          <p:cNvSpPr txBox="1">
            <a:spLocks/>
          </p:cNvSpPr>
          <p:nvPr/>
        </p:nvSpPr>
        <p:spPr bwMode="auto">
          <a:xfrm>
            <a:off x="487363" y="-104775"/>
            <a:ext cx="109728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en-GB" altLang="de-DE" b="1">
                <a:solidFill>
                  <a:srgbClr val="FF6600"/>
                </a:solidFill>
              </a:rPr>
              <a:t>Performance de Marché: Ventes par 1000 ménages</a:t>
            </a:r>
            <a:br>
              <a:rPr lang="en-GB" altLang="de-DE" b="1">
                <a:solidFill>
                  <a:srgbClr val="FF6600"/>
                </a:solidFill>
              </a:rPr>
            </a:br>
            <a:endParaRPr lang="en-GB" altLang="de-DE" b="1">
              <a:solidFill>
                <a:srgbClr val="FF6600"/>
              </a:solidFill>
            </a:endParaRPr>
          </a:p>
        </p:txBody>
      </p:sp>
      <p:grpSp>
        <p:nvGrpSpPr>
          <p:cNvPr id="20485" name="Groupe 4"/>
          <p:cNvGrpSpPr>
            <a:grpSpLocks/>
          </p:cNvGrpSpPr>
          <p:nvPr/>
        </p:nvGrpSpPr>
        <p:grpSpPr bwMode="auto">
          <a:xfrm>
            <a:off x="776288" y="3613150"/>
            <a:ext cx="7143750" cy="1581150"/>
            <a:chOff x="776288" y="3613150"/>
            <a:chExt cx="7143750" cy="1581150"/>
          </a:xfrm>
        </p:grpSpPr>
        <p:grpSp>
          <p:nvGrpSpPr>
            <p:cNvPr id="20486" name="Groupe 5"/>
            <p:cNvGrpSpPr>
              <a:grpSpLocks/>
            </p:cNvGrpSpPr>
            <p:nvPr/>
          </p:nvGrpSpPr>
          <p:grpSpPr bwMode="auto">
            <a:xfrm>
              <a:off x="776288" y="3613150"/>
              <a:ext cx="2443162" cy="1581150"/>
              <a:chOff x="776288" y="3613150"/>
              <a:chExt cx="2443162" cy="1581150"/>
            </a:xfrm>
          </p:grpSpPr>
          <p:sp>
            <p:nvSpPr>
              <p:cNvPr id="8" name="Line 2">
                <a:extLst>
                  <a:ext uri="{FF2B5EF4-FFF2-40B4-BE49-F238E27FC236}"/>
                </a:extLst>
              </p:cNvPr>
              <p:cNvSpPr/>
              <p:nvPr/>
            </p:nvSpPr>
            <p:spPr>
              <a:xfrm>
                <a:off x="2311400" y="3802063"/>
                <a:ext cx="908050" cy="674687"/>
              </a:xfrm>
              <a:prstGeom prst="line">
                <a:avLst/>
              </a:prstGeom>
              <a:ln w="6480">
                <a:solidFill>
                  <a:srgbClr val="FF0000"/>
                </a:solidFill>
                <a:round/>
              </a:ln>
            </p:spPr>
            <p:style>
              <a:lnRef idx="0">
                <a:scrgbClr r="0" g="0" b="0"/>
              </a:lnRef>
              <a:fillRef idx="0">
                <a:scrgbClr r="0" g="0" b="0"/>
              </a:fillRef>
              <a:effectRef idx="0">
                <a:scrgbClr r="0" g="0" b="0"/>
              </a:effectRef>
              <a:fontRef idx="minor"/>
            </p:style>
          </p:sp>
          <p:sp>
            <p:nvSpPr>
              <p:cNvPr id="9" name="CustomShape 3">
                <a:extLst>
                  <a:ext uri="{FF2B5EF4-FFF2-40B4-BE49-F238E27FC236}"/>
                </a:extLst>
              </p:cNvPr>
              <p:cNvSpPr/>
              <p:nvPr/>
            </p:nvSpPr>
            <p:spPr>
              <a:xfrm>
                <a:off x="776288" y="3613150"/>
                <a:ext cx="1535112" cy="295275"/>
              </a:xfrm>
              <a:prstGeom prst="roundRect">
                <a:avLst>
                  <a:gd name="adj" fmla="val 16667"/>
                </a:avLst>
              </a:prstGeom>
              <a:noFill/>
              <a:ln w="9360">
                <a:solidFill>
                  <a:srgbClr val="FF0000"/>
                </a:solidFill>
                <a:round/>
              </a:ln>
            </p:spPr>
            <p:style>
              <a:lnRef idx="0">
                <a:scrgbClr r="0" g="0" b="0"/>
              </a:lnRef>
              <a:fillRef idx="0">
                <a:scrgbClr r="0" g="0" b="0"/>
              </a:fillRef>
              <a:effectRef idx="0">
                <a:scrgbClr r="0" g="0" b="0"/>
              </a:effectRef>
              <a:fontRef idx="minor"/>
            </p:style>
          </p:sp>
          <p:sp>
            <p:nvSpPr>
              <p:cNvPr id="10" name="CustomShape 5">
                <a:extLst>
                  <a:ext uri="{FF2B5EF4-FFF2-40B4-BE49-F238E27FC236}"/>
                </a:extLst>
              </p:cNvPr>
              <p:cNvSpPr/>
              <p:nvPr/>
            </p:nvSpPr>
            <p:spPr>
              <a:xfrm>
                <a:off x="776288" y="4900613"/>
                <a:ext cx="1535112" cy="293687"/>
              </a:xfrm>
              <a:prstGeom prst="roundRect">
                <a:avLst>
                  <a:gd name="adj" fmla="val 16667"/>
                </a:avLst>
              </a:prstGeom>
              <a:noFill/>
              <a:ln w="9360">
                <a:solidFill>
                  <a:srgbClr val="FF0000"/>
                </a:solidFill>
                <a:round/>
              </a:ln>
            </p:spPr>
            <p:style>
              <a:lnRef idx="0">
                <a:scrgbClr r="0" g="0" b="0"/>
              </a:lnRef>
              <a:fillRef idx="0">
                <a:scrgbClr r="0" g="0" b="0"/>
              </a:fillRef>
              <a:effectRef idx="0">
                <a:scrgbClr r="0" g="0" b="0"/>
              </a:effectRef>
              <a:fontRef idx="minor"/>
            </p:style>
          </p:sp>
          <p:sp>
            <p:nvSpPr>
              <p:cNvPr id="11" name="Line 6">
                <a:extLst>
                  <a:ext uri="{FF2B5EF4-FFF2-40B4-BE49-F238E27FC236}"/>
                </a:extLst>
              </p:cNvPr>
              <p:cNvSpPr/>
              <p:nvPr/>
            </p:nvSpPr>
            <p:spPr>
              <a:xfrm flipV="1">
                <a:off x="2139950" y="4476750"/>
                <a:ext cx="1079500" cy="460375"/>
              </a:xfrm>
              <a:prstGeom prst="line">
                <a:avLst/>
              </a:prstGeom>
              <a:ln w="6480">
                <a:solidFill>
                  <a:srgbClr val="FF0000"/>
                </a:solidFill>
                <a:round/>
              </a:ln>
            </p:spPr>
            <p:style>
              <a:lnRef idx="0">
                <a:scrgbClr r="0" g="0" b="0"/>
              </a:lnRef>
              <a:fillRef idx="0">
                <a:scrgbClr r="0" g="0" b="0"/>
              </a:fillRef>
              <a:effectRef idx="0">
                <a:scrgbClr r="0" g="0" b="0"/>
              </a:effectRef>
              <a:fontRef idx="minor"/>
            </p:style>
          </p:sp>
          <p:sp>
            <p:nvSpPr>
              <p:cNvPr id="12" name="CustomShape 5">
                <a:extLst>
                  <a:ext uri="{FF2B5EF4-FFF2-40B4-BE49-F238E27FC236}"/>
                </a:extLst>
              </p:cNvPr>
              <p:cNvSpPr/>
              <p:nvPr/>
            </p:nvSpPr>
            <p:spPr>
              <a:xfrm>
                <a:off x="776288" y="4143375"/>
                <a:ext cx="1535112" cy="293688"/>
              </a:xfrm>
              <a:prstGeom prst="roundRect">
                <a:avLst>
                  <a:gd name="adj" fmla="val 16667"/>
                </a:avLst>
              </a:prstGeom>
              <a:noFill/>
              <a:ln w="9360">
                <a:solidFill>
                  <a:srgbClr val="FF0000"/>
                </a:solidFill>
                <a:round/>
              </a:ln>
            </p:spPr>
            <p:style>
              <a:lnRef idx="0">
                <a:scrgbClr r="0" g="0" b="0"/>
              </a:lnRef>
              <a:fillRef idx="0">
                <a:scrgbClr r="0" g="0" b="0"/>
              </a:fillRef>
              <a:effectRef idx="0">
                <a:scrgbClr r="0" g="0" b="0"/>
              </a:effectRef>
              <a:fontRef idx="minor"/>
            </p:style>
          </p:sp>
          <p:sp>
            <p:nvSpPr>
              <p:cNvPr id="13" name="Line 2">
                <a:extLst>
                  <a:ext uri="{FF2B5EF4-FFF2-40B4-BE49-F238E27FC236}"/>
                </a:extLst>
              </p:cNvPr>
              <p:cNvSpPr/>
              <p:nvPr/>
            </p:nvSpPr>
            <p:spPr>
              <a:xfrm>
                <a:off x="2306638" y="4303713"/>
                <a:ext cx="912812" cy="209550"/>
              </a:xfrm>
              <a:prstGeom prst="line">
                <a:avLst/>
              </a:prstGeom>
              <a:ln w="6480">
                <a:solidFill>
                  <a:srgbClr val="FF0000"/>
                </a:solidFill>
                <a:round/>
              </a:ln>
            </p:spPr>
            <p:style>
              <a:lnRef idx="0">
                <a:scrgbClr r="0" g="0" b="0"/>
              </a:lnRef>
              <a:fillRef idx="0">
                <a:scrgbClr r="0" g="0" b="0"/>
              </a:fillRef>
              <a:effectRef idx="0">
                <a:scrgbClr r="0" g="0" b="0"/>
              </a:effectRef>
              <a:fontRef idx="minor"/>
            </p:style>
          </p:sp>
        </p:grpSp>
        <p:sp>
          <p:nvSpPr>
            <p:cNvPr id="7" name="CustomShape 4">
              <a:extLst>
                <a:ext uri="{FF2B5EF4-FFF2-40B4-BE49-F238E27FC236}"/>
              </a:extLst>
            </p:cNvPr>
            <p:cNvSpPr/>
            <p:nvPr/>
          </p:nvSpPr>
          <p:spPr>
            <a:xfrm>
              <a:off x="3219450" y="4292600"/>
              <a:ext cx="4700588" cy="487363"/>
            </a:xfrm>
            <a:prstGeom prst="rect">
              <a:avLst/>
            </a:prstGeom>
            <a:noFill/>
            <a:ln>
              <a:noFill/>
            </a:ln>
          </p:spPr>
          <p:style>
            <a:lnRef idx="0">
              <a:scrgbClr r="0" g="0" b="0"/>
            </a:lnRef>
            <a:fillRef idx="0">
              <a:scrgbClr r="0" g="0" b="0"/>
            </a:fillRef>
            <a:effectRef idx="0">
              <a:scrgbClr r="0" g="0" b="0"/>
            </a:effectRef>
            <a:fontRef idx="minor"/>
          </p:style>
          <p:txBody>
            <a:bodyPr lIns="120000" tIns="60000" rIns="120000" bIns="6000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fr-FR" sz="2600" b="1" dirty="0" smtClean="0">
                  <a:solidFill>
                    <a:srgbClr val="FF6600"/>
                  </a:solidFill>
                  <a:cs typeface="DejaVu Sans" panose="020B0603030804020204" pitchFamily="34" charset="0"/>
                </a:rPr>
                <a:t>ÉNORME</a:t>
              </a:r>
              <a:r>
                <a:rPr lang="en-GB" sz="2600" b="1" dirty="0" smtClean="0">
                  <a:solidFill>
                    <a:srgbClr val="FF6600"/>
                  </a:solidFill>
                  <a:cs typeface="DejaVu Sans" panose="020B0603030804020204" pitchFamily="34" charset="0"/>
                </a:rPr>
                <a:t> POTENTIEL</a:t>
              </a:r>
              <a:endParaRPr lang="en-GB" sz="2600" b="1" dirty="0" smtClean="0">
                <a:solidFill>
                  <a:srgbClr val="FF660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12700" y="2874963"/>
            <a:ext cx="122047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4800" b="1" dirty="0">
                <a:solidFill>
                  <a:srgbClr val="FF6600"/>
                </a:solidFill>
              </a:rPr>
              <a:t>Champagne </a:t>
            </a:r>
          </a:p>
          <a:p>
            <a:pPr algn="ctr">
              <a:lnSpc>
                <a:spcPct val="150000"/>
              </a:lnSpc>
              <a:spcBef>
                <a:spcPct val="0"/>
              </a:spcBef>
              <a:buFontTx/>
              <a:buNone/>
            </a:pPr>
            <a:r>
              <a:rPr lang="fr-FR" altLang="fr-FR" sz="4800" b="1" dirty="0">
                <a:solidFill>
                  <a:srgbClr val="FF6600"/>
                </a:solidFill>
              </a:rPr>
              <a:t>de </a:t>
            </a:r>
            <a:r>
              <a:rPr lang="fr-FR" altLang="fr-FR" sz="4800" b="1" dirty="0" err="1" smtClean="0">
                <a:solidFill>
                  <a:srgbClr val="FF6600"/>
                </a:solidFill>
              </a:rPr>
              <a:t>clotûre</a:t>
            </a:r>
            <a:endParaRPr lang="fr-FR" altLang="fr-FR" sz="4800" b="1" dirty="0">
              <a:solidFill>
                <a:srgbClr val="FF6600"/>
              </a:solidFill>
            </a:endParaRP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352" y="2307694"/>
            <a:ext cx="1800000" cy="27049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e 2"/>
          <p:cNvGrpSpPr>
            <a:grpSpLocks/>
          </p:cNvGrpSpPr>
          <p:nvPr/>
        </p:nvGrpSpPr>
        <p:grpSpPr bwMode="auto">
          <a:xfrm>
            <a:off x="623888" y="908050"/>
            <a:ext cx="7486650" cy="4584700"/>
            <a:chOff x="623888" y="908050"/>
            <a:chExt cx="7486650" cy="4584700"/>
          </a:xfrm>
        </p:grpSpPr>
        <p:sp>
          <p:nvSpPr>
            <p:cNvPr id="4" name="CustomShape 1">
              <a:extLst>
                <a:ext uri="{FF2B5EF4-FFF2-40B4-BE49-F238E27FC236}"/>
              </a:extLst>
            </p:cNvPr>
            <p:cNvSpPr/>
            <p:nvPr/>
          </p:nvSpPr>
          <p:spPr>
            <a:xfrm>
              <a:off x="623888" y="917575"/>
              <a:ext cx="1527175" cy="2352675"/>
            </a:xfrm>
            <a:prstGeom prst="rect">
              <a:avLst/>
            </a:prstGeom>
            <a:solidFill>
              <a:srgbClr val="D4EEF5"/>
            </a:solidFill>
            <a:ln>
              <a:noFill/>
            </a:ln>
          </p:spPr>
          <p:style>
            <a:lnRef idx="0">
              <a:scrgbClr r="0" g="0" b="0"/>
            </a:lnRef>
            <a:fillRef idx="0">
              <a:scrgbClr r="0" g="0" b="0"/>
            </a:fillRef>
            <a:effectRef idx="0">
              <a:scrgbClr r="0" g="0" b="0"/>
            </a:effectRef>
            <a:fontRef idx="minor"/>
          </p:style>
          <p:txBody>
            <a:bodyPr lIns="79219" tIns="39609" rIns="79219" bIns="39609"/>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en-GB" sz="1700" b="1" dirty="0" err="1" smtClean="0">
                  <a:solidFill>
                    <a:srgbClr val="22387C"/>
                  </a:solidFill>
                  <a:cs typeface="DejaVu Sans" panose="020B0603030804020204" pitchFamily="34" charset="0"/>
                </a:rPr>
                <a:t>Energie</a:t>
              </a:r>
              <a:endParaRPr lang="en-GB" sz="1700" b="1" dirty="0" smtClean="0">
                <a:solidFill>
                  <a:srgbClr val="22387C"/>
                </a:solidFill>
                <a:cs typeface="DejaVu Sans" panose="020B0603030804020204" pitchFamily="34" charset="0"/>
              </a:endParaRPr>
            </a:p>
            <a:p>
              <a:pPr algn="ctr">
                <a:defRPr/>
              </a:pPr>
              <a:r>
                <a:rPr lang="en-GB" sz="1700" b="1" dirty="0" err="1" smtClean="0">
                  <a:solidFill>
                    <a:srgbClr val="22387C"/>
                  </a:solidFill>
                </a:rPr>
                <a:t>Renouvelable</a:t>
              </a:r>
              <a:endParaRPr lang="en-GB" sz="1500" b="1" dirty="0" smtClean="0">
                <a:solidFill>
                  <a:srgbClr val="000000"/>
                </a:solidFill>
              </a:endParaRPr>
            </a:p>
          </p:txBody>
        </p:sp>
        <p:sp>
          <p:nvSpPr>
            <p:cNvPr id="5" name="CustomShape 2">
              <a:extLst>
                <a:ext uri="{FF2B5EF4-FFF2-40B4-BE49-F238E27FC236}"/>
              </a:extLst>
            </p:cNvPr>
            <p:cNvSpPr/>
            <p:nvPr/>
          </p:nvSpPr>
          <p:spPr>
            <a:xfrm>
              <a:off x="2601913" y="908050"/>
              <a:ext cx="1524000" cy="2362200"/>
            </a:xfrm>
            <a:prstGeom prst="rect">
              <a:avLst/>
            </a:prstGeom>
            <a:solidFill>
              <a:srgbClr val="D4EEF5"/>
            </a:solidFill>
            <a:ln>
              <a:noFill/>
            </a:ln>
          </p:spPr>
          <p:style>
            <a:lnRef idx="0">
              <a:scrgbClr r="0" g="0" b="0"/>
            </a:lnRef>
            <a:fillRef idx="0">
              <a:scrgbClr r="0" g="0" b="0"/>
            </a:fillRef>
            <a:effectRef idx="0">
              <a:scrgbClr r="0" g="0" b="0"/>
            </a:effectRef>
            <a:fontRef idx="minor"/>
          </p:style>
          <p:txBody>
            <a:bodyPr lIns="79219" tIns="39609" rIns="79219" bIns="39609"/>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fr-FR" sz="1700" smtClean="0">
                  <a:solidFill>
                    <a:srgbClr val="22387C"/>
                  </a:solidFill>
                  <a:cs typeface="DejaVu Sans" panose="020B0603030804020204" pitchFamily="34" charset="0"/>
                </a:rPr>
                <a:t>Économie </a:t>
              </a:r>
              <a:r>
                <a:rPr lang="en-GB" sz="1700" smtClean="0">
                  <a:solidFill>
                    <a:srgbClr val="22387C"/>
                  </a:solidFill>
                  <a:cs typeface="DejaVu Sans" panose="020B0603030804020204" pitchFamily="34" charset="0"/>
                </a:rPr>
                <a:t>CO</a:t>
              </a:r>
              <a:r>
                <a:rPr lang="en-GB" sz="1700" baseline="-25000" smtClean="0">
                  <a:solidFill>
                    <a:srgbClr val="22387C"/>
                  </a:solidFill>
                  <a:cs typeface="DejaVu Sans" panose="020B0603030804020204" pitchFamily="34" charset="0"/>
                </a:rPr>
                <a:t>2</a:t>
              </a:r>
              <a:endParaRPr lang="en-GB" sz="1500" smtClean="0">
                <a:solidFill>
                  <a:srgbClr val="000000"/>
                </a:solidFill>
              </a:endParaRPr>
            </a:p>
          </p:txBody>
        </p:sp>
        <p:sp>
          <p:nvSpPr>
            <p:cNvPr id="6" name="CustomShape 3">
              <a:extLst>
                <a:ext uri="{FF2B5EF4-FFF2-40B4-BE49-F238E27FC236}"/>
              </a:extLst>
            </p:cNvPr>
            <p:cNvSpPr/>
            <p:nvPr/>
          </p:nvSpPr>
          <p:spPr>
            <a:xfrm>
              <a:off x="4579938" y="908050"/>
              <a:ext cx="1524000" cy="2362200"/>
            </a:xfrm>
            <a:prstGeom prst="rect">
              <a:avLst/>
            </a:prstGeom>
            <a:solidFill>
              <a:srgbClr val="D4EEF5"/>
            </a:solidFill>
            <a:ln>
              <a:noFill/>
            </a:ln>
          </p:spPr>
          <p:style>
            <a:lnRef idx="0">
              <a:scrgbClr r="0" g="0" b="0"/>
            </a:lnRef>
            <a:fillRef idx="0">
              <a:scrgbClr r="0" g="0" b="0"/>
            </a:fillRef>
            <a:effectRef idx="0">
              <a:scrgbClr r="0" g="0" b="0"/>
            </a:effectRef>
            <a:fontRef idx="minor"/>
          </p:style>
          <p:txBody>
            <a:bodyPr lIns="79219" tIns="39609" rIns="79219" bIns="39609"/>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fr-FR" sz="1600" smtClean="0">
                  <a:solidFill>
                    <a:srgbClr val="22387C"/>
                  </a:solidFill>
                  <a:cs typeface="DejaVu Sans" panose="020B0603030804020204" pitchFamily="34" charset="0"/>
                </a:rPr>
                <a:t>Économie </a:t>
              </a:r>
            </a:p>
            <a:p>
              <a:pPr algn="ctr">
                <a:defRPr/>
              </a:pPr>
              <a:r>
                <a:rPr lang="fr-FR" sz="1600" smtClean="0">
                  <a:solidFill>
                    <a:srgbClr val="22387C"/>
                  </a:solidFill>
                  <a:cs typeface="DejaVu Sans" panose="020B0603030804020204" pitchFamily="34" charset="0"/>
                </a:rPr>
                <a:t>Énergétique Finale</a:t>
              </a:r>
              <a:endParaRPr lang="en-GB" sz="1600" smtClean="0">
                <a:solidFill>
                  <a:srgbClr val="000000"/>
                </a:solidFill>
              </a:endParaRPr>
            </a:p>
          </p:txBody>
        </p:sp>
        <p:sp>
          <p:nvSpPr>
            <p:cNvPr id="7" name="CustomShape 5">
              <a:extLst>
                <a:ext uri="{FF2B5EF4-FFF2-40B4-BE49-F238E27FC236}"/>
              </a:extLst>
            </p:cNvPr>
            <p:cNvSpPr/>
            <p:nvPr/>
          </p:nvSpPr>
          <p:spPr>
            <a:xfrm>
              <a:off x="633413" y="1651000"/>
              <a:ext cx="1525587" cy="1522413"/>
            </a:xfrm>
            <a:prstGeom prst="ellipse">
              <a:avLst/>
            </a:prstGeom>
            <a:solidFill>
              <a:srgbClr val="99B622"/>
            </a:solidFill>
            <a:ln>
              <a:noFill/>
            </a:ln>
          </p:spPr>
          <p:style>
            <a:lnRef idx="0">
              <a:scrgbClr r="0" g="0" b="0"/>
            </a:lnRef>
            <a:fillRef idx="0">
              <a:scrgbClr r="0" g="0" b="0"/>
            </a:fillRef>
            <a:effectRef idx="0">
              <a:scrgbClr r="0" g="0" b="0"/>
            </a:effectRef>
            <a:fontRef idx="minor"/>
          </p:style>
          <p:txBody>
            <a:bodyPr lIns="79219" tIns="39609" rIns="79219" bIns="39609"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en-GB" sz="1900" b="1" smtClean="0">
                  <a:solidFill>
                    <a:srgbClr val="FFFFFF"/>
                  </a:solidFill>
                  <a:cs typeface="DejaVu Sans" panose="020B0603030804020204" pitchFamily="34" charset="0"/>
                </a:rPr>
                <a:t>106</a:t>
              </a:r>
              <a:endParaRPr lang="en-GB" sz="1900" b="1" smtClean="0">
                <a:solidFill>
                  <a:srgbClr val="000000"/>
                </a:solidFill>
              </a:endParaRPr>
            </a:p>
            <a:p>
              <a:pPr algn="ctr">
                <a:defRPr/>
              </a:pPr>
              <a:r>
                <a:rPr lang="en-GB" sz="1900" b="1" smtClean="0">
                  <a:solidFill>
                    <a:srgbClr val="FFFFFF"/>
                  </a:solidFill>
                  <a:cs typeface="DejaVu Sans" panose="020B0603030804020204" pitchFamily="34" charset="0"/>
                </a:rPr>
                <a:t>TWh</a:t>
              </a:r>
              <a:endParaRPr lang="en-GB" sz="1900" b="1" smtClean="0">
                <a:solidFill>
                  <a:srgbClr val="000000"/>
                </a:solidFill>
              </a:endParaRPr>
            </a:p>
          </p:txBody>
        </p:sp>
        <p:sp>
          <p:nvSpPr>
            <p:cNvPr id="8" name="CustomShape 6">
              <a:extLst>
                <a:ext uri="{FF2B5EF4-FFF2-40B4-BE49-F238E27FC236}"/>
              </a:extLst>
            </p:cNvPr>
            <p:cNvSpPr/>
            <p:nvPr/>
          </p:nvSpPr>
          <p:spPr>
            <a:xfrm>
              <a:off x="2611438" y="1651000"/>
              <a:ext cx="1527175" cy="1522413"/>
            </a:xfrm>
            <a:prstGeom prst="ellipse">
              <a:avLst/>
            </a:prstGeom>
            <a:solidFill>
              <a:srgbClr val="99B622"/>
            </a:solidFill>
            <a:ln>
              <a:noFill/>
            </a:ln>
          </p:spPr>
          <p:style>
            <a:lnRef idx="0">
              <a:scrgbClr r="0" g="0" b="0"/>
            </a:lnRef>
            <a:fillRef idx="0">
              <a:scrgbClr r="0" g="0" b="0"/>
            </a:fillRef>
            <a:effectRef idx="0">
              <a:scrgbClr r="0" g="0" b="0"/>
            </a:effectRef>
            <a:fontRef idx="minor"/>
          </p:style>
          <p:txBody>
            <a:bodyPr lIns="79219" tIns="39609" rIns="79219" bIns="39609"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en-GB" sz="1900" smtClean="0">
                  <a:solidFill>
                    <a:srgbClr val="FFFFFF"/>
                  </a:solidFill>
                  <a:cs typeface="DejaVu Sans" panose="020B0603030804020204" pitchFamily="34" charset="0"/>
                </a:rPr>
                <a:t>27.1</a:t>
              </a:r>
              <a:endParaRPr lang="en-GB" sz="1900" smtClean="0">
                <a:solidFill>
                  <a:srgbClr val="000000"/>
                </a:solidFill>
              </a:endParaRPr>
            </a:p>
            <a:p>
              <a:pPr algn="ctr">
                <a:defRPr/>
              </a:pPr>
              <a:r>
                <a:rPr lang="en-GB" sz="1900" smtClean="0">
                  <a:solidFill>
                    <a:srgbClr val="FFFFFF"/>
                  </a:solidFill>
                  <a:cs typeface="DejaVu Sans" panose="020B0603030804020204" pitchFamily="34" charset="0"/>
                </a:rPr>
                <a:t>Mt</a:t>
              </a:r>
              <a:endParaRPr lang="en-GB" sz="1900" smtClean="0">
                <a:solidFill>
                  <a:srgbClr val="000000"/>
                </a:solidFill>
              </a:endParaRPr>
            </a:p>
          </p:txBody>
        </p:sp>
        <p:sp>
          <p:nvSpPr>
            <p:cNvPr id="9" name="CustomShape 7">
              <a:extLst>
                <a:ext uri="{FF2B5EF4-FFF2-40B4-BE49-F238E27FC236}"/>
              </a:extLst>
            </p:cNvPr>
            <p:cNvSpPr/>
            <p:nvPr/>
          </p:nvSpPr>
          <p:spPr>
            <a:xfrm>
              <a:off x="4589463" y="1651000"/>
              <a:ext cx="1525587" cy="1522413"/>
            </a:xfrm>
            <a:prstGeom prst="ellipse">
              <a:avLst/>
            </a:prstGeom>
            <a:solidFill>
              <a:srgbClr val="99B622"/>
            </a:solidFill>
            <a:ln>
              <a:noFill/>
            </a:ln>
          </p:spPr>
          <p:style>
            <a:lnRef idx="0">
              <a:scrgbClr r="0" g="0" b="0"/>
            </a:lnRef>
            <a:fillRef idx="0">
              <a:scrgbClr r="0" g="0" b="0"/>
            </a:fillRef>
            <a:effectRef idx="0">
              <a:scrgbClr r="0" g="0" b="0"/>
            </a:effectRef>
            <a:fontRef idx="minor"/>
          </p:style>
          <p:txBody>
            <a:bodyPr lIns="79219" tIns="39609" rIns="79219" bIns="39609"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en-GB" sz="1900" smtClean="0">
                  <a:solidFill>
                    <a:srgbClr val="FFFFFF"/>
                  </a:solidFill>
                  <a:cs typeface="DejaVu Sans" panose="020B0603030804020204" pitchFamily="34" charset="0"/>
                </a:rPr>
                <a:t>135</a:t>
              </a:r>
              <a:endParaRPr lang="en-GB" sz="1900" smtClean="0">
                <a:solidFill>
                  <a:srgbClr val="000000"/>
                </a:solidFill>
              </a:endParaRPr>
            </a:p>
            <a:p>
              <a:pPr algn="ctr">
                <a:defRPr/>
              </a:pPr>
              <a:r>
                <a:rPr lang="en-GB" sz="1900" smtClean="0">
                  <a:solidFill>
                    <a:srgbClr val="FFFFFF"/>
                  </a:solidFill>
                  <a:cs typeface="DejaVu Sans" panose="020B0603030804020204" pitchFamily="34" charset="0"/>
                </a:rPr>
                <a:t>TWh</a:t>
              </a:r>
              <a:endParaRPr lang="en-GB" sz="1900" smtClean="0">
                <a:solidFill>
                  <a:srgbClr val="000000"/>
                </a:solidFill>
              </a:endParaRPr>
            </a:p>
          </p:txBody>
        </p:sp>
        <p:sp>
          <p:nvSpPr>
            <p:cNvPr id="10" name="CustomShape 8">
              <a:extLst>
                <a:ext uri="{FF2B5EF4-FFF2-40B4-BE49-F238E27FC236}"/>
              </a:extLst>
            </p:cNvPr>
            <p:cNvSpPr/>
            <p:nvPr/>
          </p:nvSpPr>
          <p:spPr>
            <a:xfrm>
              <a:off x="6573838" y="908050"/>
              <a:ext cx="1528762" cy="2362200"/>
            </a:xfrm>
            <a:prstGeom prst="rect">
              <a:avLst/>
            </a:prstGeom>
            <a:solidFill>
              <a:srgbClr val="2D4C8F"/>
            </a:solidFill>
            <a:ln>
              <a:noFill/>
            </a:ln>
          </p:spPr>
          <p:style>
            <a:lnRef idx="0">
              <a:scrgbClr r="0" g="0" b="0"/>
            </a:lnRef>
            <a:fillRef idx="0">
              <a:scrgbClr r="0" g="0" b="0"/>
            </a:fillRef>
            <a:effectRef idx="0">
              <a:scrgbClr r="0" g="0" b="0"/>
            </a:effectRef>
            <a:fontRef idx="minor"/>
          </p:style>
          <p:txBody>
            <a:bodyPr lIns="79219" tIns="39609" rIns="79219" bIns="39609"/>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en-GB" sz="1700" b="1" smtClean="0">
                  <a:solidFill>
                    <a:srgbClr val="FFC000"/>
                  </a:solidFill>
                  <a:cs typeface="DejaVu Sans" panose="020B0603030804020204" pitchFamily="34" charset="0"/>
                </a:rPr>
                <a:t>Demande réponse potentielle</a:t>
              </a:r>
              <a:endParaRPr lang="en-GB" sz="1700" b="1" smtClean="0">
                <a:solidFill>
                  <a:srgbClr val="FFC000"/>
                </a:solidFill>
              </a:endParaRPr>
            </a:p>
          </p:txBody>
        </p:sp>
        <p:sp>
          <p:nvSpPr>
            <p:cNvPr id="11" name="CustomShape 9">
              <a:extLst>
                <a:ext uri="{FF2B5EF4-FFF2-40B4-BE49-F238E27FC236}"/>
              </a:extLst>
            </p:cNvPr>
            <p:cNvSpPr/>
            <p:nvPr/>
          </p:nvSpPr>
          <p:spPr>
            <a:xfrm>
              <a:off x="6586538" y="1651000"/>
              <a:ext cx="1524000" cy="1522413"/>
            </a:xfrm>
            <a:prstGeom prst="ellipse">
              <a:avLst/>
            </a:prstGeom>
            <a:solidFill>
              <a:srgbClr val="99B622"/>
            </a:solidFill>
            <a:ln>
              <a:noFill/>
            </a:ln>
          </p:spPr>
          <p:style>
            <a:lnRef idx="0">
              <a:scrgbClr r="0" g="0" b="0"/>
            </a:lnRef>
            <a:fillRef idx="0">
              <a:scrgbClr r="0" g="0" b="0"/>
            </a:fillRef>
            <a:effectRef idx="0">
              <a:scrgbClr r="0" g="0" b="0"/>
            </a:effectRef>
            <a:fontRef idx="minor"/>
          </p:style>
          <p:txBody>
            <a:bodyPr lIns="79219" tIns="39609" rIns="79219" bIns="39609"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de-DE" sz="1900" b="1" dirty="0" err="1" smtClean="0">
                  <a:solidFill>
                    <a:srgbClr val="FFFFFF"/>
                  </a:solidFill>
                  <a:cs typeface="DejaVu Sans" panose="020B0603030804020204" pitchFamily="34" charset="0"/>
                </a:rPr>
                <a:t>Jusqu‘à</a:t>
              </a:r>
              <a:r>
                <a:rPr lang="de-DE" sz="1900" b="1" dirty="0" smtClean="0">
                  <a:solidFill>
                    <a:srgbClr val="FFFFFF"/>
                  </a:solidFill>
                  <a:cs typeface="DejaVu Sans" panose="020B0603030804020204" pitchFamily="34" charset="0"/>
                </a:rPr>
                <a:t> 2.2 </a:t>
              </a:r>
              <a:r>
                <a:rPr lang="de-DE" sz="1900" b="1" dirty="0" err="1" smtClean="0">
                  <a:solidFill>
                    <a:srgbClr val="FFFFFF"/>
                  </a:solidFill>
                  <a:cs typeface="DejaVu Sans" panose="020B0603030804020204" pitchFamily="34" charset="0"/>
                </a:rPr>
                <a:t>TWh</a:t>
              </a:r>
              <a:endParaRPr lang="en-GB" sz="1900" b="1" dirty="0" smtClean="0">
                <a:solidFill>
                  <a:srgbClr val="000000"/>
                </a:solidFill>
              </a:endParaRPr>
            </a:p>
          </p:txBody>
        </p:sp>
        <p:sp>
          <p:nvSpPr>
            <p:cNvPr id="12" name="Rectangle 11">
              <a:extLst>
                <a:ext uri="{FF2B5EF4-FFF2-40B4-BE49-F238E27FC236}"/>
              </a:extLst>
            </p:cNvPr>
            <p:cNvSpPr>
              <a:spLocks noChangeArrowheads="1"/>
            </p:cNvSpPr>
            <p:nvPr/>
          </p:nvSpPr>
          <p:spPr bwMode="auto">
            <a:xfrm>
              <a:off x="633413" y="3336925"/>
              <a:ext cx="7477125" cy="1028700"/>
            </a:xfrm>
            <a:prstGeom prst="rect">
              <a:avLst/>
            </a:prstGeom>
            <a:solidFill>
              <a:srgbClr val="9FBF2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en-GB" altLang="x-none" sz="2640" dirty="0" err="1">
                  <a:solidFill>
                    <a:schemeClr val="bg1"/>
                  </a:solidFill>
                </a:rPr>
                <a:t>Flexibilité</a:t>
              </a:r>
              <a:r>
                <a:rPr lang="en-GB" altLang="x-none" sz="2640" dirty="0">
                  <a:solidFill>
                    <a:schemeClr val="bg1"/>
                  </a:solidFill>
                </a:rPr>
                <a:t> c</a:t>
              </a:r>
              <a:r>
                <a:rPr lang="fr-FR" altLang="x-none" sz="2640" dirty="0">
                  <a:solidFill>
                    <a:schemeClr val="bg1"/>
                  </a:solidFill>
                </a:rPr>
                <a:t>ôté demande</a:t>
              </a:r>
              <a:r>
                <a:rPr lang="en-GB" altLang="x-none" sz="2640" dirty="0">
                  <a:solidFill>
                    <a:schemeClr val="bg1"/>
                  </a:solidFill>
                </a:rPr>
                <a:t> (potential </a:t>
              </a:r>
              <a:r>
                <a:rPr lang="en-GB" altLang="x-none" sz="2640" dirty="0" err="1">
                  <a:solidFill>
                    <a:schemeClr val="bg1"/>
                  </a:solidFill>
                </a:rPr>
                <a:t>théorique</a:t>
              </a:r>
              <a:r>
                <a:rPr lang="en-GB" altLang="x-none" sz="2640" dirty="0">
                  <a:solidFill>
                    <a:schemeClr val="bg1"/>
                  </a:solidFill>
                </a:rPr>
                <a:t>): </a:t>
              </a:r>
              <a:br>
                <a:rPr lang="en-GB" altLang="x-none" sz="2640" dirty="0">
                  <a:solidFill>
                    <a:schemeClr val="bg1"/>
                  </a:solidFill>
                </a:rPr>
              </a:br>
              <a:r>
                <a:rPr lang="en-GB" altLang="x-none" sz="2816" dirty="0"/>
                <a:t>3,6 </a:t>
              </a:r>
              <a:r>
                <a:rPr lang="mr-IN" altLang="x-none" sz="2816" dirty="0"/>
                <a:t>–</a:t>
              </a:r>
              <a:r>
                <a:rPr lang="en-GB" altLang="x-none" sz="2816" dirty="0"/>
                <a:t> 11 </a:t>
              </a:r>
              <a:r>
                <a:rPr lang="en-GB" altLang="x-none" sz="2816" dirty="0" err="1"/>
                <a:t>GWh</a:t>
              </a:r>
              <a:r>
                <a:rPr lang="en-GB" altLang="x-none" sz="2816" dirty="0"/>
                <a:t> par instance</a:t>
              </a:r>
              <a:r>
                <a:rPr lang="en-GB" altLang="x-none" sz="2640" dirty="0">
                  <a:solidFill>
                    <a:schemeClr val="bg1"/>
                  </a:solidFill>
                </a:rPr>
                <a:t> </a:t>
              </a:r>
            </a:p>
          </p:txBody>
        </p:sp>
        <p:sp>
          <p:nvSpPr>
            <p:cNvPr id="13" name="Rectangle 12">
              <a:extLst>
                <a:ext uri="{FF2B5EF4-FFF2-40B4-BE49-F238E27FC236}"/>
              </a:extLst>
            </p:cNvPr>
            <p:cNvSpPr>
              <a:spLocks noChangeArrowheads="1"/>
            </p:cNvSpPr>
            <p:nvPr/>
          </p:nvSpPr>
          <p:spPr bwMode="auto">
            <a:xfrm>
              <a:off x="623888" y="4460875"/>
              <a:ext cx="7478712" cy="1031875"/>
            </a:xfrm>
            <a:prstGeom prst="rect">
              <a:avLst/>
            </a:prstGeom>
            <a:solidFill>
              <a:srgbClr val="9FBF2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de-DE" altLang="x-none" sz="2640" dirty="0" err="1">
                  <a:solidFill>
                    <a:schemeClr val="bg1"/>
                  </a:solidFill>
                </a:rPr>
                <a:t>Supposant</a:t>
              </a:r>
              <a:r>
                <a:rPr lang="de-DE" altLang="x-none" sz="2640" dirty="0">
                  <a:solidFill>
                    <a:schemeClr val="bg1"/>
                  </a:solidFill>
                </a:rPr>
                <a:t> 200 </a:t>
              </a:r>
              <a:r>
                <a:rPr lang="de-DE" altLang="x-none" sz="2640" dirty="0" err="1">
                  <a:solidFill>
                    <a:schemeClr val="bg1"/>
                  </a:solidFill>
                </a:rPr>
                <a:t>instances</a:t>
              </a:r>
              <a:r>
                <a:rPr lang="de-DE" altLang="x-none" sz="2640" dirty="0">
                  <a:solidFill>
                    <a:schemeClr val="bg1"/>
                  </a:solidFill>
                </a:rPr>
                <a:t> </a:t>
              </a:r>
              <a:r>
                <a:rPr lang="en-GB" altLang="x-none" sz="2640" dirty="0">
                  <a:solidFill>
                    <a:schemeClr val="bg1"/>
                  </a:solidFill>
                </a:rPr>
                <a:t>(potential </a:t>
              </a:r>
              <a:r>
                <a:rPr lang="en-GB" altLang="x-none" sz="2640" dirty="0" err="1">
                  <a:solidFill>
                    <a:schemeClr val="bg1"/>
                  </a:solidFill>
                </a:rPr>
                <a:t>théorique</a:t>
              </a:r>
              <a:r>
                <a:rPr lang="en-GB" altLang="x-none" sz="2640" dirty="0">
                  <a:solidFill>
                    <a:schemeClr val="bg1"/>
                  </a:solidFill>
                </a:rPr>
                <a:t>): </a:t>
              </a:r>
              <a:br>
                <a:rPr lang="en-GB" altLang="x-none" sz="2640" dirty="0">
                  <a:solidFill>
                    <a:schemeClr val="bg1"/>
                  </a:solidFill>
                </a:rPr>
              </a:br>
              <a:r>
                <a:rPr lang="de-DE" altLang="x-none" sz="2816" dirty="0">
                  <a:solidFill>
                    <a:schemeClr val="bg1"/>
                  </a:solidFill>
                </a:rPr>
                <a:t>0.7 – 2.2 </a:t>
              </a:r>
              <a:r>
                <a:rPr lang="de-DE" altLang="x-none" sz="2816" b="1" dirty="0" err="1">
                  <a:solidFill>
                    <a:schemeClr val="bg1"/>
                  </a:solidFill>
                </a:rPr>
                <a:t>TWh</a:t>
              </a:r>
              <a:r>
                <a:rPr lang="de-DE" altLang="x-none" sz="2816" b="1" dirty="0">
                  <a:solidFill>
                    <a:schemeClr val="bg1"/>
                  </a:solidFill>
                </a:rPr>
                <a:t> </a:t>
              </a:r>
              <a:r>
                <a:rPr lang="en-GB" altLang="x-none" sz="2816" dirty="0"/>
                <a:t>par an</a:t>
              </a:r>
              <a:r>
                <a:rPr lang="en-GB" altLang="x-none" sz="2640" dirty="0">
                  <a:solidFill>
                    <a:schemeClr val="bg1"/>
                  </a:solidFill>
                </a:rPr>
                <a:t> </a:t>
              </a:r>
            </a:p>
          </p:txBody>
        </p:sp>
      </p:grpSp>
      <p:sp>
        <p:nvSpPr>
          <p:cNvPr id="14" name="Title 2">
            <a:extLst>
              <a:ext uri="{FF2B5EF4-FFF2-40B4-BE49-F238E27FC236}"/>
            </a:extLst>
          </p:cNvPr>
          <p:cNvSpPr txBox="1">
            <a:spLocks noChangeArrowheads="1"/>
          </p:cNvSpPr>
          <p:nvPr/>
        </p:nvSpPr>
        <p:spPr bwMode="auto">
          <a:xfrm>
            <a:off x="623888" y="31750"/>
            <a:ext cx="107442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800" kern="1200">
                <a:solidFill>
                  <a:schemeClr val="tx1"/>
                </a:solidFill>
                <a:latin typeface="Century Gothic" panose="020B0502020202020204" pitchFamily="34" charset="0"/>
                <a:ea typeface="+mj-ea"/>
                <a:cs typeface="+mj-cs"/>
              </a:defRPr>
            </a:lvl1pPr>
            <a:lvl2pPr algn="ctr" rtl="0" eaLnBrk="0" fontAlgn="base" hangingPunct="0">
              <a:spcBef>
                <a:spcPct val="0"/>
              </a:spcBef>
              <a:spcAft>
                <a:spcPct val="0"/>
              </a:spcAft>
              <a:defRPr sz="2800">
                <a:solidFill>
                  <a:schemeClr val="tx1"/>
                </a:solidFill>
                <a:latin typeface="Century Gothic" pitchFamily="34" charset="0"/>
              </a:defRPr>
            </a:lvl2pPr>
            <a:lvl3pPr algn="ctr" rtl="0" eaLnBrk="0" fontAlgn="base" hangingPunct="0">
              <a:spcBef>
                <a:spcPct val="0"/>
              </a:spcBef>
              <a:spcAft>
                <a:spcPct val="0"/>
              </a:spcAft>
              <a:defRPr sz="2800">
                <a:solidFill>
                  <a:schemeClr val="tx1"/>
                </a:solidFill>
                <a:latin typeface="Century Gothic" pitchFamily="34" charset="0"/>
              </a:defRPr>
            </a:lvl3pPr>
            <a:lvl4pPr algn="ctr" rtl="0" eaLnBrk="0" fontAlgn="base" hangingPunct="0">
              <a:spcBef>
                <a:spcPct val="0"/>
              </a:spcBef>
              <a:spcAft>
                <a:spcPct val="0"/>
              </a:spcAft>
              <a:defRPr sz="2800">
                <a:solidFill>
                  <a:schemeClr val="tx1"/>
                </a:solidFill>
                <a:latin typeface="Century Gothic" pitchFamily="34" charset="0"/>
              </a:defRPr>
            </a:lvl4pPr>
            <a:lvl5pPr algn="ctr" rtl="0" eaLnBrk="0" fontAlgn="base" hangingPunct="0">
              <a:spcBef>
                <a:spcPct val="0"/>
              </a:spcBef>
              <a:spcAft>
                <a:spcPct val="0"/>
              </a:spcAft>
              <a:defRPr sz="2800">
                <a:solidFill>
                  <a:schemeClr val="tx1"/>
                </a:solidFill>
                <a:latin typeface="Century Gothic" pitchFamily="34" charset="0"/>
              </a:defRPr>
            </a:lvl5pPr>
            <a:lvl6pPr marL="457200" algn="ctr" rtl="0" fontAlgn="base">
              <a:spcBef>
                <a:spcPct val="0"/>
              </a:spcBef>
              <a:spcAft>
                <a:spcPct val="0"/>
              </a:spcAft>
              <a:defRPr sz="2800">
                <a:solidFill>
                  <a:schemeClr val="tx1"/>
                </a:solidFill>
                <a:latin typeface="Century Gothic" pitchFamily="34" charset="0"/>
              </a:defRPr>
            </a:lvl6pPr>
            <a:lvl7pPr marL="914400" algn="ctr" rtl="0" fontAlgn="base">
              <a:spcBef>
                <a:spcPct val="0"/>
              </a:spcBef>
              <a:spcAft>
                <a:spcPct val="0"/>
              </a:spcAft>
              <a:defRPr sz="2800">
                <a:solidFill>
                  <a:schemeClr val="tx1"/>
                </a:solidFill>
                <a:latin typeface="Century Gothic" pitchFamily="34" charset="0"/>
              </a:defRPr>
            </a:lvl7pPr>
            <a:lvl8pPr marL="1371600" algn="ctr" rtl="0" fontAlgn="base">
              <a:spcBef>
                <a:spcPct val="0"/>
              </a:spcBef>
              <a:spcAft>
                <a:spcPct val="0"/>
              </a:spcAft>
              <a:defRPr sz="2800">
                <a:solidFill>
                  <a:schemeClr val="tx1"/>
                </a:solidFill>
                <a:latin typeface="Century Gothic" pitchFamily="34" charset="0"/>
              </a:defRPr>
            </a:lvl8pPr>
            <a:lvl9pPr marL="1828800" algn="ctr" rtl="0" fontAlgn="base">
              <a:spcBef>
                <a:spcPct val="0"/>
              </a:spcBef>
              <a:spcAft>
                <a:spcPct val="0"/>
              </a:spcAft>
              <a:defRPr sz="2800">
                <a:solidFill>
                  <a:schemeClr val="tx1"/>
                </a:solidFill>
                <a:latin typeface="Century Gothic" pitchFamily="34" charset="0"/>
              </a:defRPr>
            </a:lvl9pPr>
          </a:lstStyle>
          <a:p>
            <a:pPr>
              <a:defRPr/>
            </a:pPr>
            <a:r>
              <a:rPr lang="en-GB" altLang="de-DE" b="1" dirty="0" err="1" smtClean="0">
                <a:solidFill>
                  <a:srgbClr val="FF6600"/>
                </a:solidFill>
              </a:rPr>
              <a:t>Bénéfices</a:t>
            </a:r>
            <a:r>
              <a:rPr lang="en-GB" altLang="de-DE" b="1" dirty="0" smtClean="0">
                <a:solidFill>
                  <a:srgbClr val="FF6600"/>
                </a:solidFill>
              </a:rPr>
              <a:t> </a:t>
            </a:r>
            <a:r>
              <a:rPr lang="en-GB" altLang="de-DE" b="1" dirty="0" err="1" smtClean="0">
                <a:solidFill>
                  <a:srgbClr val="FF6600"/>
                </a:solidFill>
              </a:rPr>
              <a:t>Pompes</a:t>
            </a:r>
            <a:r>
              <a:rPr lang="en-GB" altLang="de-DE" b="1" dirty="0" smtClean="0">
                <a:solidFill>
                  <a:srgbClr val="FF6600"/>
                </a:solidFill>
              </a:rPr>
              <a:t> à Chaleur 2016</a:t>
            </a:r>
            <a:br>
              <a:rPr lang="en-GB" altLang="de-DE" b="1" dirty="0" smtClean="0">
                <a:solidFill>
                  <a:srgbClr val="FF6600"/>
                </a:solidFill>
              </a:rPr>
            </a:br>
            <a:r>
              <a:rPr lang="en-GB" altLang="de-DE" sz="2133" b="1" dirty="0" smtClean="0">
                <a:solidFill>
                  <a:srgbClr val="FF6600"/>
                </a:solidFill>
              </a:rPr>
              <a:t>Sur base des 9.5 millions de </a:t>
            </a:r>
            <a:r>
              <a:rPr lang="en-GB" altLang="de-DE" sz="2133" b="1" dirty="0" err="1" smtClean="0">
                <a:solidFill>
                  <a:srgbClr val="FF6600"/>
                </a:solidFill>
              </a:rPr>
              <a:t>pompes</a:t>
            </a:r>
            <a:r>
              <a:rPr lang="en-GB" altLang="de-DE" sz="2133" b="1" dirty="0" smtClean="0">
                <a:solidFill>
                  <a:srgbClr val="FF6600"/>
                </a:solidFill>
              </a:rPr>
              <a:t> à </a:t>
            </a:r>
            <a:r>
              <a:rPr lang="en-GB" altLang="de-DE" sz="2133" b="1" dirty="0" err="1" smtClean="0">
                <a:solidFill>
                  <a:srgbClr val="FF6600"/>
                </a:solidFill>
              </a:rPr>
              <a:t>chaleur</a:t>
            </a:r>
            <a:r>
              <a:rPr lang="en-GB" altLang="de-DE" sz="2133" b="1" dirty="0" smtClean="0">
                <a:solidFill>
                  <a:srgbClr val="FF6600"/>
                </a:solidFill>
              </a:rPr>
              <a:t> </a:t>
            </a:r>
            <a:r>
              <a:rPr lang="en-GB" altLang="de-DE" sz="2133" b="1" dirty="0" err="1" smtClean="0">
                <a:solidFill>
                  <a:srgbClr val="FF6600"/>
                </a:solidFill>
              </a:rPr>
              <a:t>installées</a:t>
            </a:r>
            <a:endParaRPr lang="en-GB" altLang="de-DE" sz="2133" b="1" dirty="0">
              <a:solidFill>
                <a:srgbClr val="FF6600"/>
              </a:solidFill>
            </a:endParaRPr>
          </a:p>
        </p:txBody>
      </p:sp>
      <p:sp>
        <p:nvSpPr>
          <p:cNvPr id="21508" name="ZoneTexte 14"/>
          <p:cNvSpPr txBox="1">
            <a:spLocks noChangeArrowheads="1"/>
          </p:cNvSpPr>
          <p:nvPr/>
        </p:nvSpPr>
        <p:spPr bwMode="auto">
          <a:xfrm>
            <a:off x="766763" y="5732463"/>
            <a:ext cx="72628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en-US" altLang="en-US" sz="1400">
                <a:latin typeface="Calibri" panose="020F0502020204030204" pitchFamily="34" charset="0"/>
              </a:rPr>
              <a:t>Heat Pump city of the year: Vienna, and other examples | T. Nowak | HRE4 meeting | 25.01.2018</a:t>
            </a:r>
          </a:p>
          <a:p>
            <a:pPr>
              <a:spcBef>
                <a:spcPct val="0"/>
              </a:spcBef>
              <a:buFontTx/>
              <a:buNone/>
            </a:pPr>
            <a:endParaRPr lang="fr-FR" sz="180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913" y="836613"/>
            <a:ext cx="4960937"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ontent Placeholder 2"/>
          <p:cNvSpPr txBox="1">
            <a:spLocks/>
          </p:cNvSpPr>
          <p:nvPr/>
        </p:nvSpPr>
        <p:spPr bwMode="auto">
          <a:xfrm>
            <a:off x="776288" y="1125538"/>
            <a:ext cx="4551362"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5613">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buClr>
                <a:srgbClr val="000000"/>
              </a:buClr>
            </a:pPr>
            <a:r>
              <a:rPr lang="en-GB" sz="2600">
                <a:solidFill>
                  <a:srgbClr val="002E6C"/>
                </a:solidFill>
                <a:latin typeface="Calibri" panose="020F0502020204030204" pitchFamily="34" charset="0"/>
                <a:cs typeface="DejaVu Sans" panose="020B0603030804020204" pitchFamily="34" charset="0"/>
              </a:rPr>
              <a:t>L’emploi total est plus élevé</a:t>
            </a:r>
            <a:endParaRPr lang="en-GB">
              <a:solidFill>
                <a:srgbClr val="002E6C"/>
              </a:solidFill>
            </a:endParaRPr>
          </a:p>
          <a:p>
            <a:pPr>
              <a:buClr>
                <a:srgbClr val="000000"/>
              </a:buClr>
            </a:pPr>
            <a:r>
              <a:rPr lang="en-GB" sz="2600">
                <a:solidFill>
                  <a:srgbClr val="002E6C"/>
                </a:solidFill>
                <a:latin typeface="Calibri" panose="020F0502020204030204" pitchFamily="34" charset="0"/>
                <a:cs typeface="DejaVu Sans" panose="020B0603030804020204" pitchFamily="34" charset="0"/>
              </a:rPr>
              <a:t>Le leadership technologique est</a:t>
            </a:r>
            <a:r>
              <a:rPr lang="de-DE" sz="2600">
                <a:solidFill>
                  <a:srgbClr val="002E6C"/>
                </a:solidFill>
                <a:latin typeface="Calibri" panose="020F0502020204030204" pitchFamily="34" charset="0"/>
                <a:cs typeface="DejaVu Sans" panose="020B0603030804020204" pitchFamily="34" charset="0"/>
              </a:rPr>
              <a:t> (encore)</a:t>
            </a:r>
            <a:r>
              <a:rPr lang="en-GB" sz="2600">
                <a:solidFill>
                  <a:srgbClr val="002E6C"/>
                </a:solidFill>
                <a:latin typeface="Calibri" panose="020F0502020204030204" pitchFamily="34" charset="0"/>
                <a:cs typeface="DejaVu Sans" panose="020B0603030804020204" pitchFamily="34" charset="0"/>
              </a:rPr>
              <a:t> en Europe</a:t>
            </a:r>
            <a:endParaRPr lang="en-GB">
              <a:solidFill>
                <a:srgbClr val="002E6C"/>
              </a:solidFill>
            </a:endParaRPr>
          </a:p>
          <a:p>
            <a:endParaRPr lang="en-GB">
              <a:solidFill>
                <a:srgbClr val="002E6C"/>
              </a:solidFill>
            </a:endParaRPr>
          </a:p>
        </p:txBody>
      </p:sp>
      <p:sp>
        <p:nvSpPr>
          <p:cNvPr id="22532" name="Title 1"/>
          <p:cNvSpPr txBox="1">
            <a:spLocks/>
          </p:cNvSpPr>
          <p:nvPr/>
        </p:nvSpPr>
        <p:spPr bwMode="auto">
          <a:xfrm>
            <a:off x="776288" y="-26988"/>
            <a:ext cx="10744200" cy="94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en-GB" sz="3000" b="1">
                <a:solidFill>
                  <a:srgbClr val="FF6600"/>
                </a:solidFill>
                <a:latin typeface="Calibri" panose="020F0502020204030204" pitchFamily="34" charset="0"/>
                <a:cs typeface="DejaVu Sans" panose="020B0603030804020204" pitchFamily="34" charset="0"/>
              </a:rPr>
              <a:t>Emploi 2016 en homme/an: 53 155 </a:t>
            </a:r>
            <a:r>
              <a:rPr lang="en-GB" sz="3000" b="1">
                <a:solidFill>
                  <a:srgbClr val="FF6600"/>
                </a:solidFill>
              </a:rPr>
              <a:t/>
            </a:r>
            <a:br>
              <a:rPr lang="en-GB" sz="3000" b="1">
                <a:solidFill>
                  <a:srgbClr val="FF6600"/>
                </a:solidFill>
              </a:rPr>
            </a:br>
            <a:endParaRPr lang="en-GB" sz="3000" b="1">
              <a:solidFill>
                <a:srgbClr val="FF66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Obraz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2838" y="981075"/>
            <a:ext cx="385921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Obraz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7675" y="3124200"/>
            <a:ext cx="3254375"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Obraz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6288" y="981075"/>
            <a:ext cx="65151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7" name="Group 87"/>
          <p:cNvGrpSpPr>
            <a:grpSpLocks/>
          </p:cNvGrpSpPr>
          <p:nvPr/>
        </p:nvGrpSpPr>
        <p:grpSpPr bwMode="auto">
          <a:xfrm>
            <a:off x="484188" y="2679700"/>
            <a:ext cx="1878012" cy="1782763"/>
            <a:chOff x="0" y="0"/>
            <a:chExt cx="3334679" cy="3166760"/>
          </a:xfrm>
        </p:grpSpPr>
        <p:grpSp>
          <p:nvGrpSpPr>
            <p:cNvPr id="23561" name="Group 81"/>
            <p:cNvGrpSpPr>
              <a:grpSpLocks/>
            </p:cNvGrpSpPr>
            <p:nvPr/>
          </p:nvGrpSpPr>
          <p:grpSpPr bwMode="auto">
            <a:xfrm>
              <a:off x="-1" y="0"/>
              <a:ext cx="3334681" cy="3166761"/>
              <a:chOff x="0" y="0"/>
              <a:chExt cx="3334679" cy="3166760"/>
            </a:xfrm>
          </p:grpSpPr>
          <p:sp>
            <p:nvSpPr>
              <p:cNvPr id="13" name="Shape 65">
                <a:extLst>
                  <a:ext uri="{FF2B5EF4-FFF2-40B4-BE49-F238E27FC236}"/>
                </a:extLst>
              </p:cNvPr>
              <p:cNvSpPr>
                <a:spLocks/>
              </p:cNvSpPr>
              <p:nvPr/>
            </p:nvSpPr>
            <p:spPr bwMode="auto">
              <a:xfrm>
                <a:off x="1671568" y="755735"/>
                <a:ext cx="1271294" cy="1336637"/>
              </a:xfrm>
              <a:custGeom>
                <a:avLst/>
                <a:gdLst>
                  <a:gd name="T0" fmla="*/ 2147483646 w 21543"/>
                  <a:gd name="T1" fmla="*/ 2147483646 h 21600"/>
                  <a:gd name="T2" fmla="*/ 2147483646 w 21543"/>
                  <a:gd name="T3" fmla="*/ 2147483646 h 21600"/>
                  <a:gd name="T4" fmla="*/ 2147483646 w 21543"/>
                  <a:gd name="T5" fmla="*/ 2147483646 h 21600"/>
                  <a:gd name="T6" fmla="*/ 2147483646 w 21543"/>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43" h="21600" extrusionOk="0">
                    <a:moveTo>
                      <a:pt x="21131" y="9799"/>
                    </a:moveTo>
                    <a:cubicBezTo>
                      <a:pt x="20898" y="9577"/>
                      <a:pt x="20609" y="9350"/>
                      <a:pt x="20227" y="9350"/>
                    </a:cubicBezTo>
                    <a:cubicBezTo>
                      <a:pt x="20139" y="9350"/>
                      <a:pt x="20047" y="9362"/>
                      <a:pt x="19954" y="9386"/>
                    </a:cubicBezTo>
                    <a:cubicBezTo>
                      <a:pt x="19918" y="9395"/>
                      <a:pt x="19874" y="9399"/>
                      <a:pt x="19821" y="9399"/>
                    </a:cubicBezTo>
                    <a:cubicBezTo>
                      <a:pt x="19663" y="9399"/>
                      <a:pt x="19460" y="9359"/>
                      <a:pt x="19265" y="9321"/>
                    </a:cubicBezTo>
                    <a:cubicBezTo>
                      <a:pt x="19121" y="9292"/>
                      <a:pt x="18985" y="9265"/>
                      <a:pt x="18877" y="9257"/>
                    </a:cubicBezTo>
                    <a:cubicBezTo>
                      <a:pt x="18595" y="9236"/>
                      <a:pt x="18471" y="8938"/>
                      <a:pt x="18352" y="8650"/>
                    </a:cubicBezTo>
                    <a:cubicBezTo>
                      <a:pt x="18303" y="8534"/>
                      <a:pt x="18258" y="8425"/>
                      <a:pt x="18203" y="8339"/>
                    </a:cubicBezTo>
                    <a:cubicBezTo>
                      <a:pt x="18094" y="8168"/>
                      <a:pt x="17934" y="8031"/>
                      <a:pt x="17778" y="7899"/>
                    </a:cubicBezTo>
                    <a:cubicBezTo>
                      <a:pt x="17591" y="7740"/>
                      <a:pt x="17415" y="7590"/>
                      <a:pt x="17323" y="7388"/>
                    </a:cubicBezTo>
                    <a:cubicBezTo>
                      <a:pt x="17279" y="7291"/>
                      <a:pt x="17346" y="7013"/>
                      <a:pt x="17395" y="6810"/>
                    </a:cubicBezTo>
                    <a:cubicBezTo>
                      <a:pt x="17421" y="6701"/>
                      <a:pt x="17456" y="6505"/>
                      <a:pt x="17458" y="6485"/>
                    </a:cubicBezTo>
                    <a:cubicBezTo>
                      <a:pt x="17484" y="6284"/>
                      <a:pt x="17521" y="5980"/>
                      <a:pt x="17353" y="5826"/>
                    </a:cubicBezTo>
                    <a:cubicBezTo>
                      <a:pt x="17307" y="5784"/>
                      <a:pt x="17253" y="5762"/>
                      <a:pt x="17193" y="5762"/>
                    </a:cubicBezTo>
                    <a:cubicBezTo>
                      <a:pt x="17097" y="5762"/>
                      <a:pt x="17002" y="5815"/>
                      <a:pt x="16910" y="5867"/>
                    </a:cubicBezTo>
                    <a:cubicBezTo>
                      <a:pt x="16834" y="5909"/>
                      <a:pt x="16755" y="5953"/>
                      <a:pt x="16694" y="5953"/>
                    </a:cubicBezTo>
                    <a:cubicBezTo>
                      <a:pt x="16673" y="5953"/>
                      <a:pt x="16616" y="5953"/>
                      <a:pt x="16563" y="5830"/>
                    </a:cubicBezTo>
                    <a:cubicBezTo>
                      <a:pt x="16518" y="5724"/>
                      <a:pt x="16473" y="5651"/>
                      <a:pt x="16420" y="5565"/>
                    </a:cubicBezTo>
                    <a:cubicBezTo>
                      <a:pt x="16406" y="5544"/>
                      <a:pt x="16364" y="5470"/>
                      <a:pt x="16362" y="5464"/>
                    </a:cubicBezTo>
                    <a:cubicBezTo>
                      <a:pt x="16380" y="5458"/>
                      <a:pt x="16549" y="5454"/>
                      <a:pt x="16583" y="5433"/>
                    </a:cubicBezTo>
                    <a:cubicBezTo>
                      <a:pt x="16693" y="5364"/>
                      <a:pt x="16688" y="5287"/>
                      <a:pt x="16676" y="5247"/>
                    </a:cubicBezTo>
                    <a:cubicBezTo>
                      <a:pt x="16623" y="5079"/>
                      <a:pt x="16231" y="4954"/>
                      <a:pt x="16120" y="4954"/>
                    </a:cubicBezTo>
                    <a:cubicBezTo>
                      <a:pt x="15955" y="4957"/>
                      <a:pt x="15842" y="5040"/>
                      <a:pt x="15732" y="5119"/>
                    </a:cubicBezTo>
                    <a:cubicBezTo>
                      <a:pt x="15629" y="5194"/>
                      <a:pt x="15531" y="5265"/>
                      <a:pt x="15395" y="5265"/>
                    </a:cubicBezTo>
                    <a:cubicBezTo>
                      <a:pt x="15362" y="5265"/>
                      <a:pt x="15327" y="5261"/>
                      <a:pt x="15291" y="5253"/>
                    </a:cubicBezTo>
                    <a:cubicBezTo>
                      <a:pt x="14941" y="5173"/>
                      <a:pt x="14952" y="5008"/>
                      <a:pt x="14967" y="4780"/>
                    </a:cubicBezTo>
                    <a:cubicBezTo>
                      <a:pt x="14977" y="4624"/>
                      <a:pt x="14989" y="4448"/>
                      <a:pt x="14868" y="4290"/>
                    </a:cubicBezTo>
                    <a:cubicBezTo>
                      <a:pt x="14842" y="4257"/>
                      <a:pt x="14785" y="4226"/>
                      <a:pt x="14677" y="4169"/>
                    </a:cubicBezTo>
                    <a:cubicBezTo>
                      <a:pt x="14534" y="4094"/>
                      <a:pt x="14294" y="3967"/>
                      <a:pt x="14295" y="3865"/>
                    </a:cubicBezTo>
                    <a:cubicBezTo>
                      <a:pt x="14296" y="3812"/>
                      <a:pt x="14371" y="3763"/>
                      <a:pt x="14435" y="3732"/>
                    </a:cubicBezTo>
                    <a:cubicBezTo>
                      <a:pt x="14537" y="3681"/>
                      <a:pt x="14586" y="3619"/>
                      <a:pt x="14581" y="3548"/>
                    </a:cubicBezTo>
                    <a:cubicBezTo>
                      <a:pt x="14567" y="3361"/>
                      <a:pt x="14160" y="3210"/>
                      <a:pt x="13629" y="3032"/>
                    </a:cubicBezTo>
                    <a:cubicBezTo>
                      <a:pt x="13488" y="2984"/>
                      <a:pt x="13328" y="2931"/>
                      <a:pt x="13304" y="2911"/>
                    </a:cubicBezTo>
                    <a:cubicBezTo>
                      <a:pt x="13197" y="2801"/>
                      <a:pt x="13166" y="2607"/>
                      <a:pt x="13135" y="2420"/>
                    </a:cubicBezTo>
                    <a:cubicBezTo>
                      <a:pt x="13118" y="2312"/>
                      <a:pt x="13102" y="2210"/>
                      <a:pt x="13071" y="2124"/>
                    </a:cubicBezTo>
                    <a:cubicBezTo>
                      <a:pt x="13038" y="2030"/>
                      <a:pt x="12988" y="1943"/>
                      <a:pt x="12940" y="1860"/>
                    </a:cubicBezTo>
                    <a:cubicBezTo>
                      <a:pt x="12874" y="1745"/>
                      <a:pt x="12812" y="1637"/>
                      <a:pt x="12791" y="1515"/>
                    </a:cubicBezTo>
                    <a:cubicBezTo>
                      <a:pt x="12769" y="1389"/>
                      <a:pt x="12835" y="1363"/>
                      <a:pt x="12991" y="1333"/>
                    </a:cubicBezTo>
                    <a:cubicBezTo>
                      <a:pt x="13078" y="1317"/>
                      <a:pt x="13167" y="1300"/>
                      <a:pt x="13198" y="1227"/>
                    </a:cubicBezTo>
                    <a:cubicBezTo>
                      <a:pt x="13223" y="1170"/>
                      <a:pt x="13201" y="1099"/>
                      <a:pt x="13129" y="998"/>
                    </a:cubicBezTo>
                    <a:cubicBezTo>
                      <a:pt x="13091" y="946"/>
                      <a:pt x="13053" y="894"/>
                      <a:pt x="13015" y="843"/>
                    </a:cubicBezTo>
                    <a:cubicBezTo>
                      <a:pt x="12800" y="551"/>
                      <a:pt x="12636" y="241"/>
                      <a:pt x="12730" y="72"/>
                    </a:cubicBezTo>
                    <a:cubicBezTo>
                      <a:pt x="12730" y="72"/>
                      <a:pt x="12460" y="0"/>
                      <a:pt x="12341" y="0"/>
                    </a:cubicBezTo>
                    <a:cubicBezTo>
                      <a:pt x="12131" y="0"/>
                      <a:pt x="11924" y="58"/>
                      <a:pt x="11706" y="120"/>
                    </a:cubicBezTo>
                    <a:cubicBezTo>
                      <a:pt x="11560" y="161"/>
                      <a:pt x="11409" y="204"/>
                      <a:pt x="11246" y="233"/>
                    </a:cubicBezTo>
                    <a:cubicBezTo>
                      <a:pt x="11160" y="248"/>
                      <a:pt x="11071" y="262"/>
                      <a:pt x="10980" y="277"/>
                    </a:cubicBezTo>
                    <a:cubicBezTo>
                      <a:pt x="10652" y="330"/>
                      <a:pt x="10313" y="385"/>
                      <a:pt x="10021" y="498"/>
                    </a:cubicBezTo>
                    <a:cubicBezTo>
                      <a:pt x="9947" y="527"/>
                      <a:pt x="9887" y="590"/>
                      <a:pt x="9830" y="650"/>
                    </a:cubicBezTo>
                    <a:cubicBezTo>
                      <a:pt x="9749" y="736"/>
                      <a:pt x="9663" y="806"/>
                      <a:pt x="9546" y="806"/>
                    </a:cubicBezTo>
                    <a:cubicBezTo>
                      <a:pt x="9509" y="806"/>
                      <a:pt x="9308" y="784"/>
                      <a:pt x="9268" y="784"/>
                    </a:cubicBezTo>
                    <a:cubicBezTo>
                      <a:pt x="8909" y="784"/>
                      <a:pt x="8568" y="976"/>
                      <a:pt x="8267" y="1146"/>
                    </a:cubicBezTo>
                    <a:cubicBezTo>
                      <a:pt x="7832" y="1390"/>
                      <a:pt x="7647" y="1512"/>
                      <a:pt x="7387" y="1766"/>
                    </a:cubicBezTo>
                    <a:cubicBezTo>
                      <a:pt x="7227" y="1923"/>
                      <a:pt x="6982" y="1924"/>
                      <a:pt x="6746" y="1925"/>
                    </a:cubicBezTo>
                    <a:cubicBezTo>
                      <a:pt x="6650" y="1926"/>
                      <a:pt x="6559" y="1926"/>
                      <a:pt x="6474" y="1936"/>
                    </a:cubicBezTo>
                    <a:cubicBezTo>
                      <a:pt x="6136" y="1976"/>
                      <a:pt x="5984" y="2308"/>
                      <a:pt x="6012" y="2599"/>
                    </a:cubicBezTo>
                    <a:cubicBezTo>
                      <a:pt x="6037" y="2868"/>
                      <a:pt x="5863" y="2932"/>
                      <a:pt x="5679" y="2932"/>
                    </a:cubicBezTo>
                    <a:cubicBezTo>
                      <a:pt x="5483" y="2932"/>
                      <a:pt x="5236" y="2869"/>
                      <a:pt x="5018" y="2814"/>
                    </a:cubicBezTo>
                    <a:cubicBezTo>
                      <a:pt x="4584" y="2704"/>
                      <a:pt x="4534" y="2704"/>
                      <a:pt x="4151" y="2779"/>
                    </a:cubicBezTo>
                    <a:cubicBezTo>
                      <a:pt x="3931" y="2823"/>
                      <a:pt x="3621" y="2892"/>
                      <a:pt x="3557" y="2653"/>
                    </a:cubicBezTo>
                    <a:cubicBezTo>
                      <a:pt x="3538" y="2581"/>
                      <a:pt x="3514" y="2491"/>
                      <a:pt x="3436" y="2414"/>
                    </a:cubicBezTo>
                    <a:cubicBezTo>
                      <a:pt x="3362" y="2340"/>
                      <a:pt x="3292" y="2304"/>
                      <a:pt x="3222" y="2304"/>
                    </a:cubicBezTo>
                    <a:cubicBezTo>
                      <a:pt x="3055" y="2304"/>
                      <a:pt x="2975" y="2507"/>
                      <a:pt x="2929" y="2659"/>
                    </a:cubicBezTo>
                    <a:cubicBezTo>
                      <a:pt x="2886" y="2801"/>
                      <a:pt x="2336" y="2840"/>
                      <a:pt x="2336" y="2840"/>
                    </a:cubicBezTo>
                    <a:cubicBezTo>
                      <a:pt x="2336" y="2840"/>
                      <a:pt x="2259" y="2964"/>
                      <a:pt x="2157" y="3051"/>
                    </a:cubicBezTo>
                    <a:cubicBezTo>
                      <a:pt x="2066" y="3128"/>
                      <a:pt x="1673" y="3150"/>
                      <a:pt x="1673" y="3150"/>
                    </a:cubicBezTo>
                    <a:cubicBezTo>
                      <a:pt x="1965" y="4185"/>
                      <a:pt x="1969" y="4180"/>
                      <a:pt x="1981" y="4363"/>
                    </a:cubicBezTo>
                    <a:cubicBezTo>
                      <a:pt x="1997" y="4601"/>
                      <a:pt x="1887" y="4489"/>
                      <a:pt x="1849" y="4464"/>
                    </a:cubicBezTo>
                    <a:cubicBezTo>
                      <a:pt x="1753" y="4400"/>
                      <a:pt x="1632" y="4322"/>
                      <a:pt x="1540" y="4322"/>
                    </a:cubicBezTo>
                    <a:cubicBezTo>
                      <a:pt x="1494" y="4322"/>
                      <a:pt x="1465" y="4340"/>
                      <a:pt x="1449" y="4356"/>
                    </a:cubicBezTo>
                    <a:cubicBezTo>
                      <a:pt x="1418" y="4386"/>
                      <a:pt x="1404" y="4431"/>
                      <a:pt x="1405" y="4494"/>
                    </a:cubicBezTo>
                    <a:cubicBezTo>
                      <a:pt x="1409" y="4706"/>
                      <a:pt x="1341" y="4770"/>
                      <a:pt x="1100" y="4781"/>
                    </a:cubicBezTo>
                    <a:cubicBezTo>
                      <a:pt x="995" y="4785"/>
                      <a:pt x="923" y="4814"/>
                      <a:pt x="880" y="4868"/>
                    </a:cubicBezTo>
                    <a:cubicBezTo>
                      <a:pt x="812" y="4953"/>
                      <a:pt x="841" y="5073"/>
                      <a:pt x="870" y="5189"/>
                    </a:cubicBezTo>
                    <a:cubicBezTo>
                      <a:pt x="880" y="5233"/>
                      <a:pt x="890" y="5275"/>
                      <a:pt x="895" y="5313"/>
                    </a:cubicBezTo>
                    <a:cubicBezTo>
                      <a:pt x="910" y="5436"/>
                      <a:pt x="850" y="5482"/>
                      <a:pt x="768" y="5545"/>
                    </a:cubicBezTo>
                    <a:cubicBezTo>
                      <a:pt x="703" y="5595"/>
                      <a:pt x="630" y="5651"/>
                      <a:pt x="596" y="5750"/>
                    </a:cubicBezTo>
                    <a:cubicBezTo>
                      <a:pt x="567" y="5837"/>
                      <a:pt x="661" y="5959"/>
                      <a:pt x="829" y="6169"/>
                    </a:cubicBezTo>
                    <a:cubicBezTo>
                      <a:pt x="967" y="6341"/>
                      <a:pt x="1155" y="6576"/>
                      <a:pt x="1120" y="6672"/>
                    </a:cubicBezTo>
                    <a:cubicBezTo>
                      <a:pt x="1096" y="6736"/>
                      <a:pt x="976" y="6733"/>
                      <a:pt x="895" y="6738"/>
                    </a:cubicBezTo>
                    <a:cubicBezTo>
                      <a:pt x="821" y="6742"/>
                      <a:pt x="751" y="6746"/>
                      <a:pt x="709" y="6799"/>
                    </a:cubicBezTo>
                    <a:cubicBezTo>
                      <a:pt x="670" y="6847"/>
                      <a:pt x="665" y="6918"/>
                      <a:pt x="692" y="7047"/>
                    </a:cubicBezTo>
                    <a:cubicBezTo>
                      <a:pt x="713" y="7151"/>
                      <a:pt x="659" y="7186"/>
                      <a:pt x="552" y="7243"/>
                    </a:cubicBezTo>
                    <a:cubicBezTo>
                      <a:pt x="458" y="7294"/>
                      <a:pt x="341" y="7358"/>
                      <a:pt x="337" y="7512"/>
                    </a:cubicBezTo>
                    <a:cubicBezTo>
                      <a:pt x="335" y="7605"/>
                      <a:pt x="381" y="7695"/>
                      <a:pt x="425" y="7781"/>
                    </a:cubicBezTo>
                    <a:cubicBezTo>
                      <a:pt x="485" y="7899"/>
                      <a:pt x="536" y="8000"/>
                      <a:pt x="471" y="8096"/>
                    </a:cubicBezTo>
                    <a:cubicBezTo>
                      <a:pt x="457" y="8116"/>
                      <a:pt x="265" y="8311"/>
                      <a:pt x="277" y="8399"/>
                    </a:cubicBezTo>
                    <a:cubicBezTo>
                      <a:pt x="284" y="8447"/>
                      <a:pt x="315" y="8488"/>
                      <a:pt x="371" y="8522"/>
                    </a:cubicBezTo>
                    <a:cubicBezTo>
                      <a:pt x="473" y="8583"/>
                      <a:pt x="528" y="8640"/>
                      <a:pt x="527" y="8682"/>
                    </a:cubicBezTo>
                    <a:cubicBezTo>
                      <a:pt x="525" y="8749"/>
                      <a:pt x="387" y="8821"/>
                      <a:pt x="277" y="8879"/>
                    </a:cubicBezTo>
                    <a:cubicBezTo>
                      <a:pt x="120" y="8962"/>
                      <a:pt x="-57" y="9056"/>
                      <a:pt x="18" y="9197"/>
                    </a:cubicBezTo>
                    <a:cubicBezTo>
                      <a:pt x="62" y="9279"/>
                      <a:pt x="152" y="9497"/>
                      <a:pt x="152" y="9497"/>
                    </a:cubicBezTo>
                    <a:cubicBezTo>
                      <a:pt x="247" y="9729"/>
                      <a:pt x="342" y="9932"/>
                      <a:pt x="538" y="10079"/>
                    </a:cubicBezTo>
                    <a:cubicBezTo>
                      <a:pt x="615" y="10137"/>
                      <a:pt x="699" y="10161"/>
                      <a:pt x="780" y="10183"/>
                    </a:cubicBezTo>
                    <a:cubicBezTo>
                      <a:pt x="951" y="10230"/>
                      <a:pt x="1016" y="10279"/>
                      <a:pt x="1160" y="10436"/>
                    </a:cubicBezTo>
                    <a:cubicBezTo>
                      <a:pt x="1252" y="10536"/>
                      <a:pt x="1348" y="10639"/>
                      <a:pt x="1507" y="10700"/>
                    </a:cubicBezTo>
                    <a:cubicBezTo>
                      <a:pt x="1639" y="10750"/>
                      <a:pt x="1795" y="10775"/>
                      <a:pt x="1974" y="10775"/>
                    </a:cubicBezTo>
                    <a:cubicBezTo>
                      <a:pt x="2140" y="10775"/>
                      <a:pt x="2321" y="10752"/>
                      <a:pt x="2484" y="10711"/>
                    </a:cubicBezTo>
                    <a:cubicBezTo>
                      <a:pt x="2557" y="10692"/>
                      <a:pt x="2650" y="10685"/>
                      <a:pt x="2749" y="10677"/>
                    </a:cubicBezTo>
                    <a:cubicBezTo>
                      <a:pt x="2959" y="10661"/>
                      <a:pt x="3197" y="10643"/>
                      <a:pt x="3328" y="10501"/>
                    </a:cubicBezTo>
                    <a:cubicBezTo>
                      <a:pt x="3377" y="10448"/>
                      <a:pt x="3427" y="10423"/>
                      <a:pt x="3482" y="10423"/>
                    </a:cubicBezTo>
                    <a:cubicBezTo>
                      <a:pt x="3688" y="10423"/>
                      <a:pt x="4119" y="10899"/>
                      <a:pt x="4283" y="11179"/>
                    </a:cubicBezTo>
                    <a:cubicBezTo>
                      <a:pt x="4412" y="11400"/>
                      <a:pt x="4546" y="11628"/>
                      <a:pt x="4776" y="11774"/>
                    </a:cubicBezTo>
                    <a:cubicBezTo>
                      <a:pt x="4838" y="11814"/>
                      <a:pt x="5449" y="12059"/>
                      <a:pt x="5406" y="12248"/>
                    </a:cubicBezTo>
                    <a:cubicBezTo>
                      <a:pt x="5388" y="12331"/>
                      <a:pt x="5324" y="12394"/>
                      <a:pt x="5257" y="12460"/>
                    </a:cubicBezTo>
                    <a:cubicBezTo>
                      <a:pt x="5189" y="12527"/>
                      <a:pt x="5119" y="12596"/>
                      <a:pt x="5088" y="12693"/>
                    </a:cubicBezTo>
                    <a:cubicBezTo>
                      <a:pt x="5038" y="12847"/>
                      <a:pt x="5175" y="12932"/>
                      <a:pt x="5285" y="13000"/>
                    </a:cubicBezTo>
                    <a:cubicBezTo>
                      <a:pt x="5357" y="13044"/>
                      <a:pt x="5430" y="13089"/>
                      <a:pt x="5446" y="13143"/>
                    </a:cubicBezTo>
                    <a:cubicBezTo>
                      <a:pt x="5462" y="13195"/>
                      <a:pt x="5414" y="13261"/>
                      <a:pt x="5368" y="13324"/>
                    </a:cubicBezTo>
                    <a:cubicBezTo>
                      <a:pt x="5307" y="13409"/>
                      <a:pt x="5231" y="13514"/>
                      <a:pt x="5315" y="13611"/>
                    </a:cubicBezTo>
                    <a:cubicBezTo>
                      <a:pt x="5382" y="13688"/>
                      <a:pt x="5482" y="13725"/>
                      <a:pt x="5622" y="13725"/>
                    </a:cubicBezTo>
                    <a:cubicBezTo>
                      <a:pt x="5714" y="13725"/>
                      <a:pt x="6237" y="13639"/>
                      <a:pt x="6344" y="13612"/>
                    </a:cubicBezTo>
                    <a:cubicBezTo>
                      <a:pt x="6453" y="13586"/>
                      <a:pt x="6722" y="13540"/>
                      <a:pt x="6816" y="13547"/>
                    </a:cubicBezTo>
                    <a:cubicBezTo>
                      <a:pt x="6816" y="13547"/>
                      <a:pt x="6999" y="13954"/>
                      <a:pt x="7319" y="13954"/>
                    </a:cubicBezTo>
                    <a:cubicBezTo>
                      <a:pt x="7540" y="13954"/>
                      <a:pt x="7761" y="14065"/>
                      <a:pt x="7762" y="14541"/>
                    </a:cubicBezTo>
                    <a:cubicBezTo>
                      <a:pt x="7762" y="14680"/>
                      <a:pt x="7762" y="14824"/>
                      <a:pt x="7803" y="14939"/>
                    </a:cubicBezTo>
                    <a:cubicBezTo>
                      <a:pt x="7834" y="15026"/>
                      <a:pt x="7887" y="15108"/>
                      <a:pt x="7938" y="15187"/>
                    </a:cubicBezTo>
                    <a:cubicBezTo>
                      <a:pt x="8029" y="15329"/>
                      <a:pt x="8116" y="15463"/>
                      <a:pt x="8081" y="15618"/>
                    </a:cubicBezTo>
                    <a:cubicBezTo>
                      <a:pt x="8046" y="15776"/>
                      <a:pt x="7914" y="15878"/>
                      <a:pt x="7745" y="15878"/>
                    </a:cubicBezTo>
                    <a:cubicBezTo>
                      <a:pt x="7694" y="15878"/>
                      <a:pt x="7494" y="15805"/>
                      <a:pt x="7427" y="15772"/>
                    </a:cubicBezTo>
                    <a:cubicBezTo>
                      <a:pt x="7247" y="15684"/>
                      <a:pt x="7000" y="15563"/>
                      <a:pt x="6796" y="15563"/>
                    </a:cubicBezTo>
                    <a:cubicBezTo>
                      <a:pt x="6611" y="15563"/>
                      <a:pt x="6486" y="15663"/>
                      <a:pt x="6436" y="15853"/>
                    </a:cubicBezTo>
                    <a:cubicBezTo>
                      <a:pt x="6379" y="16067"/>
                      <a:pt x="6498" y="16247"/>
                      <a:pt x="6613" y="16421"/>
                    </a:cubicBezTo>
                    <a:cubicBezTo>
                      <a:pt x="6718" y="16581"/>
                      <a:pt x="6818" y="16732"/>
                      <a:pt x="6785" y="16904"/>
                    </a:cubicBezTo>
                    <a:cubicBezTo>
                      <a:pt x="6757" y="17050"/>
                      <a:pt x="6727" y="17315"/>
                      <a:pt x="6843" y="17448"/>
                    </a:cubicBezTo>
                    <a:cubicBezTo>
                      <a:pt x="6885" y="17496"/>
                      <a:pt x="6941" y="17521"/>
                      <a:pt x="7006" y="17521"/>
                    </a:cubicBezTo>
                    <a:cubicBezTo>
                      <a:pt x="7095" y="17521"/>
                      <a:pt x="7199" y="17476"/>
                      <a:pt x="7321" y="17384"/>
                    </a:cubicBezTo>
                    <a:cubicBezTo>
                      <a:pt x="7422" y="17741"/>
                      <a:pt x="7209" y="17917"/>
                      <a:pt x="6984" y="18102"/>
                    </a:cubicBezTo>
                    <a:cubicBezTo>
                      <a:pt x="6804" y="18251"/>
                      <a:pt x="6618" y="18405"/>
                      <a:pt x="6604" y="18653"/>
                    </a:cubicBezTo>
                    <a:cubicBezTo>
                      <a:pt x="6599" y="18740"/>
                      <a:pt x="6616" y="18983"/>
                      <a:pt x="6616" y="18983"/>
                    </a:cubicBezTo>
                    <a:cubicBezTo>
                      <a:pt x="6616" y="18983"/>
                      <a:pt x="6736" y="18953"/>
                      <a:pt x="6764" y="18953"/>
                    </a:cubicBezTo>
                    <a:cubicBezTo>
                      <a:pt x="6847" y="18953"/>
                      <a:pt x="6926" y="18988"/>
                      <a:pt x="6993" y="19056"/>
                    </a:cubicBezTo>
                    <a:cubicBezTo>
                      <a:pt x="7093" y="19157"/>
                      <a:pt x="7139" y="19272"/>
                      <a:pt x="7184" y="19383"/>
                    </a:cubicBezTo>
                    <a:cubicBezTo>
                      <a:pt x="7263" y="19578"/>
                      <a:pt x="7344" y="19779"/>
                      <a:pt x="7716" y="19779"/>
                    </a:cubicBezTo>
                    <a:cubicBezTo>
                      <a:pt x="7716" y="19779"/>
                      <a:pt x="7781" y="19778"/>
                      <a:pt x="7803" y="19778"/>
                    </a:cubicBezTo>
                    <a:cubicBezTo>
                      <a:pt x="8114" y="19778"/>
                      <a:pt x="8274" y="19829"/>
                      <a:pt x="8284" y="20106"/>
                    </a:cubicBezTo>
                    <a:cubicBezTo>
                      <a:pt x="8290" y="20272"/>
                      <a:pt x="8319" y="20441"/>
                      <a:pt x="8489" y="20441"/>
                    </a:cubicBezTo>
                    <a:cubicBezTo>
                      <a:pt x="8532" y="20441"/>
                      <a:pt x="8577" y="20431"/>
                      <a:pt x="8625" y="20420"/>
                    </a:cubicBezTo>
                    <a:cubicBezTo>
                      <a:pt x="8680" y="20407"/>
                      <a:pt x="8736" y="20394"/>
                      <a:pt x="8796" y="20394"/>
                    </a:cubicBezTo>
                    <a:cubicBezTo>
                      <a:pt x="8858" y="20394"/>
                      <a:pt x="8914" y="20409"/>
                      <a:pt x="8966" y="20440"/>
                    </a:cubicBezTo>
                    <a:cubicBezTo>
                      <a:pt x="9030" y="20478"/>
                      <a:pt x="9098" y="20496"/>
                      <a:pt x="9174" y="20496"/>
                    </a:cubicBezTo>
                    <a:cubicBezTo>
                      <a:pt x="9265" y="20496"/>
                      <a:pt x="9352" y="20470"/>
                      <a:pt x="9437" y="20444"/>
                    </a:cubicBezTo>
                    <a:cubicBezTo>
                      <a:pt x="9515" y="20421"/>
                      <a:pt x="9589" y="20398"/>
                      <a:pt x="9659" y="20398"/>
                    </a:cubicBezTo>
                    <a:cubicBezTo>
                      <a:pt x="9732" y="20398"/>
                      <a:pt x="9793" y="20424"/>
                      <a:pt x="9850" y="20478"/>
                    </a:cubicBezTo>
                    <a:cubicBezTo>
                      <a:pt x="9888" y="20514"/>
                      <a:pt x="9929" y="20533"/>
                      <a:pt x="9971" y="20533"/>
                    </a:cubicBezTo>
                    <a:cubicBezTo>
                      <a:pt x="10099" y="20533"/>
                      <a:pt x="10175" y="20373"/>
                      <a:pt x="10249" y="20219"/>
                    </a:cubicBezTo>
                    <a:cubicBezTo>
                      <a:pt x="10276" y="20162"/>
                      <a:pt x="10306" y="20100"/>
                      <a:pt x="10329" y="20071"/>
                    </a:cubicBezTo>
                    <a:cubicBezTo>
                      <a:pt x="10344" y="20119"/>
                      <a:pt x="10353" y="20225"/>
                      <a:pt x="10359" y="20299"/>
                    </a:cubicBezTo>
                    <a:cubicBezTo>
                      <a:pt x="10374" y="20490"/>
                      <a:pt x="10386" y="20609"/>
                      <a:pt x="10449" y="20655"/>
                    </a:cubicBezTo>
                    <a:cubicBezTo>
                      <a:pt x="10556" y="20732"/>
                      <a:pt x="10628" y="20811"/>
                      <a:pt x="10691" y="20880"/>
                    </a:cubicBezTo>
                    <a:cubicBezTo>
                      <a:pt x="10817" y="21018"/>
                      <a:pt x="10926" y="21138"/>
                      <a:pt x="11213" y="21138"/>
                    </a:cubicBezTo>
                    <a:cubicBezTo>
                      <a:pt x="11245" y="21138"/>
                      <a:pt x="11279" y="21136"/>
                      <a:pt x="11314" y="21133"/>
                    </a:cubicBezTo>
                    <a:cubicBezTo>
                      <a:pt x="11382" y="21128"/>
                      <a:pt x="11439" y="21125"/>
                      <a:pt x="11490" y="21125"/>
                    </a:cubicBezTo>
                    <a:cubicBezTo>
                      <a:pt x="11744" y="21125"/>
                      <a:pt x="11818" y="21193"/>
                      <a:pt x="11996" y="21357"/>
                    </a:cubicBezTo>
                    <a:cubicBezTo>
                      <a:pt x="12035" y="21392"/>
                      <a:pt x="12077" y="21431"/>
                      <a:pt x="12126" y="21474"/>
                    </a:cubicBezTo>
                    <a:cubicBezTo>
                      <a:pt x="12223" y="21559"/>
                      <a:pt x="12315" y="21600"/>
                      <a:pt x="12405" y="21600"/>
                    </a:cubicBezTo>
                    <a:cubicBezTo>
                      <a:pt x="12560" y="21600"/>
                      <a:pt x="12675" y="21479"/>
                      <a:pt x="12786" y="21363"/>
                    </a:cubicBezTo>
                    <a:cubicBezTo>
                      <a:pt x="12838" y="21308"/>
                      <a:pt x="12892" y="21252"/>
                      <a:pt x="12948" y="21210"/>
                    </a:cubicBezTo>
                    <a:cubicBezTo>
                      <a:pt x="13031" y="21147"/>
                      <a:pt x="13135" y="21117"/>
                      <a:pt x="13266" y="21117"/>
                    </a:cubicBezTo>
                    <a:cubicBezTo>
                      <a:pt x="13453" y="21117"/>
                      <a:pt x="13957" y="21284"/>
                      <a:pt x="13964" y="21286"/>
                    </a:cubicBezTo>
                    <a:cubicBezTo>
                      <a:pt x="14042" y="21312"/>
                      <a:pt x="14117" y="21325"/>
                      <a:pt x="14187" y="21325"/>
                    </a:cubicBezTo>
                    <a:cubicBezTo>
                      <a:pt x="14361" y="21325"/>
                      <a:pt x="14509" y="21244"/>
                      <a:pt x="14628" y="21082"/>
                    </a:cubicBezTo>
                    <a:cubicBezTo>
                      <a:pt x="14662" y="21036"/>
                      <a:pt x="14673" y="20941"/>
                      <a:pt x="14628" y="20854"/>
                    </a:cubicBezTo>
                    <a:cubicBezTo>
                      <a:pt x="14628" y="20854"/>
                      <a:pt x="14546" y="20695"/>
                      <a:pt x="14539" y="20569"/>
                    </a:cubicBezTo>
                    <a:cubicBezTo>
                      <a:pt x="14536" y="20524"/>
                      <a:pt x="14525" y="20273"/>
                      <a:pt x="14519" y="20193"/>
                    </a:cubicBezTo>
                    <a:cubicBezTo>
                      <a:pt x="14514" y="20118"/>
                      <a:pt x="14550" y="19981"/>
                      <a:pt x="14587" y="19835"/>
                    </a:cubicBezTo>
                    <a:cubicBezTo>
                      <a:pt x="14666" y="19532"/>
                      <a:pt x="14747" y="19218"/>
                      <a:pt x="14591" y="19091"/>
                    </a:cubicBezTo>
                    <a:cubicBezTo>
                      <a:pt x="14554" y="19061"/>
                      <a:pt x="14535" y="19033"/>
                      <a:pt x="14533" y="19007"/>
                    </a:cubicBezTo>
                    <a:cubicBezTo>
                      <a:pt x="14531" y="18957"/>
                      <a:pt x="14592" y="18897"/>
                      <a:pt x="14651" y="18838"/>
                    </a:cubicBezTo>
                    <a:cubicBezTo>
                      <a:pt x="14727" y="18763"/>
                      <a:pt x="14814" y="18677"/>
                      <a:pt x="14806" y="18572"/>
                    </a:cubicBezTo>
                    <a:cubicBezTo>
                      <a:pt x="14801" y="18503"/>
                      <a:pt x="14757" y="18440"/>
                      <a:pt x="14674" y="18377"/>
                    </a:cubicBezTo>
                    <a:cubicBezTo>
                      <a:pt x="14622" y="18338"/>
                      <a:pt x="14546" y="18327"/>
                      <a:pt x="14472" y="18315"/>
                    </a:cubicBezTo>
                    <a:cubicBezTo>
                      <a:pt x="14398" y="18304"/>
                      <a:pt x="14321" y="18292"/>
                      <a:pt x="14296" y="18256"/>
                    </a:cubicBezTo>
                    <a:cubicBezTo>
                      <a:pt x="14232" y="18163"/>
                      <a:pt x="14355" y="18048"/>
                      <a:pt x="14420" y="18048"/>
                    </a:cubicBezTo>
                    <a:cubicBezTo>
                      <a:pt x="14477" y="18048"/>
                      <a:pt x="14678" y="18205"/>
                      <a:pt x="14678" y="18205"/>
                    </a:cubicBezTo>
                    <a:cubicBezTo>
                      <a:pt x="14691" y="18140"/>
                      <a:pt x="15019" y="17178"/>
                      <a:pt x="14407" y="16819"/>
                    </a:cubicBezTo>
                    <a:cubicBezTo>
                      <a:pt x="14265" y="16737"/>
                      <a:pt x="14115" y="16726"/>
                      <a:pt x="13983" y="16717"/>
                    </a:cubicBezTo>
                    <a:cubicBezTo>
                      <a:pt x="13785" y="16703"/>
                      <a:pt x="13629" y="16692"/>
                      <a:pt x="13519" y="16473"/>
                    </a:cubicBezTo>
                    <a:cubicBezTo>
                      <a:pt x="13443" y="16323"/>
                      <a:pt x="13449" y="16157"/>
                      <a:pt x="13498" y="16082"/>
                    </a:cubicBezTo>
                    <a:cubicBezTo>
                      <a:pt x="13517" y="16053"/>
                      <a:pt x="13542" y="16039"/>
                      <a:pt x="13573" y="16039"/>
                    </a:cubicBezTo>
                    <a:cubicBezTo>
                      <a:pt x="13608" y="16039"/>
                      <a:pt x="13671" y="16056"/>
                      <a:pt x="13766" y="16140"/>
                    </a:cubicBezTo>
                    <a:cubicBezTo>
                      <a:pt x="13853" y="16217"/>
                      <a:pt x="13936" y="16254"/>
                      <a:pt x="14020" y="16254"/>
                    </a:cubicBezTo>
                    <a:cubicBezTo>
                      <a:pt x="14159" y="16254"/>
                      <a:pt x="14266" y="16154"/>
                      <a:pt x="14379" y="16048"/>
                    </a:cubicBezTo>
                    <a:cubicBezTo>
                      <a:pt x="14411" y="16018"/>
                      <a:pt x="14584" y="15875"/>
                      <a:pt x="14635" y="15838"/>
                    </a:cubicBezTo>
                    <a:cubicBezTo>
                      <a:pt x="14855" y="15679"/>
                      <a:pt x="15050" y="15517"/>
                      <a:pt x="14798" y="15154"/>
                    </a:cubicBezTo>
                    <a:cubicBezTo>
                      <a:pt x="14737" y="15066"/>
                      <a:pt x="14724" y="15041"/>
                      <a:pt x="14903" y="15006"/>
                    </a:cubicBezTo>
                    <a:cubicBezTo>
                      <a:pt x="14955" y="14996"/>
                      <a:pt x="15009" y="14986"/>
                      <a:pt x="15059" y="14958"/>
                    </a:cubicBezTo>
                    <a:cubicBezTo>
                      <a:pt x="15149" y="14908"/>
                      <a:pt x="15449" y="14651"/>
                      <a:pt x="15462" y="14446"/>
                    </a:cubicBezTo>
                    <a:cubicBezTo>
                      <a:pt x="15467" y="14381"/>
                      <a:pt x="15441" y="14326"/>
                      <a:pt x="15389" y="14287"/>
                    </a:cubicBezTo>
                    <a:cubicBezTo>
                      <a:pt x="15285" y="14211"/>
                      <a:pt x="14954" y="14202"/>
                      <a:pt x="14911" y="14196"/>
                    </a:cubicBezTo>
                    <a:cubicBezTo>
                      <a:pt x="15171" y="13958"/>
                      <a:pt x="15056" y="13679"/>
                      <a:pt x="14962" y="13450"/>
                    </a:cubicBezTo>
                    <a:cubicBezTo>
                      <a:pt x="14902" y="13304"/>
                      <a:pt x="14846" y="13167"/>
                      <a:pt x="14899" y="13073"/>
                    </a:cubicBezTo>
                    <a:cubicBezTo>
                      <a:pt x="14939" y="13000"/>
                      <a:pt x="15044" y="12948"/>
                      <a:pt x="15219" y="12912"/>
                    </a:cubicBezTo>
                    <a:cubicBezTo>
                      <a:pt x="15347" y="12885"/>
                      <a:pt x="15422" y="12812"/>
                      <a:pt x="15487" y="12747"/>
                    </a:cubicBezTo>
                    <a:cubicBezTo>
                      <a:pt x="15546" y="12689"/>
                      <a:pt x="15596" y="12639"/>
                      <a:pt x="15679" y="12620"/>
                    </a:cubicBezTo>
                    <a:cubicBezTo>
                      <a:pt x="15786" y="12596"/>
                      <a:pt x="15837" y="12602"/>
                      <a:pt x="16045" y="12650"/>
                    </a:cubicBezTo>
                    <a:cubicBezTo>
                      <a:pt x="16108" y="12665"/>
                      <a:pt x="16274" y="12692"/>
                      <a:pt x="16289" y="12692"/>
                    </a:cubicBezTo>
                    <a:cubicBezTo>
                      <a:pt x="16539" y="12692"/>
                      <a:pt x="16506" y="12535"/>
                      <a:pt x="16532" y="12415"/>
                    </a:cubicBezTo>
                    <a:cubicBezTo>
                      <a:pt x="16647" y="12408"/>
                      <a:pt x="16754" y="12433"/>
                      <a:pt x="16986" y="12530"/>
                    </a:cubicBezTo>
                    <a:cubicBezTo>
                      <a:pt x="17138" y="12594"/>
                      <a:pt x="17295" y="12660"/>
                      <a:pt x="17474" y="12660"/>
                    </a:cubicBezTo>
                    <a:cubicBezTo>
                      <a:pt x="17551" y="12660"/>
                      <a:pt x="17625" y="12648"/>
                      <a:pt x="17700" y="12623"/>
                    </a:cubicBezTo>
                    <a:lnTo>
                      <a:pt x="17706" y="12621"/>
                    </a:lnTo>
                    <a:lnTo>
                      <a:pt x="17710" y="12619"/>
                    </a:lnTo>
                    <a:cubicBezTo>
                      <a:pt x="17791" y="12573"/>
                      <a:pt x="17858" y="12474"/>
                      <a:pt x="17929" y="12370"/>
                    </a:cubicBezTo>
                    <a:cubicBezTo>
                      <a:pt x="18010" y="12250"/>
                      <a:pt x="18102" y="12114"/>
                      <a:pt x="18191" y="12114"/>
                    </a:cubicBezTo>
                    <a:cubicBezTo>
                      <a:pt x="18196" y="12114"/>
                      <a:pt x="18310" y="12164"/>
                      <a:pt x="18373" y="12203"/>
                    </a:cubicBezTo>
                    <a:cubicBezTo>
                      <a:pt x="18493" y="12276"/>
                      <a:pt x="18629" y="12358"/>
                      <a:pt x="18738" y="12358"/>
                    </a:cubicBezTo>
                    <a:cubicBezTo>
                      <a:pt x="18793" y="12358"/>
                      <a:pt x="18889" y="12337"/>
                      <a:pt x="18915" y="12193"/>
                    </a:cubicBezTo>
                    <a:cubicBezTo>
                      <a:pt x="18932" y="12095"/>
                      <a:pt x="18923" y="11998"/>
                      <a:pt x="18914" y="11913"/>
                    </a:cubicBezTo>
                    <a:cubicBezTo>
                      <a:pt x="18905" y="11823"/>
                      <a:pt x="18897" y="11739"/>
                      <a:pt x="18930" y="11704"/>
                    </a:cubicBezTo>
                    <a:cubicBezTo>
                      <a:pt x="18948" y="11685"/>
                      <a:pt x="18984" y="11676"/>
                      <a:pt x="19038" y="11676"/>
                    </a:cubicBezTo>
                    <a:cubicBezTo>
                      <a:pt x="19091" y="11676"/>
                      <a:pt x="19162" y="11686"/>
                      <a:pt x="19249" y="11705"/>
                    </a:cubicBezTo>
                    <a:cubicBezTo>
                      <a:pt x="19340" y="11725"/>
                      <a:pt x="19440" y="11779"/>
                      <a:pt x="19547" y="11837"/>
                    </a:cubicBezTo>
                    <a:cubicBezTo>
                      <a:pt x="19696" y="11918"/>
                      <a:pt x="19850" y="12001"/>
                      <a:pt x="20002" y="12001"/>
                    </a:cubicBezTo>
                    <a:cubicBezTo>
                      <a:pt x="20117" y="12001"/>
                      <a:pt x="20216" y="11952"/>
                      <a:pt x="20298" y="11854"/>
                    </a:cubicBezTo>
                    <a:cubicBezTo>
                      <a:pt x="20369" y="11769"/>
                      <a:pt x="20424" y="11664"/>
                      <a:pt x="20476" y="11563"/>
                    </a:cubicBezTo>
                    <a:cubicBezTo>
                      <a:pt x="20575" y="11372"/>
                      <a:pt x="20669" y="11191"/>
                      <a:pt x="20864" y="11154"/>
                    </a:cubicBezTo>
                    <a:cubicBezTo>
                      <a:pt x="21003" y="11127"/>
                      <a:pt x="21084" y="11085"/>
                      <a:pt x="21120" y="11021"/>
                    </a:cubicBezTo>
                    <a:cubicBezTo>
                      <a:pt x="21164" y="10943"/>
                      <a:pt x="21128" y="10856"/>
                      <a:pt x="21094" y="10772"/>
                    </a:cubicBezTo>
                    <a:cubicBezTo>
                      <a:pt x="21064" y="10702"/>
                      <a:pt x="21034" y="10630"/>
                      <a:pt x="21048" y="10562"/>
                    </a:cubicBezTo>
                    <a:cubicBezTo>
                      <a:pt x="21062" y="10494"/>
                      <a:pt x="21142" y="10445"/>
                      <a:pt x="21235" y="10410"/>
                    </a:cubicBezTo>
                    <a:cubicBezTo>
                      <a:pt x="21470" y="10323"/>
                      <a:pt x="21543" y="9910"/>
                      <a:pt x="21543" y="9910"/>
                    </a:cubicBezTo>
                    <a:cubicBezTo>
                      <a:pt x="21543" y="9910"/>
                      <a:pt x="21198" y="9863"/>
                      <a:pt x="21131" y="9799"/>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14" name="Shape 66">
                <a:extLst>
                  <a:ext uri="{FF2B5EF4-FFF2-40B4-BE49-F238E27FC236}"/>
                </a:extLst>
              </p:cNvPr>
              <p:cNvSpPr>
                <a:spLocks/>
              </p:cNvSpPr>
              <p:nvPr/>
            </p:nvSpPr>
            <p:spPr bwMode="auto">
              <a:xfrm>
                <a:off x="521485" y="654219"/>
                <a:ext cx="1102164" cy="1384576"/>
              </a:xfrm>
              <a:custGeom>
                <a:avLst/>
                <a:gdLst>
                  <a:gd name="T0" fmla="*/ 2147483646 w 21533"/>
                  <a:gd name="T1" fmla="*/ 2147483646 h 21600"/>
                  <a:gd name="T2" fmla="*/ 2147483646 w 21533"/>
                  <a:gd name="T3" fmla="*/ 2147483646 h 21600"/>
                  <a:gd name="T4" fmla="*/ 2147483646 w 21533"/>
                  <a:gd name="T5" fmla="*/ 2147483646 h 21600"/>
                  <a:gd name="T6" fmla="*/ 2147483646 w 21533"/>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33" h="21600" extrusionOk="0">
                    <a:moveTo>
                      <a:pt x="21472" y="11976"/>
                    </a:moveTo>
                    <a:cubicBezTo>
                      <a:pt x="21439" y="11911"/>
                      <a:pt x="21385" y="11839"/>
                      <a:pt x="21324" y="11765"/>
                    </a:cubicBezTo>
                    <a:cubicBezTo>
                      <a:pt x="21107" y="11497"/>
                      <a:pt x="21169" y="11324"/>
                      <a:pt x="21169" y="11324"/>
                    </a:cubicBezTo>
                    <a:cubicBezTo>
                      <a:pt x="20936" y="11185"/>
                      <a:pt x="20891" y="11186"/>
                      <a:pt x="20699" y="10988"/>
                    </a:cubicBezTo>
                    <a:cubicBezTo>
                      <a:pt x="20548" y="10833"/>
                      <a:pt x="20491" y="10740"/>
                      <a:pt x="20382" y="10740"/>
                    </a:cubicBezTo>
                    <a:cubicBezTo>
                      <a:pt x="20261" y="10740"/>
                      <a:pt x="20166" y="10835"/>
                      <a:pt x="20046" y="10955"/>
                    </a:cubicBezTo>
                    <a:cubicBezTo>
                      <a:pt x="20008" y="10993"/>
                      <a:pt x="19735" y="11202"/>
                      <a:pt x="19636" y="11202"/>
                    </a:cubicBezTo>
                    <a:cubicBezTo>
                      <a:pt x="19340" y="11202"/>
                      <a:pt x="18696" y="10430"/>
                      <a:pt x="18646" y="10382"/>
                    </a:cubicBezTo>
                    <a:cubicBezTo>
                      <a:pt x="18499" y="10242"/>
                      <a:pt x="18330" y="10170"/>
                      <a:pt x="18152" y="10094"/>
                    </a:cubicBezTo>
                    <a:cubicBezTo>
                      <a:pt x="17930" y="10000"/>
                      <a:pt x="17865" y="9926"/>
                      <a:pt x="17665" y="9926"/>
                    </a:cubicBezTo>
                    <a:cubicBezTo>
                      <a:pt x="17581" y="9926"/>
                      <a:pt x="17510" y="9949"/>
                      <a:pt x="17435" y="9974"/>
                    </a:cubicBezTo>
                    <a:cubicBezTo>
                      <a:pt x="17369" y="9995"/>
                      <a:pt x="17160" y="10036"/>
                      <a:pt x="17145" y="10036"/>
                    </a:cubicBezTo>
                    <a:cubicBezTo>
                      <a:pt x="17007" y="10036"/>
                      <a:pt x="16976" y="9940"/>
                      <a:pt x="16942" y="9780"/>
                    </a:cubicBezTo>
                    <a:cubicBezTo>
                      <a:pt x="16918" y="9666"/>
                      <a:pt x="16890" y="9536"/>
                      <a:pt x="16743" y="9536"/>
                    </a:cubicBezTo>
                    <a:cubicBezTo>
                      <a:pt x="16658" y="9536"/>
                      <a:pt x="16551" y="9586"/>
                      <a:pt x="16396" y="9699"/>
                    </a:cubicBezTo>
                    <a:cubicBezTo>
                      <a:pt x="16235" y="9816"/>
                      <a:pt x="16067" y="9873"/>
                      <a:pt x="15881" y="9873"/>
                    </a:cubicBezTo>
                    <a:cubicBezTo>
                      <a:pt x="15390" y="9873"/>
                      <a:pt x="14865" y="9475"/>
                      <a:pt x="14357" y="9090"/>
                    </a:cubicBezTo>
                    <a:cubicBezTo>
                      <a:pt x="13961" y="8790"/>
                      <a:pt x="13587" y="8507"/>
                      <a:pt x="13241" y="8423"/>
                    </a:cubicBezTo>
                    <a:cubicBezTo>
                      <a:pt x="13161" y="8404"/>
                      <a:pt x="13082" y="8394"/>
                      <a:pt x="13000" y="8394"/>
                    </a:cubicBezTo>
                    <a:cubicBezTo>
                      <a:pt x="12774" y="8394"/>
                      <a:pt x="12250" y="8587"/>
                      <a:pt x="12186" y="8608"/>
                    </a:cubicBezTo>
                    <a:cubicBezTo>
                      <a:pt x="12071" y="8532"/>
                      <a:pt x="12062" y="8162"/>
                      <a:pt x="12040" y="8093"/>
                    </a:cubicBezTo>
                    <a:cubicBezTo>
                      <a:pt x="11992" y="7943"/>
                      <a:pt x="11898" y="7867"/>
                      <a:pt x="11759" y="7867"/>
                    </a:cubicBezTo>
                    <a:cubicBezTo>
                      <a:pt x="11632" y="7867"/>
                      <a:pt x="11493" y="7933"/>
                      <a:pt x="11359" y="7998"/>
                    </a:cubicBezTo>
                    <a:cubicBezTo>
                      <a:pt x="11251" y="8049"/>
                      <a:pt x="11140" y="8102"/>
                      <a:pt x="11067" y="8102"/>
                    </a:cubicBezTo>
                    <a:cubicBezTo>
                      <a:pt x="10957" y="8102"/>
                      <a:pt x="10975" y="7997"/>
                      <a:pt x="10987" y="7924"/>
                    </a:cubicBezTo>
                    <a:cubicBezTo>
                      <a:pt x="10999" y="7857"/>
                      <a:pt x="11012" y="7782"/>
                      <a:pt x="10956" y="7713"/>
                    </a:cubicBezTo>
                    <a:cubicBezTo>
                      <a:pt x="10893" y="7635"/>
                      <a:pt x="10784" y="7623"/>
                      <a:pt x="10696" y="7613"/>
                    </a:cubicBezTo>
                    <a:cubicBezTo>
                      <a:pt x="10610" y="7604"/>
                      <a:pt x="10521" y="7580"/>
                      <a:pt x="10521" y="7536"/>
                    </a:cubicBezTo>
                    <a:cubicBezTo>
                      <a:pt x="10522" y="7490"/>
                      <a:pt x="10669" y="7430"/>
                      <a:pt x="10786" y="7377"/>
                    </a:cubicBezTo>
                    <a:cubicBezTo>
                      <a:pt x="10999" y="7280"/>
                      <a:pt x="11265" y="7159"/>
                      <a:pt x="11277" y="6964"/>
                    </a:cubicBezTo>
                    <a:cubicBezTo>
                      <a:pt x="11298" y="6650"/>
                      <a:pt x="11292" y="6203"/>
                      <a:pt x="11004" y="5951"/>
                    </a:cubicBezTo>
                    <a:cubicBezTo>
                      <a:pt x="10870" y="5834"/>
                      <a:pt x="10687" y="5770"/>
                      <a:pt x="10461" y="5763"/>
                    </a:cubicBezTo>
                    <a:cubicBezTo>
                      <a:pt x="10218" y="5756"/>
                      <a:pt x="10062" y="5706"/>
                      <a:pt x="9998" y="5615"/>
                    </a:cubicBezTo>
                    <a:cubicBezTo>
                      <a:pt x="9920" y="5505"/>
                      <a:pt x="9965" y="5320"/>
                      <a:pt x="10129" y="5079"/>
                    </a:cubicBezTo>
                    <a:cubicBezTo>
                      <a:pt x="10338" y="4771"/>
                      <a:pt x="10510" y="4403"/>
                      <a:pt x="10191" y="4010"/>
                    </a:cubicBezTo>
                    <a:cubicBezTo>
                      <a:pt x="10105" y="3904"/>
                      <a:pt x="10186" y="3848"/>
                      <a:pt x="10423" y="3724"/>
                    </a:cubicBezTo>
                    <a:cubicBezTo>
                      <a:pt x="10648" y="3606"/>
                      <a:pt x="10956" y="3444"/>
                      <a:pt x="10824" y="3137"/>
                    </a:cubicBezTo>
                    <a:cubicBezTo>
                      <a:pt x="10784" y="3043"/>
                      <a:pt x="10646" y="2915"/>
                      <a:pt x="10487" y="2766"/>
                    </a:cubicBezTo>
                    <a:cubicBezTo>
                      <a:pt x="10288" y="2581"/>
                      <a:pt x="9986" y="2302"/>
                      <a:pt x="10091" y="2221"/>
                    </a:cubicBezTo>
                    <a:cubicBezTo>
                      <a:pt x="10211" y="2128"/>
                      <a:pt x="10282" y="2003"/>
                      <a:pt x="10351" y="1882"/>
                    </a:cubicBezTo>
                    <a:cubicBezTo>
                      <a:pt x="10405" y="1788"/>
                      <a:pt x="10566" y="1580"/>
                      <a:pt x="10589" y="1562"/>
                    </a:cubicBezTo>
                    <a:cubicBezTo>
                      <a:pt x="10766" y="1429"/>
                      <a:pt x="10863" y="1135"/>
                      <a:pt x="10863" y="1135"/>
                    </a:cubicBezTo>
                    <a:cubicBezTo>
                      <a:pt x="10855" y="1135"/>
                      <a:pt x="10407" y="1022"/>
                      <a:pt x="10363" y="1007"/>
                    </a:cubicBezTo>
                    <a:cubicBezTo>
                      <a:pt x="9984" y="879"/>
                      <a:pt x="9734" y="819"/>
                      <a:pt x="9589" y="819"/>
                    </a:cubicBezTo>
                    <a:cubicBezTo>
                      <a:pt x="9462" y="819"/>
                      <a:pt x="9304" y="847"/>
                      <a:pt x="9137" y="876"/>
                    </a:cubicBezTo>
                    <a:cubicBezTo>
                      <a:pt x="8975" y="905"/>
                      <a:pt x="8807" y="935"/>
                      <a:pt x="8681" y="935"/>
                    </a:cubicBezTo>
                    <a:cubicBezTo>
                      <a:pt x="8605" y="935"/>
                      <a:pt x="8551" y="924"/>
                      <a:pt x="8522" y="903"/>
                    </a:cubicBezTo>
                    <a:cubicBezTo>
                      <a:pt x="8483" y="873"/>
                      <a:pt x="8453" y="848"/>
                      <a:pt x="8427" y="828"/>
                    </a:cubicBezTo>
                    <a:cubicBezTo>
                      <a:pt x="8305" y="729"/>
                      <a:pt x="8267" y="705"/>
                      <a:pt x="8012" y="672"/>
                    </a:cubicBezTo>
                    <a:cubicBezTo>
                      <a:pt x="7899" y="657"/>
                      <a:pt x="7808" y="432"/>
                      <a:pt x="7754" y="297"/>
                    </a:cubicBezTo>
                    <a:cubicBezTo>
                      <a:pt x="7732" y="243"/>
                      <a:pt x="7673" y="0"/>
                      <a:pt x="7673" y="0"/>
                    </a:cubicBezTo>
                    <a:cubicBezTo>
                      <a:pt x="7673" y="0"/>
                      <a:pt x="7205" y="1"/>
                      <a:pt x="7110" y="34"/>
                    </a:cubicBezTo>
                    <a:cubicBezTo>
                      <a:pt x="6753" y="154"/>
                      <a:pt x="6673" y="403"/>
                      <a:pt x="6603" y="623"/>
                    </a:cubicBezTo>
                    <a:cubicBezTo>
                      <a:pt x="6534" y="840"/>
                      <a:pt x="6469" y="1045"/>
                      <a:pt x="6158" y="1135"/>
                    </a:cubicBezTo>
                    <a:cubicBezTo>
                      <a:pt x="6066" y="1162"/>
                      <a:pt x="5872" y="1167"/>
                      <a:pt x="5667" y="1172"/>
                    </a:cubicBezTo>
                    <a:cubicBezTo>
                      <a:pt x="5261" y="1181"/>
                      <a:pt x="4841" y="1191"/>
                      <a:pt x="4777" y="1369"/>
                    </a:cubicBezTo>
                    <a:cubicBezTo>
                      <a:pt x="4589" y="1887"/>
                      <a:pt x="5136" y="2091"/>
                      <a:pt x="5575" y="2256"/>
                    </a:cubicBezTo>
                    <a:cubicBezTo>
                      <a:pt x="5665" y="2289"/>
                      <a:pt x="5750" y="2321"/>
                      <a:pt x="5828" y="2354"/>
                    </a:cubicBezTo>
                    <a:cubicBezTo>
                      <a:pt x="5967" y="2414"/>
                      <a:pt x="6038" y="2483"/>
                      <a:pt x="6038" y="2559"/>
                    </a:cubicBezTo>
                    <a:cubicBezTo>
                      <a:pt x="6039" y="2686"/>
                      <a:pt x="5860" y="2914"/>
                      <a:pt x="5006" y="3284"/>
                    </a:cubicBezTo>
                    <a:lnTo>
                      <a:pt x="4992" y="3290"/>
                    </a:lnTo>
                    <a:cubicBezTo>
                      <a:pt x="4571" y="3472"/>
                      <a:pt x="4312" y="3753"/>
                      <a:pt x="4061" y="4026"/>
                    </a:cubicBezTo>
                    <a:cubicBezTo>
                      <a:pt x="3891" y="4210"/>
                      <a:pt x="3716" y="4401"/>
                      <a:pt x="3491" y="4559"/>
                    </a:cubicBezTo>
                    <a:cubicBezTo>
                      <a:pt x="3241" y="4736"/>
                      <a:pt x="2974" y="4826"/>
                      <a:pt x="2698" y="4826"/>
                    </a:cubicBezTo>
                    <a:cubicBezTo>
                      <a:pt x="2301" y="4826"/>
                      <a:pt x="1875" y="4531"/>
                      <a:pt x="1763" y="4472"/>
                    </a:cubicBezTo>
                    <a:cubicBezTo>
                      <a:pt x="1702" y="4537"/>
                      <a:pt x="1639" y="4604"/>
                      <a:pt x="1599" y="4682"/>
                    </a:cubicBezTo>
                    <a:cubicBezTo>
                      <a:pt x="1527" y="4818"/>
                      <a:pt x="1613" y="5172"/>
                      <a:pt x="1613" y="5172"/>
                    </a:cubicBezTo>
                    <a:cubicBezTo>
                      <a:pt x="1676" y="5458"/>
                      <a:pt x="1749" y="5782"/>
                      <a:pt x="1571" y="6030"/>
                    </a:cubicBezTo>
                    <a:cubicBezTo>
                      <a:pt x="1525" y="6094"/>
                      <a:pt x="1451" y="6146"/>
                      <a:pt x="1372" y="6200"/>
                    </a:cubicBezTo>
                    <a:cubicBezTo>
                      <a:pt x="1275" y="6267"/>
                      <a:pt x="1175" y="6336"/>
                      <a:pt x="1126" y="6433"/>
                    </a:cubicBezTo>
                    <a:cubicBezTo>
                      <a:pt x="1060" y="6561"/>
                      <a:pt x="1111" y="6697"/>
                      <a:pt x="1157" y="6818"/>
                    </a:cubicBezTo>
                    <a:cubicBezTo>
                      <a:pt x="1181" y="6882"/>
                      <a:pt x="1204" y="6942"/>
                      <a:pt x="1210" y="6998"/>
                    </a:cubicBezTo>
                    <a:cubicBezTo>
                      <a:pt x="1239" y="7256"/>
                      <a:pt x="919" y="7332"/>
                      <a:pt x="602" y="7372"/>
                    </a:cubicBezTo>
                    <a:cubicBezTo>
                      <a:pt x="165" y="7428"/>
                      <a:pt x="8" y="7579"/>
                      <a:pt x="22" y="7930"/>
                    </a:cubicBezTo>
                    <a:cubicBezTo>
                      <a:pt x="44" y="8468"/>
                      <a:pt x="270" y="8901"/>
                      <a:pt x="510" y="9289"/>
                    </a:cubicBezTo>
                    <a:cubicBezTo>
                      <a:pt x="564" y="9377"/>
                      <a:pt x="628" y="9543"/>
                      <a:pt x="585" y="9642"/>
                    </a:cubicBezTo>
                    <a:cubicBezTo>
                      <a:pt x="572" y="9673"/>
                      <a:pt x="477" y="9719"/>
                      <a:pt x="470" y="9719"/>
                    </a:cubicBezTo>
                    <a:cubicBezTo>
                      <a:pt x="455" y="9719"/>
                      <a:pt x="371" y="9590"/>
                      <a:pt x="326" y="9560"/>
                    </a:cubicBezTo>
                    <a:cubicBezTo>
                      <a:pt x="294" y="9539"/>
                      <a:pt x="255" y="9527"/>
                      <a:pt x="213" y="9527"/>
                    </a:cubicBezTo>
                    <a:cubicBezTo>
                      <a:pt x="126" y="9527"/>
                      <a:pt x="34" y="9579"/>
                      <a:pt x="9" y="9642"/>
                    </a:cubicBezTo>
                    <a:cubicBezTo>
                      <a:pt x="-48" y="9782"/>
                      <a:pt x="176" y="9948"/>
                      <a:pt x="373" y="10095"/>
                    </a:cubicBezTo>
                    <a:cubicBezTo>
                      <a:pt x="446" y="10149"/>
                      <a:pt x="514" y="10200"/>
                      <a:pt x="538" y="10229"/>
                    </a:cubicBezTo>
                    <a:cubicBezTo>
                      <a:pt x="678" y="10401"/>
                      <a:pt x="602" y="10533"/>
                      <a:pt x="505" y="10699"/>
                    </a:cubicBezTo>
                    <a:cubicBezTo>
                      <a:pt x="484" y="10736"/>
                      <a:pt x="463" y="10773"/>
                      <a:pt x="443" y="10811"/>
                    </a:cubicBezTo>
                    <a:cubicBezTo>
                      <a:pt x="319" y="11054"/>
                      <a:pt x="307" y="11297"/>
                      <a:pt x="305" y="11546"/>
                    </a:cubicBezTo>
                    <a:cubicBezTo>
                      <a:pt x="305" y="11546"/>
                      <a:pt x="303" y="11734"/>
                      <a:pt x="357" y="11843"/>
                    </a:cubicBezTo>
                    <a:cubicBezTo>
                      <a:pt x="376" y="11881"/>
                      <a:pt x="404" y="11918"/>
                      <a:pt x="431" y="11954"/>
                    </a:cubicBezTo>
                    <a:cubicBezTo>
                      <a:pt x="482" y="12022"/>
                      <a:pt x="531" y="12087"/>
                      <a:pt x="519" y="12156"/>
                    </a:cubicBezTo>
                    <a:cubicBezTo>
                      <a:pt x="509" y="12211"/>
                      <a:pt x="474" y="12267"/>
                      <a:pt x="440" y="12321"/>
                    </a:cubicBezTo>
                    <a:cubicBezTo>
                      <a:pt x="366" y="12438"/>
                      <a:pt x="275" y="12584"/>
                      <a:pt x="472" y="12724"/>
                    </a:cubicBezTo>
                    <a:cubicBezTo>
                      <a:pt x="546" y="12778"/>
                      <a:pt x="659" y="12798"/>
                      <a:pt x="769" y="12818"/>
                    </a:cubicBezTo>
                    <a:cubicBezTo>
                      <a:pt x="878" y="12838"/>
                      <a:pt x="990" y="12858"/>
                      <a:pt x="1033" y="12907"/>
                    </a:cubicBezTo>
                    <a:cubicBezTo>
                      <a:pt x="1091" y="12975"/>
                      <a:pt x="1070" y="13072"/>
                      <a:pt x="1049" y="13176"/>
                    </a:cubicBezTo>
                    <a:cubicBezTo>
                      <a:pt x="1016" y="13335"/>
                      <a:pt x="975" y="13533"/>
                      <a:pt x="1278" y="13619"/>
                    </a:cubicBezTo>
                    <a:cubicBezTo>
                      <a:pt x="1372" y="13647"/>
                      <a:pt x="1453" y="13659"/>
                      <a:pt x="1531" y="13659"/>
                    </a:cubicBezTo>
                    <a:cubicBezTo>
                      <a:pt x="1633" y="13659"/>
                      <a:pt x="1724" y="13637"/>
                      <a:pt x="1839" y="13610"/>
                    </a:cubicBezTo>
                    <a:cubicBezTo>
                      <a:pt x="1839" y="13610"/>
                      <a:pt x="1967" y="13581"/>
                      <a:pt x="2011" y="13581"/>
                    </a:cubicBezTo>
                    <a:cubicBezTo>
                      <a:pt x="2057" y="13581"/>
                      <a:pt x="2103" y="13589"/>
                      <a:pt x="2134" y="13679"/>
                    </a:cubicBezTo>
                    <a:cubicBezTo>
                      <a:pt x="2163" y="13763"/>
                      <a:pt x="2154" y="13865"/>
                      <a:pt x="2144" y="13963"/>
                    </a:cubicBezTo>
                    <a:cubicBezTo>
                      <a:pt x="2130" y="14110"/>
                      <a:pt x="2117" y="14248"/>
                      <a:pt x="2223" y="14340"/>
                    </a:cubicBezTo>
                    <a:cubicBezTo>
                      <a:pt x="2291" y="14399"/>
                      <a:pt x="2398" y="14427"/>
                      <a:pt x="2548" y="14427"/>
                    </a:cubicBezTo>
                    <a:cubicBezTo>
                      <a:pt x="2563" y="14427"/>
                      <a:pt x="3081" y="14387"/>
                      <a:pt x="3199" y="14387"/>
                    </a:cubicBezTo>
                    <a:cubicBezTo>
                      <a:pt x="3427" y="14387"/>
                      <a:pt x="3585" y="14431"/>
                      <a:pt x="3702" y="14520"/>
                    </a:cubicBezTo>
                    <a:cubicBezTo>
                      <a:pt x="4000" y="14748"/>
                      <a:pt x="4010" y="15229"/>
                      <a:pt x="4010" y="15229"/>
                    </a:cubicBezTo>
                    <a:cubicBezTo>
                      <a:pt x="4010" y="15229"/>
                      <a:pt x="4419" y="15421"/>
                      <a:pt x="4580" y="15517"/>
                    </a:cubicBezTo>
                    <a:cubicBezTo>
                      <a:pt x="4770" y="15630"/>
                      <a:pt x="4965" y="15748"/>
                      <a:pt x="5192" y="15819"/>
                    </a:cubicBezTo>
                    <a:cubicBezTo>
                      <a:pt x="5561" y="15934"/>
                      <a:pt x="5547" y="16005"/>
                      <a:pt x="5506" y="16218"/>
                    </a:cubicBezTo>
                    <a:cubicBezTo>
                      <a:pt x="5494" y="16281"/>
                      <a:pt x="5480" y="16351"/>
                      <a:pt x="5473" y="16435"/>
                    </a:cubicBezTo>
                    <a:cubicBezTo>
                      <a:pt x="5445" y="16787"/>
                      <a:pt x="5698" y="16815"/>
                      <a:pt x="5920" y="16839"/>
                    </a:cubicBezTo>
                    <a:cubicBezTo>
                      <a:pt x="6046" y="16853"/>
                      <a:pt x="6175" y="16867"/>
                      <a:pt x="6268" y="16936"/>
                    </a:cubicBezTo>
                    <a:cubicBezTo>
                      <a:pt x="6335" y="16985"/>
                      <a:pt x="6373" y="17054"/>
                      <a:pt x="6414" y="17127"/>
                    </a:cubicBezTo>
                    <a:cubicBezTo>
                      <a:pt x="6456" y="17200"/>
                      <a:pt x="6499" y="17276"/>
                      <a:pt x="6575" y="17340"/>
                    </a:cubicBezTo>
                    <a:cubicBezTo>
                      <a:pt x="6763" y="17498"/>
                      <a:pt x="6838" y="17520"/>
                      <a:pt x="6963" y="17555"/>
                    </a:cubicBezTo>
                    <a:cubicBezTo>
                      <a:pt x="7021" y="17572"/>
                      <a:pt x="7086" y="17590"/>
                      <a:pt x="7183" y="17629"/>
                    </a:cubicBezTo>
                    <a:cubicBezTo>
                      <a:pt x="7245" y="17653"/>
                      <a:pt x="7295" y="17692"/>
                      <a:pt x="7349" y="17734"/>
                    </a:cubicBezTo>
                    <a:cubicBezTo>
                      <a:pt x="7489" y="17843"/>
                      <a:pt x="7613" y="17890"/>
                      <a:pt x="7715" y="17890"/>
                    </a:cubicBezTo>
                    <a:cubicBezTo>
                      <a:pt x="7846" y="17890"/>
                      <a:pt x="7954" y="17833"/>
                      <a:pt x="8059" y="17777"/>
                    </a:cubicBezTo>
                    <a:cubicBezTo>
                      <a:pt x="8265" y="17669"/>
                      <a:pt x="8363" y="17673"/>
                      <a:pt x="8577" y="17697"/>
                    </a:cubicBezTo>
                    <a:cubicBezTo>
                      <a:pt x="8675" y="17708"/>
                      <a:pt x="8776" y="17719"/>
                      <a:pt x="8871" y="17719"/>
                    </a:cubicBezTo>
                    <a:cubicBezTo>
                      <a:pt x="9010" y="17719"/>
                      <a:pt x="9109" y="17693"/>
                      <a:pt x="9173" y="17641"/>
                    </a:cubicBezTo>
                    <a:cubicBezTo>
                      <a:pt x="9229" y="17594"/>
                      <a:pt x="9256" y="17527"/>
                      <a:pt x="9253" y="17442"/>
                    </a:cubicBezTo>
                    <a:cubicBezTo>
                      <a:pt x="9249" y="17356"/>
                      <a:pt x="9276" y="17289"/>
                      <a:pt x="9335" y="17240"/>
                    </a:cubicBezTo>
                    <a:cubicBezTo>
                      <a:pt x="9416" y="17173"/>
                      <a:pt x="9562" y="17138"/>
                      <a:pt x="9758" y="17138"/>
                    </a:cubicBezTo>
                    <a:cubicBezTo>
                      <a:pt x="10364" y="17138"/>
                      <a:pt x="11246" y="17467"/>
                      <a:pt x="11410" y="17699"/>
                    </a:cubicBezTo>
                    <a:cubicBezTo>
                      <a:pt x="11491" y="17814"/>
                      <a:pt x="11419" y="17992"/>
                      <a:pt x="11343" y="18179"/>
                    </a:cubicBezTo>
                    <a:cubicBezTo>
                      <a:pt x="11272" y="18354"/>
                      <a:pt x="11199" y="18535"/>
                      <a:pt x="11233" y="18699"/>
                    </a:cubicBezTo>
                    <a:cubicBezTo>
                      <a:pt x="11293" y="18984"/>
                      <a:pt x="11452" y="19117"/>
                      <a:pt x="11733" y="19117"/>
                    </a:cubicBezTo>
                    <a:cubicBezTo>
                      <a:pt x="11823" y="19117"/>
                      <a:pt x="11931" y="19104"/>
                      <a:pt x="12061" y="19075"/>
                    </a:cubicBezTo>
                    <a:cubicBezTo>
                      <a:pt x="12106" y="19066"/>
                      <a:pt x="12333" y="19030"/>
                      <a:pt x="12510" y="19030"/>
                    </a:cubicBezTo>
                    <a:cubicBezTo>
                      <a:pt x="12684" y="19030"/>
                      <a:pt x="12710" y="19062"/>
                      <a:pt x="12713" y="19066"/>
                    </a:cubicBezTo>
                    <a:cubicBezTo>
                      <a:pt x="12719" y="19076"/>
                      <a:pt x="12713" y="19102"/>
                      <a:pt x="12675" y="19145"/>
                    </a:cubicBezTo>
                    <a:cubicBezTo>
                      <a:pt x="12404" y="19450"/>
                      <a:pt x="12471" y="19567"/>
                      <a:pt x="12634" y="19848"/>
                    </a:cubicBezTo>
                    <a:cubicBezTo>
                      <a:pt x="12653" y="19881"/>
                      <a:pt x="12674" y="19918"/>
                      <a:pt x="12696" y="19957"/>
                    </a:cubicBezTo>
                    <a:cubicBezTo>
                      <a:pt x="12722" y="20004"/>
                      <a:pt x="12709" y="20016"/>
                      <a:pt x="12669" y="20052"/>
                    </a:cubicBezTo>
                    <a:cubicBezTo>
                      <a:pt x="12635" y="20082"/>
                      <a:pt x="12589" y="20123"/>
                      <a:pt x="12586" y="20192"/>
                    </a:cubicBezTo>
                    <a:cubicBezTo>
                      <a:pt x="12582" y="20271"/>
                      <a:pt x="12643" y="20339"/>
                      <a:pt x="12702" y="20405"/>
                    </a:cubicBezTo>
                    <a:cubicBezTo>
                      <a:pt x="12752" y="20461"/>
                      <a:pt x="12803" y="20518"/>
                      <a:pt x="12810" y="20577"/>
                    </a:cubicBezTo>
                    <a:cubicBezTo>
                      <a:pt x="12818" y="20657"/>
                      <a:pt x="12802" y="20731"/>
                      <a:pt x="12762" y="20795"/>
                    </a:cubicBezTo>
                    <a:lnTo>
                      <a:pt x="12712" y="20873"/>
                    </a:lnTo>
                    <a:cubicBezTo>
                      <a:pt x="12712" y="20873"/>
                      <a:pt x="12966" y="20860"/>
                      <a:pt x="13002" y="20860"/>
                    </a:cubicBezTo>
                    <a:cubicBezTo>
                      <a:pt x="13093" y="20860"/>
                      <a:pt x="13145" y="20875"/>
                      <a:pt x="13174" y="20913"/>
                    </a:cubicBezTo>
                    <a:cubicBezTo>
                      <a:pt x="13232" y="20986"/>
                      <a:pt x="13198" y="21075"/>
                      <a:pt x="13162" y="21169"/>
                    </a:cubicBezTo>
                    <a:cubicBezTo>
                      <a:pt x="13126" y="21265"/>
                      <a:pt x="13088" y="21363"/>
                      <a:pt x="13153" y="21448"/>
                    </a:cubicBezTo>
                    <a:cubicBezTo>
                      <a:pt x="13203" y="21515"/>
                      <a:pt x="13304" y="21557"/>
                      <a:pt x="13469" y="21582"/>
                    </a:cubicBezTo>
                    <a:cubicBezTo>
                      <a:pt x="13549" y="21594"/>
                      <a:pt x="13630" y="21600"/>
                      <a:pt x="13709" y="21600"/>
                    </a:cubicBezTo>
                    <a:cubicBezTo>
                      <a:pt x="14094" y="21600"/>
                      <a:pt x="14406" y="21460"/>
                      <a:pt x="14737" y="21312"/>
                    </a:cubicBezTo>
                    <a:cubicBezTo>
                      <a:pt x="14948" y="21217"/>
                      <a:pt x="14995" y="21191"/>
                      <a:pt x="15256" y="21164"/>
                    </a:cubicBezTo>
                    <a:cubicBezTo>
                      <a:pt x="15269" y="21089"/>
                      <a:pt x="15427" y="20505"/>
                      <a:pt x="15199" y="20206"/>
                    </a:cubicBezTo>
                    <a:cubicBezTo>
                      <a:pt x="15146" y="20136"/>
                      <a:pt x="15062" y="20068"/>
                      <a:pt x="14973" y="19997"/>
                    </a:cubicBezTo>
                    <a:cubicBezTo>
                      <a:pt x="14827" y="19880"/>
                      <a:pt x="14675" y="19758"/>
                      <a:pt x="14677" y="19633"/>
                    </a:cubicBezTo>
                    <a:cubicBezTo>
                      <a:pt x="14679" y="19565"/>
                      <a:pt x="14725" y="19498"/>
                      <a:pt x="14818" y="19428"/>
                    </a:cubicBezTo>
                    <a:cubicBezTo>
                      <a:pt x="14878" y="19383"/>
                      <a:pt x="14963" y="19370"/>
                      <a:pt x="15052" y="19357"/>
                    </a:cubicBezTo>
                    <a:cubicBezTo>
                      <a:pt x="15170" y="19339"/>
                      <a:pt x="15303" y="19318"/>
                      <a:pt x="15391" y="19220"/>
                    </a:cubicBezTo>
                    <a:cubicBezTo>
                      <a:pt x="15454" y="19149"/>
                      <a:pt x="15454" y="19053"/>
                      <a:pt x="15454" y="18959"/>
                    </a:cubicBezTo>
                    <a:cubicBezTo>
                      <a:pt x="15455" y="18839"/>
                      <a:pt x="15460" y="18758"/>
                      <a:pt x="15536" y="18722"/>
                    </a:cubicBezTo>
                    <a:cubicBezTo>
                      <a:pt x="15633" y="18675"/>
                      <a:pt x="15752" y="18728"/>
                      <a:pt x="15904" y="18795"/>
                    </a:cubicBezTo>
                    <a:cubicBezTo>
                      <a:pt x="16026" y="18848"/>
                      <a:pt x="16151" y="18904"/>
                      <a:pt x="16280" y="18904"/>
                    </a:cubicBezTo>
                    <a:cubicBezTo>
                      <a:pt x="16332" y="18904"/>
                      <a:pt x="16382" y="18894"/>
                      <a:pt x="16428" y="18875"/>
                    </a:cubicBezTo>
                    <a:cubicBezTo>
                      <a:pt x="16833" y="18708"/>
                      <a:pt x="16839" y="18242"/>
                      <a:pt x="16809" y="17906"/>
                    </a:cubicBezTo>
                    <a:cubicBezTo>
                      <a:pt x="16800" y="17808"/>
                      <a:pt x="16782" y="17710"/>
                      <a:pt x="16764" y="17616"/>
                    </a:cubicBezTo>
                    <a:cubicBezTo>
                      <a:pt x="16751" y="17549"/>
                      <a:pt x="16738" y="17481"/>
                      <a:pt x="16729" y="17413"/>
                    </a:cubicBezTo>
                    <a:cubicBezTo>
                      <a:pt x="16722" y="17362"/>
                      <a:pt x="16708" y="17306"/>
                      <a:pt x="16693" y="17245"/>
                    </a:cubicBezTo>
                    <a:cubicBezTo>
                      <a:pt x="16661" y="17117"/>
                      <a:pt x="16625" y="16971"/>
                      <a:pt x="16657" y="16873"/>
                    </a:cubicBezTo>
                    <a:cubicBezTo>
                      <a:pt x="16680" y="16803"/>
                      <a:pt x="16753" y="16755"/>
                      <a:pt x="16830" y="16705"/>
                    </a:cubicBezTo>
                    <a:cubicBezTo>
                      <a:pt x="16913" y="16651"/>
                      <a:pt x="17006" y="16590"/>
                      <a:pt x="17043" y="16494"/>
                    </a:cubicBezTo>
                    <a:cubicBezTo>
                      <a:pt x="17079" y="16400"/>
                      <a:pt x="17074" y="16304"/>
                      <a:pt x="17068" y="16212"/>
                    </a:cubicBezTo>
                    <a:cubicBezTo>
                      <a:pt x="17062" y="16118"/>
                      <a:pt x="17057" y="16028"/>
                      <a:pt x="17095" y="15943"/>
                    </a:cubicBezTo>
                    <a:cubicBezTo>
                      <a:pt x="17158" y="15802"/>
                      <a:pt x="17250" y="15632"/>
                      <a:pt x="17407" y="15564"/>
                    </a:cubicBezTo>
                    <a:cubicBezTo>
                      <a:pt x="17504" y="15521"/>
                      <a:pt x="17607" y="15501"/>
                      <a:pt x="17734" y="15501"/>
                    </a:cubicBezTo>
                    <a:cubicBezTo>
                      <a:pt x="17844" y="15501"/>
                      <a:pt x="17959" y="15517"/>
                      <a:pt x="18070" y="15532"/>
                    </a:cubicBezTo>
                    <a:cubicBezTo>
                      <a:pt x="18183" y="15547"/>
                      <a:pt x="18301" y="15563"/>
                      <a:pt x="18417" y="15563"/>
                    </a:cubicBezTo>
                    <a:cubicBezTo>
                      <a:pt x="18634" y="15563"/>
                      <a:pt x="18804" y="15506"/>
                      <a:pt x="18953" y="15382"/>
                    </a:cubicBezTo>
                    <a:cubicBezTo>
                      <a:pt x="19270" y="15120"/>
                      <a:pt x="19391" y="14860"/>
                      <a:pt x="19325" y="14587"/>
                    </a:cubicBezTo>
                    <a:cubicBezTo>
                      <a:pt x="19294" y="14465"/>
                      <a:pt x="19213" y="14336"/>
                      <a:pt x="19134" y="14211"/>
                    </a:cubicBezTo>
                    <a:cubicBezTo>
                      <a:pt x="18732" y="13575"/>
                      <a:pt x="18966" y="13630"/>
                      <a:pt x="19456" y="13549"/>
                    </a:cubicBezTo>
                    <a:cubicBezTo>
                      <a:pt x="19837" y="13485"/>
                      <a:pt x="20231" y="13420"/>
                      <a:pt x="20351" y="13238"/>
                    </a:cubicBezTo>
                    <a:cubicBezTo>
                      <a:pt x="20439" y="13103"/>
                      <a:pt x="20384" y="12945"/>
                      <a:pt x="20330" y="12792"/>
                    </a:cubicBezTo>
                    <a:cubicBezTo>
                      <a:pt x="20283" y="12657"/>
                      <a:pt x="20239" y="12529"/>
                      <a:pt x="20301" y="12441"/>
                    </a:cubicBezTo>
                    <a:cubicBezTo>
                      <a:pt x="20389" y="12318"/>
                      <a:pt x="20533" y="12317"/>
                      <a:pt x="20606" y="12317"/>
                    </a:cubicBezTo>
                    <a:cubicBezTo>
                      <a:pt x="20682" y="12317"/>
                      <a:pt x="20780" y="12330"/>
                      <a:pt x="20884" y="12344"/>
                    </a:cubicBezTo>
                    <a:cubicBezTo>
                      <a:pt x="21000" y="12359"/>
                      <a:pt x="21119" y="12376"/>
                      <a:pt x="21223" y="12376"/>
                    </a:cubicBezTo>
                    <a:cubicBezTo>
                      <a:pt x="21357" y="12376"/>
                      <a:pt x="21446" y="12348"/>
                      <a:pt x="21494" y="12290"/>
                    </a:cubicBezTo>
                    <a:cubicBezTo>
                      <a:pt x="21552" y="12221"/>
                      <a:pt x="21545" y="12119"/>
                      <a:pt x="21472" y="11976"/>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15" name="Shape 67">
                <a:extLst>
                  <a:ext uri="{FF2B5EF4-FFF2-40B4-BE49-F238E27FC236}"/>
                </a:extLst>
              </p:cNvPr>
              <p:cNvSpPr>
                <a:spLocks/>
              </p:cNvSpPr>
              <p:nvPr/>
            </p:nvSpPr>
            <p:spPr bwMode="auto">
              <a:xfrm>
                <a:off x="1609554" y="2363083"/>
                <a:ext cx="814643" cy="73599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411" y="15926"/>
                    </a:moveTo>
                    <a:cubicBezTo>
                      <a:pt x="21270" y="15464"/>
                      <a:pt x="21148" y="15143"/>
                      <a:pt x="20904" y="14769"/>
                    </a:cubicBezTo>
                    <a:cubicBezTo>
                      <a:pt x="20834" y="14660"/>
                      <a:pt x="20851" y="14496"/>
                      <a:pt x="20898" y="14386"/>
                    </a:cubicBezTo>
                    <a:cubicBezTo>
                      <a:pt x="21198" y="13694"/>
                      <a:pt x="21144" y="12807"/>
                      <a:pt x="20752" y="12218"/>
                    </a:cubicBezTo>
                    <a:cubicBezTo>
                      <a:pt x="20460" y="11780"/>
                      <a:pt x="19985" y="11623"/>
                      <a:pt x="19603" y="11535"/>
                    </a:cubicBezTo>
                    <a:cubicBezTo>
                      <a:pt x="19232" y="11449"/>
                      <a:pt x="19203" y="11434"/>
                      <a:pt x="19185" y="11062"/>
                    </a:cubicBezTo>
                    <a:cubicBezTo>
                      <a:pt x="19179" y="10937"/>
                      <a:pt x="19035" y="10474"/>
                      <a:pt x="19067" y="10415"/>
                    </a:cubicBezTo>
                    <a:cubicBezTo>
                      <a:pt x="19132" y="10294"/>
                      <a:pt x="19383" y="10304"/>
                      <a:pt x="19513" y="10297"/>
                    </a:cubicBezTo>
                    <a:cubicBezTo>
                      <a:pt x="19769" y="10283"/>
                      <a:pt x="20059" y="10267"/>
                      <a:pt x="20250" y="10016"/>
                    </a:cubicBezTo>
                    <a:cubicBezTo>
                      <a:pt x="20393" y="9829"/>
                      <a:pt x="20442" y="9654"/>
                      <a:pt x="20394" y="9495"/>
                    </a:cubicBezTo>
                    <a:cubicBezTo>
                      <a:pt x="20306" y="9201"/>
                      <a:pt x="19914" y="9066"/>
                      <a:pt x="19583" y="8982"/>
                    </a:cubicBezTo>
                    <a:cubicBezTo>
                      <a:pt x="19389" y="8933"/>
                      <a:pt x="19269" y="8854"/>
                      <a:pt x="19217" y="8740"/>
                    </a:cubicBezTo>
                    <a:cubicBezTo>
                      <a:pt x="19153" y="8604"/>
                      <a:pt x="19178" y="8401"/>
                      <a:pt x="19296" y="8083"/>
                    </a:cubicBezTo>
                    <a:cubicBezTo>
                      <a:pt x="19396" y="7813"/>
                      <a:pt x="19368" y="7627"/>
                      <a:pt x="19336" y="7412"/>
                    </a:cubicBezTo>
                    <a:cubicBezTo>
                      <a:pt x="19325" y="7339"/>
                      <a:pt x="19314" y="7265"/>
                      <a:pt x="19307" y="7181"/>
                    </a:cubicBezTo>
                    <a:cubicBezTo>
                      <a:pt x="19293" y="7011"/>
                      <a:pt x="19322" y="6997"/>
                      <a:pt x="19400" y="6959"/>
                    </a:cubicBezTo>
                    <a:cubicBezTo>
                      <a:pt x="19467" y="6927"/>
                      <a:pt x="19558" y="6884"/>
                      <a:pt x="19619" y="6749"/>
                    </a:cubicBezTo>
                    <a:cubicBezTo>
                      <a:pt x="19757" y="6444"/>
                      <a:pt x="19572" y="6229"/>
                      <a:pt x="19409" y="6040"/>
                    </a:cubicBezTo>
                    <a:cubicBezTo>
                      <a:pt x="19232" y="5835"/>
                      <a:pt x="19130" y="5696"/>
                      <a:pt x="19195" y="5490"/>
                    </a:cubicBezTo>
                    <a:cubicBezTo>
                      <a:pt x="19319" y="5099"/>
                      <a:pt x="19253" y="4759"/>
                      <a:pt x="19195" y="4459"/>
                    </a:cubicBezTo>
                    <a:cubicBezTo>
                      <a:pt x="19150" y="4225"/>
                      <a:pt x="19107" y="4004"/>
                      <a:pt x="19154" y="3781"/>
                    </a:cubicBezTo>
                    <a:cubicBezTo>
                      <a:pt x="19186" y="3633"/>
                      <a:pt x="19302" y="3523"/>
                      <a:pt x="19414" y="3417"/>
                    </a:cubicBezTo>
                    <a:cubicBezTo>
                      <a:pt x="19863" y="2992"/>
                      <a:pt x="19635" y="2812"/>
                      <a:pt x="19487" y="2543"/>
                    </a:cubicBezTo>
                    <a:cubicBezTo>
                      <a:pt x="19487" y="2543"/>
                      <a:pt x="18629" y="3223"/>
                      <a:pt x="18460" y="3311"/>
                    </a:cubicBezTo>
                    <a:cubicBezTo>
                      <a:pt x="18063" y="3515"/>
                      <a:pt x="17634" y="3598"/>
                      <a:pt x="17220" y="3678"/>
                    </a:cubicBezTo>
                    <a:cubicBezTo>
                      <a:pt x="16776" y="3765"/>
                      <a:pt x="16316" y="3854"/>
                      <a:pt x="15884" y="4089"/>
                    </a:cubicBezTo>
                    <a:cubicBezTo>
                      <a:pt x="15551" y="4271"/>
                      <a:pt x="15368" y="4428"/>
                      <a:pt x="15128" y="4670"/>
                    </a:cubicBezTo>
                    <a:cubicBezTo>
                      <a:pt x="15001" y="4797"/>
                      <a:pt x="14908" y="4812"/>
                      <a:pt x="14849" y="4812"/>
                    </a:cubicBezTo>
                    <a:cubicBezTo>
                      <a:pt x="14767" y="4812"/>
                      <a:pt x="14305" y="4642"/>
                      <a:pt x="14149" y="4642"/>
                    </a:cubicBezTo>
                    <a:cubicBezTo>
                      <a:pt x="13790" y="4642"/>
                      <a:pt x="13460" y="4821"/>
                      <a:pt x="13141" y="4995"/>
                    </a:cubicBezTo>
                    <a:cubicBezTo>
                      <a:pt x="12836" y="5161"/>
                      <a:pt x="12547" y="5317"/>
                      <a:pt x="12251" y="5317"/>
                    </a:cubicBezTo>
                    <a:cubicBezTo>
                      <a:pt x="12076" y="5317"/>
                      <a:pt x="11912" y="5262"/>
                      <a:pt x="11751" y="5148"/>
                    </a:cubicBezTo>
                    <a:cubicBezTo>
                      <a:pt x="11501" y="4974"/>
                      <a:pt x="11475" y="4677"/>
                      <a:pt x="11445" y="4335"/>
                    </a:cubicBezTo>
                    <a:cubicBezTo>
                      <a:pt x="11416" y="3999"/>
                      <a:pt x="11383" y="3618"/>
                      <a:pt x="11102" y="3347"/>
                    </a:cubicBezTo>
                    <a:cubicBezTo>
                      <a:pt x="10847" y="3100"/>
                      <a:pt x="10911" y="2975"/>
                      <a:pt x="11067" y="2673"/>
                    </a:cubicBezTo>
                    <a:cubicBezTo>
                      <a:pt x="11087" y="2633"/>
                      <a:pt x="11109" y="2592"/>
                      <a:pt x="11130" y="2548"/>
                    </a:cubicBezTo>
                    <a:cubicBezTo>
                      <a:pt x="11313" y="2177"/>
                      <a:pt x="11082" y="1874"/>
                      <a:pt x="10896" y="1631"/>
                    </a:cubicBezTo>
                    <a:cubicBezTo>
                      <a:pt x="10839" y="1556"/>
                      <a:pt x="10785" y="1486"/>
                      <a:pt x="10745" y="1418"/>
                    </a:cubicBezTo>
                    <a:cubicBezTo>
                      <a:pt x="10293" y="654"/>
                      <a:pt x="9923" y="605"/>
                      <a:pt x="9455" y="542"/>
                    </a:cubicBezTo>
                    <a:cubicBezTo>
                      <a:pt x="9238" y="513"/>
                      <a:pt x="8992" y="480"/>
                      <a:pt x="8698" y="369"/>
                    </a:cubicBezTo>
                    <a:cubicBezTo>
                      <a:pt x="8627" y="342"/>
                      <a:pt x="8540" y="303"/>
                      <a:pt x="8448" y="262"/>
                    </a:cubicBezTo>
                    <a:cubicBezTo>
                      <a:pt x="8186" y="145"/>
                      <a:pt x="7861" y="0"/>
                      <a:pt x="7616" y="0"/>
                    </a:cubicBezTo>
                    <a:cubicBezTo>
                      <a:pt x="7472" y="0"/>
                      <a:pt x="7365" y="50"/>
                      <a:pt x="7297" y="147"/>
                    </a:cubicBezTo>
                    <a:cubicBezTo>
                      <a:pt x="7203" y="283"/>
                      <a:pt x="7193" y="500"/>
                      <a:pt x="7267" y="811"/>
                    </a:cubicBezTo>
                    <a:cubicBezTo>
                      <a:pt x="7308" y="985"/>
                      <a:pt x="7292" y="1124"/>
                      <a:pt x="7216" y="1239"/>
                    </a:cubicBezTo>
                    <a:cubicBezTo>
                      <a:pt x="6942" y="1649"/>
                      <a:pt x="5963" y="1688"/>
                      <a:pt x="5100" y="1723"/>
                    </a:cubicBezTo>
                    <a:cubicBezTo>
                      <a:pt x="4334" y="1755"/>
                      <a:pt x="3672" y="1781"/>
                      <a:pt x="3450" y="2049"/>
                    </a:cubicBezTo>
                    <a:cubicBezTo>
                      <a:pt x="3303" y="2226"/>
                      <a:pt x="3269" y="2450"/>
                      <a:pt x="3236" y="2667"/>
                    </a:cubicBezTo>
                    <a:cubicBezTo>
                      <a:pt x="3206" y="2860"/>
                      <a:pt x="3178" y="3043"/>
                      <a:pt x="3075" y="3188"/>
                    </a:cubicBezTo>
                    <a:cubicBezTo>
                      <a:pt x="2961" y="3350"/>
                      <a:pt x="2810" y="3462"/>
                      <a:pt x="2650" y="3580"/>
                    </a:cubicBezTo>
                    <a:cubicBezTo>
                      <a:pt x="2504" y="3688"/>
                      <a:pt x="2353" y="3800"/>
                      <a:pt x="2232" y="3953"/>
                    </a:cubicBezTo>
                    <a:cubicBezTo>
                      <a:pt x="2114" y="4105"/>
                      <a:pt x="2114" y="4238"/>
                      <a:pt x="2135" y="4323"/>
                    </a:cubicBezTo>
                    <a:cubicBezTo>
                      <a:pt x="2191" y="4554"/>
                      <a:pt x="2457" y="4710"/>
                      <a:pt x="2694" y="4806"/>
                    </a:cubicBezTo>
                    <a:cubicBezTo>
                      <a:pt x="2624" y="4997"/>
                      <a:pt x="2522" y="5019"/>
                      <a:pt x="2348" y="5109"/>
                    </a:cubicBezTo>
                    <a:cubicBezTo>
                      <a:pt x="2275" y="5263"/>
                      <a:pt x="2265" y="5439"/>
                      <a:pt x="2255" y="5609"/>
                    </a:cubicBezTo>
                    <a:cubicBezTo>
                      <a:pt x="2237" y="5922"/>
                      <a:pt x="2215" y="6102"/>
                      <a:pt x="1973" y="6170"/>
                    </a:cubicBezTo>
                    <a:cubicBezTo>
                      <a:pt x="1503" y="6302"/>
                      <a:pt x="1296" y="6444"/>
                      <a:pt x="1069" y="6978"/>
                    </a:cubicBezTo>
                    <a:cubicBezTo>
                      <a:pt x="922" y="7323"/>
                      <a:pt x="739" y="7550"/>
                      <a:pt x="563" y="7769"/>
                    </a:cubicBezTo>
                    <a:cubicBezTo>
                      <a:pt x="273" y="8128"/>
                      <a:pt x="0" y="8468"/>
                      <a:pt x="0" y="9227"/>
                    </a:cubicBezTo>
                    <a:cubicBezTo>
                      <a:pt x="0" y="9731"/>
                      <a:pt x="309" y="9756"/>
                      <a:pt x="514" y="9772"/>
                    </a:cubicBezTo>
                    <a:cubicBezTo>
                      <a:pt x="660" y="9783"/>
                      <a:pt x="752" y="9796"/>
                      <a:pt x="799" y="9873"/>
                    </a:cubicBezTo>
                    <a:cubicBezTo>
                      <a:pt x="875" y="9997"/>
                      <a:pt x="843" y="10297"/>
                      <a:pt x="707" y="10764"/>
                    </a:cubicBezTo>
                    <a:cubicBezTo>
                      <a:pt x="672" y="10880"/>
                      <a:pt x="609" y="11223"/>
                      <a:pt x="725" y="11406"/>
                    </a:cubicBezTo>
                    <a:cubicBezTo>
                      <a:pt x="787" y="11504"/>
                      <a:pt x="885" y="11551"/>
                      <a:pt x="1023" y="11551"/>
                    </a:cubicBezTo>
                    <a:cubicBezTo>
                      <a:pt x="1075" y="11551"/>
                      <a:pt x="1319" y="11524"/>
                      <a:pt x="1370" y="11524"/>
                    </a:cubicBezTo>
                    <a:cubicBezTo>
                      <a:pt x="1612" y="11524"/>
                      <a:pt x="1705" y="11611"/>
                      <a:pt x="1715" y="11845"/>
                    </a:cubicBezTo>
                    <a:cubicBezTo>
                      <a:pt x="1729" y="12177"/>
                      <a:pt x="1837" y="12403"/>
                      <a:pt x="2067" y="12580"/>
                    </a:cubicBezTo>
                    <a:cubicBezTo>
                      <a:pt x="2312" y="12768"/>
                      <a:pt x="2588" y="12811"/>
                      <a:pt x="2855" y="12852"/>
                    </a:cubicBezTo>
                    <a:cubicBezTo>
                      <a:pt x="2933" y="12864"/>
                      <a:pt x="3011" y="12876"/>
                      <a:pt x="3089" y="12892"/>
                    </a:cubicBezTo>
                    <a:cubicBezTo>
                      <a:pt x="3240" y="12922"/>
                      <a:pt x="3335" y="12972"/>
                      <a:pt x="3364" y="13036"/>
                    </a:cubicBezTo>
                    <a:cubicBezTo>
                      <a:pt x="3406" y="13129"/>
                      <a:pt x="3331" y="13296"/>
                      <a:pt x="3258" y="13457"/>
                    </a:cubicBezTo>
                    <a:cubicBezTo>
                      <a:pt x="3139" y="13722"/>
                      <a:pt x="2948" y="14133"/>
                      <a:pt x="3287" y="14336"/>
                    </a:cubicBezTo>
                    <a:cubicBezTo>
                      <a:pt x="3960" y="14740"/>
                      <a:pt x="3984" y="15457"/>
                      <a:pt x="3984" y="15457"/>
                    </a:cubicBezTo>
                    <a:cubicBezTo>
                      <a:pt x="3984" y="15457"/>
                      <a:pt x="4080" y="15764"/>
                      <a:pt x="4124" y="15912"/>
                    </a:cubicBezTo>
                    <a:cubicBezTo>
                      <a:pt x="4443" y="16988"/>
                      <a:pt x="4772" y="18100"/>
                      <a:pt x="6078" y="18115"/>
                    </a:cubicBezTo>
                    <a:cubicBezTo>
                      <a:pt x="6453" y="18119"/>
                      <a:pt x="6503" y="18414"/>
                      <a:pt x="6555" y="18896"/>
                    </a:cubicBezTo>
                    <a:cubicBezTo>
                      <a:pt x="6581" y="19143"/>
                      <a:pt x="6608" y="19397"/>
                      <a:pt x="6712" y="19596"/>
                    </a:cubicBezTo>
                    <a:cubicBezTo>
                      <a:pt x="6882" y="19920"/>
                      <a:pt x="6760" y="20083"/>
                      <a:pt x="6592" y="20309"/>
                    </a:cubicBezTo>
                    <a:cubicBezTo>
                      <a:pt x="6466" y="20477"/>
                      <a:pt x="6324" y="20666"/>
                      <a:pt x="6312" y="20945"/>
                    </a:cubicBezTo>
                    <a:cubicBezTo>
                      <a:pt x="6304" y="21120"/>
                      <a:pt x="6343" y="21258"/>
                      <a:pt x="6426" y="21355"/>
                    </a:cubicBezTo>
                    <a:cubicBezTo>
                      <a:pt x="6510" y="21454"/>
                      <a:pt x="6637" y="21504"/>
                      <a:pt x="6803" y="21504"/>
                    </a:cubicBezTo>
                    <a:cubicBezTo>
                      <a:pt x="7017" y="21504"/>
                      <a:pt x="7237" y="21421"/>
                      <a:pt x="7349" y="21372"/>
                    </a:cubicBezTo>
                    <a:cubicBezTo>
                      <a:pt x="7442" y="21331"/>
                      <a:pt x="7529" y="21289"/>
                      <a:pt x="7610" y="21249"/>
                    </a:cubicBezTo>
                    <a:cubicBezTo>
                      <a:pt x="7828" y="21142"/>
                      <a:pt x="8000" y="21058"/>
                      <a:pt x="8170" y="21058"/>
                    </a:cubicBezTo>
                    <a:cubicBezTo>
                      <a:pt x="8342" y="21058"/>
                      <a:pt x="8502" y="21146"/>
                      <a:pt x="8688" y="21344"/>
                    </a:cubicBezTo>
                    <a:cubicBezTo>
                      <a:pt x="8850" y="21516"/>
                      <a:pt x="8998" y="21600"/>
                      <a:pt x="9139" y="21600"/>
                    </a:cubicBezTo>
                    <a:cubicBezTo>
                      <a:pt x="9553" y="21600"/>
                      <a:pt x="9734" y="20910"/>
                      <a:pt x="9908" y="20244"/>
                    </a:cubicBezTo>
                    <a:cubicBezTo>
                      <a:pt x="10004" y="19875"/>
                      <a:pt x="10104" y="19493"/>
                      <a:pt x="10220" y="19377"/>
                    </a:cubicBezTo>
                    <a:cubicBezTo>
                      <a:pt x="10333" y="19265"/>
                      <a:pt x="10490" y="19213"/>
                      <a:pt x="10714" y="19213"/>
                    </a:cubicBezTo>
                    <a:cubicBezTo>
                      <a:pt x="10851" y="19213"/>
                      <a:pt x="10997" y="19232"/>
                      <a:pt x="11138" y="19250"/>
                    </a:cubicBezTo>
                    <a:cubicBezTo>
                      <a:pt x="11278" y="19269"/>
                      <a:pt x="11409" y="19286"/>
                      <a:pt x="11532" y="19286"/>
                    </a:cubicBezTo>
                    <a:cubicBezTo>
                      <a:pt x="11556" y="19286"/>
                      <a:pt x="11706" y="19278"/>
                      <a:pt x="11706" y="19278"/>
                    </a:cubicBezTo>
                    <a:cubicBezTo>
                      <a:pt x="11700" y="19254"/>
                      <a:pt x="11532" y="18745"/>
                      <a:pt x="11635" y="18598"/>
                    </a:cubicBezTo>
                    <a:cubicBezTo>
                      <a:pt x="11666" y="18554"/>
                      <a:pt x="11738" y="18532"/>
                      <a:pt x="11849" y="18532"/>
                    </a:cubicBezTo>
                    <a:cubicBezTo>
                      <a:pt x="11885" y="18532"/>
                      <a:pt x="12097" y="18550"/>
                      <a:pt x="12150" y="18550"/>
                    </a:cubicBezTo>
                    <a:cubicBezTo>
                      <a:pt x="12410" y="18550"/>
                      <a:pt x="12514" y="18462"/>
                      <a:pt x="12635" y="18361"/>
                    </a:cubicBezTo>
                    <a:cubicBezTo>
                      <a:pt x="12761" y="18256"/>
                      <a:pt x="12902" y="18139"/>
                      <a:pt x="13037" y="18139"/>
                    </a:cubicBezTo>
                    <a:cubicBezTo>
                      <a:pt x="13149" y="18139"/>
                      <a:pt x="13270" y="18213"/>
                      <a:pt x="13399" y="18291"/>
                    </a:cubicBezTo>
                    <a:cubicBezTo>
                      <a:pt x="13556" y="18387"/>
                      <a:pt x="13735" y="18496"/>
                      <a:pt x="13945" y="18496"/>
                    </a:cubicBezTo>
                    <a:cubicBezTo>
                      <a:pt x="14059" y="18496"/>
                      <a:pt x="14169" y="18465"/>
                      <a:pt x="14281" y="18402"/>
                    </a:cubicBezTo>
                    <a:cubicBezTo>
                      <a:pt x="14475" y="18292"/>
                      <a:pt x="14748" y="18051"/>
                      <a:pt x="15063" y="18051"/>
                    </a:cubicBezTo>
                    <a:cubicBezTo>
                      <a:pt x="15174" y="18051"/>
                      <a:pt x="15338" y="18093"/>
                      <a:pt x="15495" y="18456"/>
                    </a:cubicBezTo>
                    <a:cubicBezTo>
                      <a:pt x="15754" y="19059"/>
                      <a:pt x="15934" y="19230"/>
                      <a:pt x="16509" y="19419"/>
                    </a:cubicBezTo>
                    <a:cubicBezTo>
                      <a:pt x="16689" y="19479"/>
                      <a:pt x="17060" y="19631"/>
                      <a:pt x="17371" y="19631"/>
                    </a:cubicBezTo>
                    <a:cubicBezTo>
                      <a:pt x="17714" y="19631"/>
                      <a:pt x="17925" y="19441"/>
                      <a:pt x="17982" y="19080"/>
                    </a:cubicBezTo>
                    <a:cubicBezTo>
                      <a:pt x="18022" y="18822"/>
                      <a:pt x="18154" y="18721"/>
                      <a:pt x="18293" y="18614"/>
                    </a:cubicBezTo>
                    <a:cubicBezTo>
                      <a:pt x="18468" y="18479"/>
                      <a:pt x="18668" y="18326"/>
                      <a:pt x="18590" y="17871"/>
                    </a:cubicBezTo>
                    <a:cubicBezTo>
                      <a:pt x="18556" y="17668"/>
                      <a:pt x="18583" y="17593"/>
                      <a:pt x="18603" y="17567"/>
                    </a:cubicBezTo>
                    <a:cubicBezTo>
                      <a:pt x="18610" y="17558"/>
                      <a:pt x="18630" y="17532"/>
                      <a:pt x="18703" y="17532"/>
                    </a:cubicBezTo>
                    <a:cubicBezTo>
                      <a:pt x="18805" y="17532"/>
                      <a:pt x="18951" y="17583"/>
                      <a:pt x="19092" y="17632"/>
                    </a:cubicBezTo>
                    <a:cubicBezTo>
                      <a:pt x="19254" y="17689"/>
                      <a:pt x="19422" y="17747"/>
                      <a:pt x="19564" y="17747"/>
                    </a:cubicBezTo>
                    <a:cubicBezTo>
                      <a:pt x="19730" y="17747"/>
                      <a:pt x="19987" y="17638"/>
                      <a:pt x="20233" y="17496"/>
                    </a:cubicBezTo>
                    <a:cubicBezTo>
                      <a:pt x="20422" y="17387"/>
                      <a:pt x="20601" y="17285"/>
                      <a:pt x="20842" y="17285"/>
                    </a:cubicBezTo>
                    <a:cubicBezTo>
                      <a:pt x="20913" y="17285"/>
                      <a:pt x="20988" y="17293"/>
                      <a:pt x="21066" y="17311"/>
                    </a:cubicBezTo>
                    <a:cubicBezTo>
                      <a:pt x="21208" y="17343"/>
                      <a:pt x="21600" y="17462"/>
                      <a:pt x="21600" y="17462"/>
                    </a:cubicBezTo>
                    <a:cubicBezTo>
                      <a:pt x="21600" y="17462"/>
                      <a:pt x="21546" y="16370"/>
                      <a:pt x="21411" y="15926"/>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16" name="Shape 68">
                <a:extLst>
                  <a:ext uri="{FF2B5EF4-FFF2-40B4-BE49-F238E27FC236}"/>
                </a:extLst>
              </p:cNvPr>
              <p:cNvSpPr>
                <a:spLocks/>
              </p:cNvSpPr>
              <p:nvPr/>
            </p:nvSpPr>
            <p:spPr bwMode="auto">
              <a:xfrm>
                <a:off x="2322719" y="2182609"/>
                <a:ext cx="820279" cy="984149"/>
              </a:xfrm>
              <a:custGeom>
                <a:avLst/>
                <a:gdLst>
                  <a:gd name="T0" fmla="*/ 2147483646 w 21564"/>
                  <a:gd name="T1" fmla="*/ 2147483646 h 21600"/>
                  <a:gd name="T2" fmla="*/ 2147483646 w 21564"/>
                  <a:gd name="T3" fmla="*/ 2147483646 h 21600"/>
                  <a:gd name="T4" fmla="*/ 2147483646 w 21564"/>
                  <a:gd name="T5" fmla="*/ 2147483646 h 21600"/>
                  <a:gd name="T6" fmla="*/ 2147483646 w 21564"/>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64" h="21600" extrusionOk="0">
                    <a:moveTo>
                      <a:pt x="20458" y="5922"/>
                    </a:moveTo>
                    <a:cubicBezTo>
                      <a:pt x="20312" y="5893"/>
                      <a:pt x="20289" y="5888"/>
                      <a:pt x="20321" y="5564"/>
                    </a:cubicBezTo>
                    <a:cubicBezTo>
                      <a:pt x="20330" y="5474"/>
                      <a:pt x="20283" y="5382"/>
                      <a:pt x="20181" y="5290"/>
                    </a:cubicBezTo>
                    <a:cubicBezTo>
                      <a:pt x="19977" y="5105"/>
                      <a:pt x="19579" y="4948"/>
                      <a:pt x="19312" y="4948"/>
                    </a:cubicBezTo>
                    <a:cubicBezTo>
                      <a:pt x="19259" y="4948"/>
                      <a:pt x="18810" y="5084"/>
                      <a:pt x="18670" y="5084"/>
                    </a:cubicBezTo>
                    <a:cubicBezTo>
                      <a:pt x="18578" y="5084"/>
                      <a:pt x="18194" y="4997"/>
                      <a:pt x="18130" y="4997"/>
                    </a:cubicBezTo>
                    <a:cubicBezTo>
                      <a:pt x="17933" y="4997"/>
                      <a:pt x="17841" y="5101"/>
                      <a:pt x="17753" y="5201"/>
                    </a:cubicBezTo>
                    <a:cubicBezTo>
                      <a:pt x="17703" y="5257"/>
                      <a:pt x="17651" y="5315"/>
                      <a:pt x="17576" y="5363"/>
                    </a:cubicBezTo>
                    <a:cubicBezTo>
                      <a:pt x="17407" y="5470"/>
                      <a:pt x="17308" y="5607"/>
                      <a:pt x="17211" y="5739"/>
                    </a:cubicBezTo>
                    <a:cubicBezTo>
                      <a:pt x="17065" y="5941"/>
                      <a:pt x="16939" y="6115"/>
                      <a:pt x="16592" y="6133"/>
                    </a:cubicBezTo>
                    <a:cubicBezTo>
                      <a:pt x="15993" y="6165"/>
                      <a:pt x="13934" y="6093"/>
                      <a:pt x="14656" y="6119"/>
                    </a:cubicBezTo>
                    <a:cubicBezTo>
                      <a:pt x="14737" y="6122"/>
                      <a:pt x="13019" y="6169"/>
                      <a:pt x="13345" y="5905"/>
                    </a:cubicBezTo>
                    <a:cubicBezTo>
                      <a:pt x="13606" y="5694"/>
                      <a:pt x="13694" y="5569"/>
                      <a:pt x="13648" y="5475"/>
                    </a:cubicBezTo>
                    <a:cubicBezTo>
                      <a:pt x="13602" y="5379"/>
                      <a:pt x="13449" y="5379"/>
                      <a:pt x="13392" y="5379"/>
                    </a:cubicBezTo>
                    <a:cubicBezTo>
                      <a:pt x="13253" y="5379"/>
                      <a:pt x="13059" y="5407"/>
                      <a:pt x="12854" y="5436"/>
                    </a:cubicBezTo>
                    <a:cubicBezTo>
                      <a:pt x="12468" y="5492"/>
                      <a:pt x="12119" y="5530"/>
                      <a:pt x="11977" y="5477"/>
                    </a:cubicBezTo>
                    <a:cubicBezTo>
                      <a:pt x="11704" y="5374"/>
                      <a:pt x="11533" y="5240"/>
                      <a:pt x="11484" y="5087"/>
                    </a:cubicBezTo>
                    <a:cubicBezTo>
                      <a:pt x="11443" y="4959"/>
                      <a:pt x="11488" y="4818"/>
                      <a:pt x="11617" y="4668"/>
                    </a:cubicBezTo>
                    <a:cubicBezTo>
                      <a:pt x="11678" y="4597"/>
                      <a:pt x="11864" y="4556"/>
                      <a:pt x="12044" y="4517"/>
                    </a:cubicBezTo>
                    <a:cubicBezTo>
                      <a:pt x="12373" y="4445"/>
                      <a:pt x="12823" y="4346"/>
                      <a:pt x="12723" y="3959"/>
                    </a:cubicBezTo>
                    <a:cubicBezTo>
                      <a:pt x="12677" y="3779"/>
                      <a:pt x="12538" y="3683"/>
                      <a:pt x="12427" y="3606"/>
                    </a:cubicBezTo>
                    <a:cubicBezTo>
                      <a:pt x="12263" y="3493"/>
                      <a:pt x="12173" y="3431"/>
                      <a:pt x="12362" y="3155"/>
                    </a:cubicBezTo>
                    <a:cubicBezTo>
                      <a:pt x="12387" y="3118"/>
                      <a:pt x="12390" y="3075"/>
                      <a:pt x="12370" y="3035"/>
                    </a:cubicBezTo>
                    <a:cubicBezTo>
                      <a:pt x="12289" y="2877"/>
                      <a:pt x="11811" y="2748"/>
                      <a:pt x="11066" y="2590"/>
                    </a:cubicBezTo>
                    <a:cubicBezTo>
                      <a:pt x="10975" y="2570"/>
                      <a:pt x="9483" y="2136"/>
                      <a:pt x="9209" y="1715"/>
                    </a:cubicBezTo>
                    <a:cubicBezTo>
                      <a:pt x="9099" y="1546"/>
                      <a:pt x="9190" y="1394"/>
                      <a:pt x="9296" y="1218"/>
                    </a:cubicBezTo>
                    <a:cubicBezTo>
                      <a:pt x="9429" y="995"/>
                      <a:pt x="9594" y="719"/>
                      <a:pt x="9218" y="415"/>
                    </a:cubicBezTo>
                    <a:cubicBezTo>
                      <a:pt x="8871" y="136"/>
                      <a:pt x="8563" y="0"/>
                      <a:pt x="8276" y="0"/>
                    </a:cubicBezTo>
                    <a:cubicBezTo>
                      <a:pt x="8066" y="0"/>
                      <a:pt x="7870" y="73"/>
                      <a:pt x="7691" y="217"/>
                    </a:cubicBezTo>
                    <a:cubicBezTo>
                      <a:pt x="7426" y="431"/>
                      <a:pt x="7168" y="527"/>
                      <a:pt x="6852" y="527"/>
                    </a:cubicBezTo>
                    <a:cubicBezTo>
                      <a:pt x="6673" y="527"/>
                      <a:pt x="6095" y="408"/>
                      <a:pt x="6095" y="408"/>
                    </a:cubicBezTo>
                    <a:cubicBezTo>
                      <a:pt x="6095" y="408"/>
                      <a:pt x="6059" y="720"/>
                      <a:pt x="6052" y="826"/>
                    </a:cubicBezTo>
                    <a:cubicBezTo>
                      <a:pt x="6028" y="1175"/>
                      <a:pt x="6009" y="1451"/>
                      <a:pt x="5688" y="1755"/>
                    </a:cubicBezTo>
                    <a:cubicBezTo>
                      <a:pt x="5585" y="1853"/>
                      <a:pt x="5452" y="1913"/>
                      <a:pt x="5312" y="1975"/>
                    </a:cubicBezTo>
                    <a:cubicBezTo>
                      <a:pt x="5170" y="2038"/>
                      <a:pt x="5023" y="2104"/>
                      <a:pt x="4908" y="2212"/>
                    </a:cubicBezTo>
                    <a:cubicBezTo>
                      <a:pt x="4800" y="2314"/>
                      <a:pt x="4739" y="2497"/>
                      <a:pt x="4679" y="2673"/>
                    </a:cubicBezTo>
                    <a:cubicBezTo>
                      <a:pt x="4637" y="2797"/>
                      <a:pt x="4478" y="3099"/>
                      <a:pt x="4447" y="3146"/>
                    </a:cubicBezTo>
                    <a:cubicBezTo>
                      <a:pt x="4267" y="3422"/>
                      <a:pt x="4097" y="3683"/>
                      <a:pt x="3790" y="3829"/>
                    </a:cubicBezTo>
                    <a:cubicBezTo>
                      <a:pt x="3686" y="3879"/>
                      <a:pt x="3583" y="3924"/>
                      <a:pt x="3483" y="3967"/>
                    </a:cubicBezTo>
                    <a:cubicBezTo>
                      <a:pt x="3102" y="4132"/>
                      <a:pt x="2741" y="4289"/>
                      <a:pt x="2477" y="4659"/>
                    </a:cubicBezTo>
                    <a:cubicBezTo>
                      <a:pt x="2439" y="4704"/>
                      <a:pt x="2144" y="4839"/>
                      <a:pt x="1885" y="4959"/>
                    </a:cubicBezTo>
                    <a:cubicBezTo>
                      <a:pt x="1116" y="5313"/>
                      <a:pt x="524" y="5604"/>
                      <a:pt x="468" y="5854"/>
                    </a:cubicBezTo>
                    <a:cubicBezTo>
                      <a:pt x="455" y="5914"/>
                      <a:pt x="473" y="5971"/>
                      <a:pt x="521" y="6018"/>
                    </a:cubicBezTo>
                    <a:cubicBezTo>
                      <a:pt x="695" y="6190"/>
                      <a:pt x="620" y="6255"/>
                      <a:pt x="418" y="6399"/>
                    </a:cubicBezTo>
                    <a:cubicBezTo>
                      <a:pt x="291" y="6488"/>
                      <a:pt x="148" y="6590"/>
                      <a:pt x="104" y="6746"/>
                    </a:cubicBezTo>
                    <a:cubicBezTo>
                      <a:pt x="48" y="6944"/>
                      <a:pt x="97" y="7133"/>
                      <a:pt x="144" y="7316"/>
                    </a:cubicBezTo>
                    <a:cubicBezTo>
                      <a:pt x="200" y="7532"/>
                      <a:pt x="257" y="7755"/>
                      <a:pt x="149" y="8009"/>
                    </a:cubicBezTo>
                    <a:cubicBezTo>
                      <a:pt x="45" y="8257"/>
                      <a:pt x="242" y="8428"/>
                      <a:pt x="400" y="8566"/>
                    </a:cubicBezTo>
                    <a:cubicBezTo>
                      <a:pt x="567" y="8713"/>
                      <a:pt x="658" y="8802"/>
                      <a:pt x="579" y="8933"/>
                    </a:cubicBezTo>
                    <a:cubicBezTo>
                      <a:pt x="546" y="8987"/>
                      <a:pt x="503" y="9003"/>
                      <a:pt x="447" y="9023"/>
                    </a:cubicBezTo>
                    <a:cubicBezTo>
                      <a:pt x="331" y="9065"/>
                      <a:pt x="228" y="9120"/>
                      <a:pt x="252" y="9334"/>
                    </a:cubicBezTo>
                    <a:cubicBezTo>
                      <a:pt x="260" y="9401"/>
                      <a:pt x="272" y="9462"/>
                      <a:pt x="282" y="9516"/>
                    </a:cubicBezTo>
                    <a:cubicBezTo>
                      <a:pt x="312" y="9667"/>
                      <a:pt x="334" y="9776"/>
                      <a:pt x="253" y="9940"/>
                    </a:cubicBezTo>
                    <a:cubicBezTo>
                      <a:pt x="154" y="10140"/>
                      <a:pt x="68" y="10369"/>
                      <a:pt x="180" y="10551"/>
                    </a:cubicBezTo>
                    <a:cubicBezTo>
                      <a:pt x="257" y="10675"/>
                      <a:pt x="413" y="10759"/>
                      <a:pt x="658" y="10806"/>
                    </a:cubicBezTo>
                    <a:cubicBezTo>
                      <a:pt x="810" y="10835"/>
                      <a:pt x="1271" y="10923"/>
                      <a:pt x="1340" y="11095"/>
                    </a:cubicBezTo>
                    <a:cubicBezTo>
                      <a:pt x="1367" y="11163"/>
                      <a:pt x="1330" y="11247"/>
                      <a:pt x="1229" y="11347"/>
                    </a:cubicBezTo>
                    <a:cubicBezTo>
                      <a:pt x="1086" y="11487"/>
                      <a:pt x="849" y="11497"/>
                      <a:pt x="619" y="11506"/>
                    </a:cubicBezTo>
                    <a:cubicBezTo>
                      <a:pt x="535" y="11510"/>
                      <a:pt x="448" y="11513"/>
                      <a:pt x="368" y="11523"/>
                    </a:cubicBezTo>
                    <a:cubicBezTo>
                      <a:pt x="196" y="11545"/>
                      <a:pt x="91" y="11589"/>
                      <a:pt x="37" y="11663"/>
                    </a:cubicBezTo>
                    <a:cubicBezTo>
                      <a:pt x="-36" y="11764"/>
                      <a:pt x="14" y="11886"/>
                      <a:pt x="63" y="12004"/>
                    </a:cubicBezTo>
                    <a:cubicBezTo>
                      <a:pt x="94" y="12079"/>
                      <a:pt x="125" y="12155"/>
                      <a:pt x="130" y="12228"/>
                    </a:cubicBezTo>
                    <a:cubicBezTo>
                      <a:pt x="153" y="12586"/>
                      <a:pt x="255" y="12640"/>
                      <a:pt x="682" y="12714"/>
                    </a:cubicBezTo>
                    <a:cubicBezTo>
                      <a:pt x="1031" y="12775"/>
                      <a:pt x="1465" y="12881"/>
                      <a:pt x="1720" y="13169"/>
                    </a:cubicBezTo>
                    <a:cubicBezTo>
                      <a:pt x="2063" y="13557"/>
                      <a:pt x="2117" y="14137"/>
                      <a:pt x="1871" y="14602"/>
                    </a:cubicBezTo>
                    <a:cubicBezTo>
                      <a:pt x="1784" y="14766"/>
                      <a:pt x="1714" y="14896"/>
                      <a:pt x="1870" y="15075"/>
                    </a:cubicBezTo>
                    <a:cubicBezTo>
                      <a:pt x="2101" y="15341"/>
                      <a:pt x="2213" y="15561"/>
                      <a:pt x="2349" y="15901"/>
                    </a:cubicBezTo>
                    <a:cubicBezTo>
                      <a:pt x="2476" y="16215"/>
                      <a:pt x="2546" y="16968"/>
                      <a:pt x="2546" y="16968"/>
                    </a:cubicBezTo>
                    <a:cubicBezTo>
                      <a:pt x="2546" y="16968"/>
                      <a:pt x="3201" y="17127"/>
                      <a:pt x="3560" y="17129"/>
                    </a:cubicBezTo>
                    <a:cubicBezTo>
                      <a:pt x="3679" y="17129"/>
                      <a:pt x="4060" y="17071"/>
                      <a:pt x="4141" y="17055"/>
                    </a:cubicBezTo>
                    <a:cubicBezTo>
                      <a:pt x="4741" y="16941"/>
                      <a:pt x="4963" y="16917"/>
                      <a:pt x="5283" y="16966"/>
                    </a:cubicBezTo>
                    <a:cubicBezTo>
                      <a:pt x="5497" y="17000"/>
                      <a:pt x="5607" y="17201"/>
                      <a:pt x="5712" y="17395"/>
                    </a:cubicBezTo>
                    <a:cubicBezTo>
                      <a:pt x="5816" y="17585"/>
                      <a:pt x="5914" y="17765"/>
                      <a:pt x="6119" y="17765"/>
                    </a:cubicBezTo>
                    <a:lnTo>
                      <a:pt x="6131" y="17765"/>
                    </a:lnTo>
                    <a:cubicBezTo>
                      <a:pt x="6361" y="17756"/>
                      <a:pt x="6522" y="17688"/>
                      <a:pt x="6664" y="17627"/>
                    </a:cubicBezTo>
                    <a:cubicBezTo>
                      <a:pt x="6780" y="17578"/>
                      <a:pt x="6880" y="17535"/>
                      <a:pt x="6996" y="17535"/>
                    </a:cubicBezTo>
                    <a:cubicBezTo>
                      <a:pt x="7106" y="17535"/>
                      <a:pt x="7231" y="17575"/>
                      <a:pt x="7378" y="17657"/>
                    </a:cubicBezTo>
                    <a:cubicBezTo>
                      <a:pt x="7782" y="17882"/>
                      <a:pt x="8146" y="18246"/>
                      <a:pt x="8306" y="18584"/>
                    </a:cubicBezTo>
                    <a:cubicBezTo>
                      <a:pt x="8342" y="18661"/>
                      <a:pt x="8374" y="18742"/>
                      <a:pt x="8405" y="18821"/>
                    </a:cubicBezTo>
                    <a:cubicBezTo>
                      <a:pt x="8528" y="19132"/>
                      <a:pt x="8654" y="19454"/>
                      <a:pt x="9057" y="19623"/>
                    </a:cubicBezTo>
                    <a:cubicBezTo>
                      <a:pt x="9298" y="19724"/>
                      <a:pt x="9552" y="19758"/>
                      <a:pt x="9797" y="19790"/>
                    </a:cubicBezTo>
                    <a:cubicBezTo>
                      <a:pt x="10155" y="19837"/>
                      <a:pt x="10493" y="19882"/>
                      <a:pt x="10749" y="20133"/>
                    </a:cubicBezTo>
                    <a:cubicBezTo>
                      <a:pt x="10859" y="20241"/>
                      <a:pt x="10992" y="20293"/>
                      <a:pt x="11155" y="20293"/>
                    </a:cubicBezTo>
                    <a:cubicBezTo>
                      <a:pt x="11240" y="20293"/>
                      <a:pt x="11549" y="20244"/>
                      <a:pt x="11616" y="20244"/>
                    </a:cubicBezTo>
                    <a:cubicBezTo>
                      <a:pt x="11808" y="20244"/>
                      <a:pt x="11901" y="20358"/>
                      <a:pt x="12055" y="20482"/>
                    </a:cubicBezTo>
                    <a:cubicBezTo>
                      <a:pt x="12371" y="20737"/>
                      <a:pt x="12546" y="20877"/>
                      <a:pt x="13184" y="20884"/>
                    </a:cubicBezTo>
                    <a:cubicBezTo>
                      <a:pt x="13582" y="20889"/>
                      <a:pt x="13901" y="20974"/>
                      <a:pt x="14239" y="21066"/>
                    </a:cubicBezTo>
                    <a:cubicBezTo>
                      <a:pt x="14447" y="21121"/>
                      <a:pt x="15162" y="21295"/>
                      <a:pt x="15333" y="21356"/>
                    </a:cubicBezTo>
                    <a:cubicBezTo>
                      <a:pt x="15653" y="21470"/>
                      <a:pt x="16015" y="21600"/>
                      <a:pt x="16295" y="21600"/>
                    </a:cubicBezTo>
                    <a:cubicBezTo>
                      <a:pt x="16593" y="21600"/>
                      <a:pt x="16692" y="21451"/>
                      <a:pt x="16723" y="21327"/>
                    </a:cubicBezTo>
                    <a:cubicBezTo>
                      <a:pt x="16891" y="20640"/>
                      <a:pt x="16380" y="20217"/>
                      <a:pt x="15886" y="19809"/>
                    </a:cubicBezTo>
                    <a:cubicBezTo>
                      <a:pt x="15479" y="19473"/>
                      <a:pt x="15096" y="19156"/>
                      <a:pt x="15087" y="18707"/>
                    </a:cubicBezTo>
                    <a:cubicBezTo>
                      <a:pt x="15082" y="18487"/>
                      <a:pt x="15114" y="18267"/>
                      <a:pt x="15144" y="18055"/>
                    </a:cubicBezTo>
                    <a:cubicBezTo>
                      <a:pt x="15188" y="17750"/>
                      <a:pt x="15233" y="17435"/>
                      <a:pt x="15176" y="17107"/>
                    </a:cubicBezTo>
                    <a:cubicBezTo>
                      <a:pt x="15137" y="16883"/>
                      <a:pt x="14967" y="16596"/>
                      <a:pt x="14788" y="16291"/>
                    </a:cubicBezTo>
                    <a:cubicBezTo>
                      <a:pt x="14557" y="15899"/>
                      <a:pt x="14294" y="15455"/>
                      <a:pt x="14393" y="15226"/>
                    </a:cubicBezTo>
                    <a:cubicBezTo>
                      <a:pt x="14593" y="14764"/>
                      <a:pt x="15197" y="14203"/>
                      <a:pt x="15448" y="13983"/>
                    </a:cubicBezTo>
                    <a:cubicBezTo>
                      <a:pt x="15819" y="13656"/>
                      <a:pt x="16053" y="13306"/>
                      <a:pt x="16300" y="12936"/>
                    </a:cubicBezTo>
                    <a:cubicBezTo>
                      <a:pt x="16403" y="12781"/>
                      <a:pt x="16510" y="12620"/>
                      <a:pt x="16628" y="12461"/>
                    </a:cubicBezTo>
                    <a:cubicBezTo>
                      <a:pt x="17582" y="11181"/>
                      <a:pt x="18625" y="9871"/>
                      <a:pt x="19729" y="8565"/>
                    </a:cubicBezTo>
                    <a:cubicBezTo>
                      <a:pt x="19849" y="8423"/>
                      <a:pt x="19969" y="8276"/>
                      <a:pt x="20084" y="8133"/>
                    </a:cubicBezTo>
                    <a:cubicBezTo>
                      <a:pt x="20398" y="7746"/>
                      <a:pt x="20722" y="7346"/>
                      <a:pt x="21102" y="7001"/>
                    </a:cubicBezTo>
                    <a:cubicBezTo>
                      <a:pt x="21213" y="6900"/>
                      <a:pt x="21564" y="6631"/>
                      <a:pt x="21564" y="6631"/>
                    </a:cubicBezTo>
                    <a:cubicBezTo>
                      <a:pt x="21409" y="6516"/>
                      <a:pt x="20986" y="6027"/>
                      <a:pt x="20458" y="5922"/>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17" name="Shape 69">
                <a:extLst>
                  <a:ext uri="{FF2B5EF4-FFF2-40B4-BE49-F238E27FC236}"/>
                </a:extLst>
              </p:cNvPr>
              <p:cNvSpPr>
                <a:spLocks/>
              </p:cNvSpPr>
              <p:nvPr/>
            </p:nvSpPr>
            <p:spPr bwMode="auto">
              <a:xfrm>
                <a:off x="1248743" y="2035974"/>
                <a:ext cx="642694" cy="961590"/>
              </a:xfrm>
              <a:custGeom>
                <a:avLst/>
                <a:gdLst>
                  <a:gd name="T0" fmla="*/ 2147483646 w 21546"/>
                  <a:gd name="T1" fmla="*/ 2147483646 h 21600"/>
                  <a:gd name="T2" fmla="*/ 2147483646 w 21546"/>
                  <a:gd name="T3" fmla="*/ 2147483646 h 21600"/>
                  <a:gd name="T4" fmla="*/ 2147483646 w 21546"/>
                  <a:gd name="T5" fmla="*/ 2147483646 h 21600"/>
                  <a:gd name="T6" fmla="*/ 2147483646 w 21546"/>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46" h="21600" extrusionOk="0">
                    <a:moveTo>
                      <a:pt x="21512" y="7973"/>
                    </a:moveTo>
                    <a:cubicBezTo>
                      <a:pt x="21465" y="7855"/>
                      <a:pt x="21448" y="7759"/>
                      <a:pt x="21461" y="7688"/>
                    </a:cubicBezTo>
                    <a:cubicBezTo>
                      <a:pt x="21461" y="7688"/>
                      <a:pt x="20705" y="7490"/>
                      <a:pt x="20501" y="7365"/>
                    </a:cubicBezTo>
                    <a:cubicBezTo>
                      <a:pt x="20275" y="7229"/>
                      <a:pt x="20259" y="7076"/>
                      <a:pt x="20453" y="6898"/>
                    </a:cubicBezTo>
                    <a:cubicBezTo>
                      <a:pt x="20546" y="6812"/>
                      <a:pt x="21061" y="6484"/>
                      <a:pt x="21174" y="6372"/>
                    </a:cubicBezTo>
                    <a:cubicBezTo>
                      <a:pt x="21251" y="6296"/>
                      <a:pt x="21379" y="6168"/>
                      <a:pt x="21230" y="6046"/>
                    </a:cubicBezTo>
                    <a:cubicBezTo>
                      <a:pt x="21160" y="5990"/>
                      <a:pt x="20695" y="5948"/>
                      <a:pt x="20670" y="5946"/>
                    </a:cubicBezTo>
                    <a:cubicBezTo>
                      <a:pt x="20678" y="5902"/>
                      <a:pt x="20875" y="5589"/>
                      <a:pt x="20809" y="5489"/>
                    </a:cubicBezTo>
                    <a:cubicBezTo>
                      <a:pt x="20768" y="5428"/>
                      <a:pt x="20686" y="5383"/>
                      <a:pt x="20556" y="5353"/>
                    </a:cubicBezTo>
                    <a:cubicBezTo>
                      <a:pt x="20370" y="5310"/>
                      <a:pt x="20179" y="5309"/>
                      <a:pt x="19994" y="5307"/>
                    </a:cubicBezTo>
                    <a:cubicBezTo>
                      <a:pt x="19832" y="5306"/>
                      <a:pt x="19354" y="5318"/>
                      <a:pt x="19262" y="5148"/>
                    </a:cubicBezTo>
                    <a:cubicBezTo>
                      <a:pt x="19185" y="5006"/>
                      <a:pt x="19900" y="4291"/>
                      <a:pt x="19953" y="4234"/>
                    </a:cubicBezTo>
                    <a:cubicBezTo>
                      <a:pt x="20187" y="3981"/>
                      <a:pt x="20424" y="3653"/>
                      <a:pt x="20168" y="3436"/>
                    </a:cubicBezTo>
                    <a:cubicBezTo>
                      <a:pt x="19936" y="3241"/>
                      <a:pt x="19613" y="3241"/>
                      <a:pt x="19300" y="3241"/>
                    </a:cubicBezTo>
                    <a:cubicBezTo>
                      <a:pt x="18948" y="3241"/>
                      <a:pt x="18617" y="3241"/>
                      <a:pt x="18345" y="2997"/>
                    </a:cubicBezTo>
                    <a:cubicBezTo>
                      <a:pt x="18133" y="2808"/>
                      <a:pt x="17928" y="2720"/>
                      <a:pt x="17698" y="2720"/>
                    </a:cubicBezTo>
                    <a:cubicBezTo>
                      <a:pt x="17545" y="2720"/>
                      <a:pt x="17402" y="2758"/>
                      <a:pt x="17251" y="2798"/>
                    </a:cubicBezTo>
                    <a:cubicBezTo>
                      <a:pt x="17087" y="2842"/>
                      <a:pt x="16917" y="2887"/>
                      <a:pt x="16713" y="2892"/>
                    </a:cubicBezTo>
                    <a:cubicBezTo>
                      <a:pt x="16506" y="2826"/>
                      <a:pt x="15849" y="1880"/>
                      <a:pt x="15848" y="1714"/>
                    </a:cubicBezTo>
                    <a:cubicBezTo>
                      <a:pt x="15846" y="1377"/>
                      <a:pt x="15543" y="1372"/>
                      <a:pt x="15322" y="1368"/>
                    </a:cubicBezTo>
                    <a:cubicBezTo>
                      <a:pt x="15119" y="1364"/>
                      <a:pt x="14959" y="1362"/>
                      <a:pt x="14867" y="1191"/>
                    </a:cubicBezTo>
                    <a:cubicBezTo>
                      <a:pt x="14715" y="907"/>
                      <a:pt x="14531" y="768"/>
                      <a:pt x="14305" y="768"/>
                    </a:cubicBezTo>
                    <a:cubicBezTo>
                      <a:pt x="14007" y="768"/>
                      <a:pt x="13744" y="1022"/>
                      <a:pt x="13504" y="1296"/>
                    </a:cubicBezTo>
                    <a:cubicBezTo>
                      <a:pt x="13453" y="1354"/>
                      <a:pt x="13352" y="1383"/>
                      <a:pt x="13194" y="1383"/>
                    </a:cubicBezTo>
                    <a:cubicBezTo>
                      <a:pt x="12714" y="1383"/>
                      <a:pt x="11927" y="1104"/>
                      <a:pt x="11684" y="954"/>
                    </a:cubicBezTo>
                    <a:cubicBezTo>
                      <a:pt x="11505" y="842"/>
                      <a:pt x="11416" y="699"/>
                      <a:pt x="11329" y="561"/>
                    </a:cubicBezTo>
                    <a:cubicBezTo>
                      <a:pt x="11100" y="194"/>
                      <a:pt x="10759" y="0"/>
                      <a:pt x="10268" y="0"/>
                    </a:cubicBezTo>
                    <a:cubicBezTo>
                      <a:pt x="9990" y="0"/>
                      <a:pt x="9781" y="84"/>
                      <a:pt x="9695" y="231"/>
                    </a:cubicBezTo>
                    <a:cubicBezTo>
                      <a:pt x="9577" y="435"/>
                      <a:pt x="9491" y="452"/>
                      <a:pt x="9257" y="452"/>
                    </a:cubicBezTo>
                    <a:cubicBezTo>
                      <a:pt x="8417" y="452"/>
                      <a:pt x="7833" y="486"/>
                      <a:pt x="7057" y="719"/>
                    </a:cubicBezTo>
                    <a:cubicBezTo>
                      <a:pt x="7057" y="719"/>
                      <a:pt x="7354" y="1074"/>
                      <a:pt x="6993" y="1430"/>
                    </a:cubicBezTo>
                    <a:cubicBezTo>
                      <a:pt x="6730" y="1689"/>
                      <a:pt x="6708" y="1973"/>
                      <a:pt x="6687" y="2249"/>
                    </a:cubicBezTo>
                    <a:cubicBezTo>
                      <a:pt x="6664" y="2540"/>
                      <a:pt x="6643" y="2816"/>
                      <a:pt x="6344" y="3054"/>
                    </a:cubicBezTo>
                    <a:cubicBezTo>
                      <a:pt x="5766" y="3514"/>
                      <a:pt x="5494" y="4236"/>
                      <a:pt x="5368" y="4761"/>
                    </a:cubicBezTo>
                    <a:cubicBezTo>
                      <a:pt x="5237" y="5301"/>
                      <a:pt x="5481" y="5780"/>
                      <a:pt x="6075" y="6145"/>
                    </a:cubicBezTo>
                    <a:cubicBezTo>
                      <a:pt x="6350" y="6316"/>
                      <a:pt x="6588" y="6657"/>
                      <a:pt x="6481" y="6841"/>
                    </a:cubicBezTo>
                    <a:cubicBezTo>
                      <a:pt x="6373" y="7026"/>
                      <a:pt x="5691" y="6961"/>
                      <a:pt x="5476" y="6961"/>
                    </a:cubicBezTo>
                    <a:cubicBezTo>
                      <a:pt x="5010" y="6961"/>
                      <a:pt x="4764" y="7010"/>
                      <a:pt x="4677" y="7120"/>
                    </a:cubicBezTo>
                    <a:cubicBezTo>
                      <a:pt x="4578" y="7245"/>
                      <a:pt x="4725" y="7392"/>
                      <a:pt x="4867" y="7534"/>
                    </a:cubicBezTo>
                    <a:cubicBezTo>
                      <a:pt x="5001" y="7668"/>
                      <a:pt x="5144" y="7859"/>
                      <a:pt x="4954" y="7924"/>
                    </a:cubicBezTo>
                    <a:cubicBezTo>
                      <a:pt x="4792" y="7980"/>
                      <a:pt x="4628" y="7988"/>
                      <a:pt x="4469" y="7996"/>
                    </a:cubicBezTo>
                    <a:cubicBezTo>
                      <a:pt x="4277" y="8005"/>
                      <a:pt x="4095" y="8014"/>
                      <a:pt x="3972" y="8113"/>
                    </a:cubicBezTo>
                    <a:cubicBezTo>
                      <a:pt x="3857" y="8205"/>
                      <a:pt x="3822" y="8355"/>
                      <a:pt x="3858" y="8598"/>
                    </a:cubicBezTo>
                    <a:cubicBezTo>
                      <a:pt x="3868" y="8666"/>
                      <a:pt x="3884" y="8734"/>
                      <a:pt x="3899" y="8800"/>
                    </a:cubicBezTo>
                    <a:cubicBezTo>
                      <a:pt x="3940" y="8971"/>
                      <a:pt x="3978" y="9132"/>
                      <a:pt x="3916" y="9288"/>
                    </a:cubicBezTo>
                    <a:cubicBezTo>
                      <a:pt x="3793" y="9594"/>
                      <a:pt x="3835" y="9684"/>
                      <a:pt x="3928" y="9828"/>
                    </a:cubicBezTo>
                    <a:cubicBezTo>
                      <a:pt x="3968" y="9891"/>
                      <a:pt x="4014" y="9963"/>
                      <a:pt x="4054" y="10083"/>
                    </a:cubicBezTo>
                    <a:cubicBezTo>
                      <a:pt x="4096" y="10214"/>
                      <a:pt x="4278" y="10935"/>
                      <a:pt x="4271" y="11045"/>
                    </a:cubicBezTo>
                    <a:cubicBezTo>
                      <a:pt x="4197" y="11133"/>
                      <a:pt x="4024" y="11108"/>
                      <a:pt x="3899" y="11094"/>
                    </a:cubicBezTo>
                    <a:cubicBezTo>
                      <a:pt x="3286" y="11029"/>
                      <a:pt x="2897" y="11294"/>
                      <a:pt x="2560" y="11529"/>
                    </a:cubicBezTo>
                    <a:cubicBezTo>
                      <a:pt x="2185" y="11791"/>
                      <a:pt x="1545" y="11948"/>
                      <a:pt x="905" y="11948"/>
                    </a:cubicBezTo>
                    <a:cubicBezTo>
                      <a:pt x="822" y="11948"/>
                      <a:pt x="591" y="11937"/>
                      <a:pt x="560" y="11937"/>
                    </a:cubicBezTo>
                    <a:cubicBezTo>
                      <a:pt x="394" y="11937"/>
                      <a:pt x="263" y="11969"/>
                      <a:pt x="171" y="12034"/>
                    </a:cubicBezTo>
                    <a:cubicBezTo>
                      <a:pt x="-19" y="12166"/>
                      <a:pt x="-6" y="12395"/>
                      <a:pt x="7" y="12637"/>
                    </a:cubicBezTo>
                    <a:cubicBezTo>
                      <a:pt x="16" y="12801"/>
                      <a:pt x="49" y="13260"/>
                      <a:pt x="49" y="13260"/>
                    </a:cubicBezTo>
                    <a:cubicBezTo>
                      <a:pt x="240" y="13260"/>
                      <a:pt x="339" y="13463"/>
                      <a:pt x="436" y="13660"/>
                    </a:cubicBezTo>
                    <a:cubicBezTo>
                      <a:pt x="515" y="13821"/>
                      <a:pt x="590" y="13974"/>
                      <a:pt x="732" y="14045"/>
                    </a:cubicBezTo>
                    <a:cubicBezTo>
                      <a:pt x="897" y="14128"/>
                      <a:pt x="1092" y="14135"/>
                      <a:pt x="1262" y="14135"/>
                    </a:cubicBezTo>
                    <a:cubicBezTo>
                      <a:pt x="1262" y="14135"/>
                      <a:pt x="1593" y="14136"/>
                      <a:pt x="1671" y="14149"/>
                    </a:cubicBezTo>
                    <a:cubicBezTo>
                      <a:pt x="1898" y="14187"/>
                      <a:pt x="2066" y="14331"/>
                      <a:pt x="2227" y="14470"/>
                    </a:cubicBezTo>
                    <a:cubicBezTo>
                      <a:pt x="2295" y="14528"/>
                      <a:pt x="2358" y="14582"/>
                      <a:pt x="2427" y="14631"/>
                    </a:cubicBezTo>
                    <a:cubicBezTo>
                      <a:pt x="2756" y="14864"/>
                      <a:pt x="3174" y="14872"/>
                      <a:pt x="3579" y="14880"/>
                    </a:cubicBezTo>
                    <a:cubicBezTo>
                      <a:pt x="3936" y="14887"/>
                      <a:pt x="4304" y="14894"/>
                      <a:pt x="4637" y="15050"/>
                    </a:cubicBezTo>
                    <a:cubicBezTo>
                      <a:pt x="4765" y="15110"/>
                      <a:pt x="4911" y="15139"/>
                      <a:pt x="5084" y="15139"/>
                    </a:cubicBezTo>
                    <a:cubicBezTo>
                      <a:pt x="5216" y="15139"/>
                      <a:pt x="5673" y="15080"/>
                      <a:pt x="5761" y="15080"/>
                    </a:cubicBezTo>
                    <a:cubicBezTo>
                      <a:pt x="5858" y="15080"/>
                      <a:pt x="5925" y="15096"/>
                      <a:pt x="5979" y="15131"/>
                    </a:cubicBezTo>
                    <a:cubicBezTo>
                      <a:pt x="6302" y="15341"/>
                      <a:pt x="6203" y="15736"/>
                      <a:pt x="6188" y="15987"/>
                    </a:cubicBezTo>
                    <a:cubicBezTo>
                      <a:pt x="6160" y="16533"/>
                      <a:pt x="6337" y="17316"/>
                      <a:pt x="6924" y="17724"/>
                    </a:cubicBezTo>
                    <a:cubicBezTo>
                      <a:pt x="7133" y="17869"/>
                      <a:pt x="7379" y="17960"/>
                      <a:pt x="7658" y="17994"/>
                    </a:cubicBezTo>
                    <a:cubicBezTo>
                      <a:pt x="7744" y="18005"/>
                      <a:pt x="8213" y="18012"/>
                      <a:pt x="8270" y="18021"/>
                    </a:cubicBezTo>
                    <a:cubicBezTo>
                      <a:pt x="8715" y="18095"/>
                      <a:pt x="8786" y="18457"/>
                      <a:pt x="8841" y="19012"/>
                    </a:cubicBezTo>
                    <a:cubicBezTo>
                      <a:pt x="8883" y="19423"/>
                      <a:pt x="8925" y="19849"/>
                      <a:pt x="9297" y="20050"/>
                    </a:cubicBezTo>
                    <a:cubicBezTo>
                      <a:pt x="9480" y="20149"/>
                      <a:pt x="9712" y="20157"/>
                      <a:pt x="9916" y="20163"/>
                    </a:cubicBezTo>
                    <a:cubicBezTo>
                      <a:pt x="10226" y="20174"/>
                      <a:pt x="10406" y="20188"/>
                      <a:pt x="10498" y="20364"/>
                    </a:cubicBezTo>
                    <a:cubicBezTo>
                      <a:pt x="10573" y="20507"/>
                      <a:pt x="10542" y="20693"/>
                      <a:pt x="10512" y="20872"/>
                    </a:cubicBezTo>
                    <a:cubicBezTo>
                      <a:pt x="10472" y="21107"/>
                      <a:pt x="10435" y="21328"/>
                      <a:pt x="10624" y="21471"/>
                    </a:cubicBezTo>
                    <a:cubicBezTo>
                      <a:pt x="10740" y="21558"/>
                      <a:pt x="10919" y="21600"/>
                      <a:pt x="11174" y="21600"/>
                    </a:cubicBezTo>
                    <a:cubicBezTo>
                      <a:pt x="11194" y="21600"/>
                      <a:pt x="12549" y="21569"/>
                      <a:pt x="12999" y="21416"/>
                    </a:cubicBezTo>
                    <a:cubicBezTo>
                      <a:pt x="13399" y="21279"/>
                      <a:pt x="13532" y="21009"/>
                      <a:pt x="13661" y="20747"/>
                    </a:cubicBezTo>
                    <a:cubicBezTo>
                      <a:pt x="13741" y="20583"/>
                      <a:pt x="13817" y="20428"/>
                      <a:pt x="13954" y="20310"/>
                    </a:cubicBezTo>
                    <a:cubicBezTo>
                      <a:pt x="14173" y="20123"/>
                      <a:pt x="14466" y="19994"/>
                      <a:pt x="14776" y="19859"/>
                    </a:cubicBezTo>
                    <a:cubicBezTo>
                      <a:pt x="15065" y="19733"/>
                      <a:pt x="15646" y="19381"/>
                      <a:pt x="15646" y="19381"/>
                    </a:cubicBezTo>
                    <a:cubicBezTo>
                      <a:pt x="15920" y="19166"/>
                      <a:pt x="16334" y="18842"/>
                      <a:pt x="16661" y="18842"/>
                    </a:cubicBezTo>
                    <a:cubicBezTo>
                      <a:pt x="16856" y="18842"/>
                      <a:pt x="17022" y="18966"/>
                      <a:pt x="17155" y="19212"/>
                    </a:cubicBezTo>
                    <a:cubicBezTo>
                      <a:pt x="17155" y="19212"/>
                      <a:pt x="17257" y="18829"/>
                      <a:pt x="17067" y="18660"/>
                    </a:cubicBezTo>
                    <a:cubicBezTo>
                      <a:pt x="16911" y="18520"/>
                      <a:pt x="16691" y="18382"/>
                      <a:pt x="16404" y="18242"/>
                    </a:cubicBezTo>
                    <a:cubicBezTo>
                      <a:pt x="16177" y="18131"/>
                      <a:pt x="16265" y="17984"/>
                      <a:pt x="16435" y="17754"/>
                    </a:cubicBezTo>
                    <a:cubicBezTo>
                      <a:pt x="16551" y="17598"/>
                      <a:pt x="16671" y="17437"/>
                      <a:pt x="16569" y="17300"/>
                    </a:cubicBezTo>
                    <a:cubicBezTo>
                      <a:pt x="16498" y="17205"/>
                      <a:pt x="16334" y="17144"/>
                      <a:pt x="16066" y="17111"/>
                    </a:cubicBezTo>
                    <a:cubicBezTo>
                      <a:pt x="15965" y="17099"/>
                      <a:pt x="15863" y="17089"/>
                      <a:pt x="15762" y="17080"/>
                    </a:cubicBezTo>
                    <a:cubicBezTo>
                      <a:pt x="15436" y="17049"/>
                      <a:pt x="15127" y="17021"/>
                      <a:pt x="14861" y="16897"/>
                    </a:cubicBezTo>
                    <a:cubicBezTo>
                      <a:pt x="14629" y="16788"/>
                      <a:pt x="14524" y="16654"/>
                      <a:pt x="14510" y="16448"/>
                    </a:cubicBezTo>
                    <a:cubicBezTo>
                      <a:pt x="14492" y="16192"/>
                      <a:pt x="14272" y="16063"/>
                      <a:pt x="13857" y="16063"/>
                    </a:cubicBezTo>
                    <a:cubicBezTo>
                      <a:pt x="13642" y="16063"/>
                      <a:pt x="13315" y="16125"/>
                      <a:pt x="13221" y="16034"/>
                    </a:cubicBezTo>
                    <a:cubicBezTo>
                      <a:pt x="13145" y="15962"/>
                      <a:pt x="13176" y="15778"/>
                      <a:pt x="13227" y="15672"/>
                    </a:cubicBezTo>
                    <a:cubicBezTo>
                      <a:pt x="13429" y="15253"/>
                      <a:pt x="13457" y="15003"/>
                      <a:pt x="13317" y="14863"/>
                    </a:cubicBezTo>
                    <a:cubicBezTo>
                      <a:pt x="13195" y="14741"/>
                      <a:pt x="12980" y="14731"/>
                      <a:pt x="12791" y="14722"/>
                    </a:cubicBezTo>
                    <a:cubicBezTo>
                      <a:pt x="12513" y="14709"/>
                      <a:pt x="12345" y="14700"/>
                      <a:pt x="12345" y="14451"/>
                    </a:cubicBezTo>
                    <a:cubicBezTo>
                      <a:pt x="12345" y="13926"/>
                      <a:pt x="12649" y="13698"/>
                      <a:pt x="13000" y="13433"/>
                    </a:cubicBezTo>
                    <a:cubicBezTo>
                      <a:pt x="13222" y="13266"/>
                      <a:pt x="13474" y="13076"/>
                      <a:pt x="13674" y="12793"/>
                    </a:cubicBezTo>
                    <a:cubicBezTo>
                      <a:pt x="13927" y="12431"/>
                      <a:pt x="14135" y="12345"/>
                      <a:pt x="14672" y="12253"/>
                    </a:cubicBezTo>
                    <a:cubicBezTo>
                      <a:pt x="15146" y="12173"/>
                      <a:pt x="15171" y="11906"/>
                      <a:pt x="15191" y="11692"/>
                    </a:cubicBezTo>
                    <a:cubicBezTo>
                      <a:pt x="15201" y="11588"/>
                      <a:pt x="15211" y="11489"/>
                      <a:pt x="15259" y="11405"/>
                    </a:cubicBezTo>
                    <a:cubicBezTo>
                      <a:pt x="15381" y="11384"/>
                      <a:pt x="15546" y="11299"/>
                      <a:pt x="15643" y="11219"/>
                    </a:cubicBezTo>
                    <a:cubicBezTo>
                      <a:pt x="15791" y="11096"/>
                      <a:pt x="15745" y="11042"/>
                      <a:pt x="15737" y="10962"/>
                    </a:cubicBezTo>
                    <a:cubicBezTo>
                      <a:pt x="15693" y="10957"/>
                      <a:pt x="15097" y="10820"/>
                      <a:pt x="15032" y="10660"/>
                    </a:cubicBezTo>
                    <a:cubicBezTo>
                      <a:pt x="15026" y="10643"/>
                      <a:pt x="15005" y="10592"/>
                      <a:pt x="15110" y="10512"/>
                    </a:cubicBezTo>
                    <a:cubicBezTo>
                      <a:pt x="15243" y="10409"/>
                      <a:pt x="15414" y="10332"/>
                      <a:pt x="15594" y="10251"/>
                    </a:cubicBezTo>
                    <a:cubicBezTo>
                      <a:pt x="15801" y="10159"/>
                      <a:pt x="16016" y="10062"/>
                      <a:pt x="16181" y="9920"/>
                    </a:cubicBezTo>
                    <a:cubicBezTo>
                      <a:pt x="16345" y="9780"/>
                      <a:pt x="16386" y="9615"/>
                      <a:pt x="16427" y="9456"/>
                    </a:cubicBezTo>
                    <a:cubicBezTo>
                      <a:pt x="16465" y="9304"/>
                      <a:pt x="16502" y="9161"/>
                      <a:pt x="16643" y="9057"/>
                    </a:cubicBezTo>
                    <a:cubicBezTo>
                      <a:pt x="16861" y="8898"/>
                      <a:pt x="17732" y="8876"/>
                      <a:pt x="18573" y="8855"/>
                    </a:cubicBezTo>
                    <a:cubicBezTo>
                      <a:pt x="19768" y="8826"/>
                      <a:pt x="21003" y="8795"/>
                      <a:pt x="21411" y="8425"/>
                    </a:cubicBezTo>
                    <a:cubicBezTo>
                      <a:pt x="21547" y="8301"/>
                      <a:pt x="21581" y="8150"/>
                      <a:pt x="21512" y="7973"/>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18" name="Shape 70">
                <a:extLst>
                  <a:ext uri="{FF2B5EF4-FFF2-40B4-BE49-F238E27FC236}"/>
                </a:extLst>
              </p:cNvPr>
              <p:cNvSpPr>
                <a:spLocks/>
              </p:cNvSpPr>
              <p:nvPr/>
            </p:nvSpPr>
            <p:spPr bwMode="auto">
              <a:xfrm>
                <a:off x="868202" y="1985216"/>
                <a:ext cx="600410" cy="688058"/>
              </a:xfrm>
              <a:custGeom>
                <a:avLst/>
                <a:gdLst>
                  <a:gd name="T0" fmla="*/ 2147483646 w 21339"/>
                  <a:gd name="T1" fmla="*/ 2147483646 h 21600"/>
                  <a:gd name="T2" fmla="*/ 2147483646 w 21339"/>
                  <a:gd name="T3" fmla="*/ 2147483646 h 21600"/>
                  <a:gd name="T4" fmla="*/ 2147483646 w 21339"/>
                  <a:gd name="T5" fmla="*/ 2147483646 h 21600"/>
                  <a:gd name="T6" fmla="*/ 2147483646 w 21339"/>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39" h="21600" extrusionOk="0">
                    <a:moveTo>
                      <a:pt x="20902" y="2258"/>
                    </a:moveTo>
                    <a:cubicBezTo>
                      <a:pt x="20729" y="2093"/>
                      <a:pt x="20533" y="1905"/>
                      <a:pt x="20398" y="1645"/>
                    </a:cubicBezTo>
                    <a:cubicBezTo>
                      <a:pt x="20239" y="1339"/>
                      <a:pt x="20103" y="1208"/>
                      <a:pt x="19941" y="1208"/>
                    </a:cubicBezTo>
                    <a:cubicBezTo>
                      <a:pt x="19762" y="1208"/>
                      <a:pt x="19654" y="1371"/>
                      <a:pt x="19539" y="1542"/>
                    </a:cubicBezTo>
                    <a:cubicBezTo>
                      <a:pt x="19474" y="1641"/>
                      <a:pt x="19399" y="1752"/>
                      <a:pt x="19324" y="1806"/>
                    </a:cubicBezTo>
                    <a:cubicBezTo>
                      <a:pt x="19160" y="1788"/>
                      <a:pt x="17488" y="982"/>
                      <a:pt x="17488" y="982"/>
                    </a:cubicBezTo>
                    <a:cubicBezTo>
                      <a:pt x="16903" y="801"/>
                      <a:pt x="16239" y="595"/>
                      <a:pt x="15589" y="595"/>
                    </a:cubicBezTo>
                    <a:cubicBezTo>
                      <a:pt x="15203" y="595"/>
                      <a:pt x="14869" y="666"/>
                      <a:pt x="14567" y="813"/>
                    </a:cubicBezTo>
                    <a:cubicBezTo>
                      <a:pt x="14482" y="854"/>
                      <a:pt x="14398" y="896"/>
                      <a:pt x="14315" y="937"/>
                    </a:cubicBezTo>
                    <a:cubicBezTo>
                      <a:pt x="13743" y="1221"/>
                      <a:pt x="13202" y="1490"/>
                      <a:pt x="12564" y="1490"/>
                    </a:cubicBezTo>
                    <a:cubicBezTo>
                      <a:pt x="12435" y="1490"/>
                      <a:pt x="12302" y="1479"/>
                      <a:pt x="12169" y="1457"/>
                    </a:cubicBezTo>
                    <a:cubicBezTo>
                      <a:pt x="11946" y="1420"/>
                      <a:pt x="11805" y="1361"/>
                      <a:pt x="11751" y="1283"/>
                    </a:cubicBezTo>
                    <a:cubicBezTo>
                      <a:pt x="11687" y="1190"/>
                      <a:pt x="11735" y="1050"/>
                      <a:pt x="11791" y="887"/>
                    </a:cubicBezTo>
                    <a:cubicBezTo>
                      <a:pt x="11865" y="672"/>
                      <a:pt x="11948" y="428"/>
                      <a:pt x="11788" y="203"/>
                    </a:cubicBezTo>
                    <a:cubicBezTo>
                      <a:pt x="11658" y="21"/>
                      <a:pt x="11436" y="0"/>
                      <a:pt x="11280" y="0"/>
                    </a:cubicBezTo>
                    <a:cubicBezTo>
                      <a:pt x="11205" y="0"/>
                      <a:pt x="10844" y="74"/>
                      <a:pt x="10844" y="74"/>
                    </a:cubicBezTo>
                    <a:cubicBezTo>
                      <a:pt x="10696" y="330"/>
                      <a:pt x="10370" y="489"/>
                      <a:pt x="9992" y="489"/>
                    </a:cubicBezTo>
                    <a:cubicBezTo>
                      <a:pt x="9935" y="489"/>
                      <a:pt x="9247" y="346"/>
                      <a:pt x="8982" y="346"/>
                    </a:cubicBezTo>
                    <a:cubicBezTo>
                      <a:pt x="8670" y="346"/>
                      <a:pt x="8433" y="427"/>
                      <a:pt x="8295" y="581"/>
                    </a:cubicBezTo>
                    <a:cubicBezTo>
                      <a:pt x="8158" y="734"/>
                      <a:pt x="8125" y="949"/>
                      <a:pt x="8196" y="1219"/>
                    </a:cubicBezTo>
                    <a:cubicBezTo>
                      <a:pt x="8311" y="1658"/>
                      <a:pt x="8145" y="1860"/>
                      <a:pt x="7936" y="2117"/>
                    </a:cubicBezTo>
                    <a:cubicBezTo>
                      <a:pt x="7781" y="2307"/>
                      <a:pt x="7605" y="2523"/>
                      <a:pt x="7536" y="2859"/>
                    </a:cubicBezTo>
                    <a:cubicBezTo>
                      <a:pt x="7452" y="3266"/>
                      <a:pt x="7240" y="3406"/>
                      <a:pt x="6994" y="3569"/>
                    </a:cubicBezTo>
                    <a:cubicBezTo>
                      <a:pt x="6804" y="3695"/>
                      <a:pt x="6607" y="3825"/>
                      <a:pt x="6466" y="4080"/>
                    </a:cubicBezTo>
                    <a:cubicBezTo>
                      <a:pt x="6441" y="4125"/>
                      <a:pt x="6313" y="4600"/>
                      <a:pt x="6290" y="4600"/>
                    </a:cubicBezTo>
                    <a:cubicBezTo>
                      <a:pt x="6248" y="4595"/>
                      <a:pt x="5931" y="4533"/>
                      <a:pt x="5819" y="4533"/>
                    </a:cubicBezTo>
                    <a:cubicBezTo>
                      <a:pt x="5551" y="4533"/>
                      <a:pt x="5440" y="4669"/>
                      <a:pt x="5393" y="4782"/>
                    </a:cubicBezTo>
                    <a:cubicBezTo>
                      <a:pt x="5309" y="4988"/>
                      <a:pt x="5398" y="5159"/>
                      <a:pt x="5476" y="5309"/>
                    </a:cubicBezTo>
                    <a:cubicBezTo>
                      <a:pt x="5573" y="5494"/>
                      <a:pt x="5621" y="5607"/>
                      <a:pt x="5500" y="5765"/>
                    </a:cubicBezTo>
                    <a:cubicBezTo>
                      <a:pt x="5443" y="5840"/>
                      <a:pt x="4897" y="6119"/>
                      <a:pt x="4825" y="6294"/>
                    </a:cubicBezTo>
                    <a:cubicBezTo>
                      <a:pt x="4747" y="6482"/>
                      <a:pt x="4958" y="6878"/>
                      <a:pt x="4969" y="6932"/>
                    </a:cubicBezTo>
                    <a:cubicBezTo>
                      <a:pt x="4621" y="6952"/>
                      <a:pt x="4033" y="6869"/>
                      <a:pt x="3985" y="7389"/>
                    </a:cubicBezTo>
                    <a:cubicBezTo>
                      <a:pt x="3973" y="7514"/>
                      <a:pt x="4034" y="7627"/>
                      <a:pt x="4088" y="7727"/>
                    </a:cubicBezTo>
                    <a:cubicBezTo>
                      <a:pt x="4199" y="7935"/>
                      <a:pt x="4179" y="8032"/>
                      <a:pt x="3990" y="8178"/>
                    </a:cubicBezTo>
                    <a:cubicBezTo>
                      <a:pt x="3890" y="8257"/>
                      <a:pt x="3776" y="8346"/>
                      <a:pt x="3732" y="8498"/>
                    </a:cubicBezTo>
                    <a:cubicBezTo>
                      <a:pt x="3684" y="8664"/>
                      <a:pt x="3691" y="8858"/>
                      <a:pt x="3698" y="9046"/>
                    </a:cubicBezTo>
                    <a:cubicBezTo>
                      <a:pt x="3709" y="9377"/>
                      <a:pt x="3720" y="9688"/>
                      <a:pt x="3473" y="9868"/>
                    </a:cubicBezTo>
                    <a:cubicBezTo>
                      <a:pt x="3220" y="10052"/>
                      <a:pt x="3115" y="9996"/>
                      <a:pt x="2813" y="9904"/>
                    </a:cubicBezTo>
                    <a:cubicBezTo>
                      <a:pt x="2695" y="9868"/>
                      <a:pt x="2573" y="9831"/>
                      <a:pt x="2450" y="9831"/>
                    </a:cubicBezTo>
                    <a:cubicBezTo>
                      <a:pt x="2193" y="9831"/>
                      <a:pt x="2003" y="9993"/>
                      <a:pt x="1852" y="10339"/>
                    </a:cubicBezTo>
                    <a:cubicBezTo>
                      <a:pt x="1837" y="10375"/>
                      <a:pt x="1247" y="11840"/>
                      <a:pt x="1114" y="11999"/>
                    </a:cubicBezTo>
                    <a:cubicBezTo>
                      <a:pt x="53" y="12089"/>
                      <a:pt x="20" y="12851"/>
                      <a:pt x="0" y="12891"/>
                    </a:cubicBezTo>
                    <a:cubicBezTo>
                      <a:pt x="324" y="12891"/>
                      <a:pt x="645" y="13125"/>
                      <a:pt x="927" y="13331"/>
                    </a:cubicBezTo>
                    <a:cubicBezTo>
                      <a:pt x="991" y="13378"/>
                      <a:pt x="1281" y="13581"/>
                      <a:pt x="1281" y="13581"/>
                    </a:cubicBezTo>
                    <a:cubicBezTo>
                      <a:pt x="1771" y="13922"/>
                      <a:pt x="2216" y="14160"/>
                      <a:pt x="2841" y="14385"/>
                    </a:cubicBezTo>
                    <a:cubicBezTo>
                      <a:pt x="3058" y="14464"/>
                      <a:pt x="3155" y="14664"/>
                      <a:pt x="3268" y="14857"/>
                    </a:cubicBezTo>
                    <a:cubicBezTo>
                      <a:pt x="3426" y="15126"/>
                      <a:pt x="3606" y="15431"/>
                      <a:pt x="4097" y="15431"/>
                    </a:cubicBezTo>
                    <a:cubicBezTo>
                      <a:pt x="4129" y="15431"/>
                      <a:pt x="4303" y="15421"/>
                      <a:pt x="4349" y="15421"/>
                    </a:cubicBezTo>
                    <a:cubicBezTo>
                      <a:pt x="4720" y="15421"/>
                      <a:pt x="4721" y="15537"/>
                      <a:pt x="4722" y="15846"/>
                    </a:cubicBezTo>
                    <a:cubicBezTo>
                      <a:pt x="4723" y="15982"/>
                      <a:pt x="4724" y="16135"/>
                      <a:pt x="4765" y="16296"/>
                    </a:cubicBezTo>
                    <a:cubicBezTo>
                      <a:pt x="4815" y="16491"/>
                      <a:pt x="4923" y="16532"/>
                      <a:pt x="5006" y="16532"/>
                    </a:cubicBezTo>
                    <a:cubicBezTo>
                      <a:pt x="5171" y="16532"/>
                      <a:pt x="5340" y="16364"/>
                      <a:pt x="5595" y="15941"/>
                    </a:cubicBezTo>
                    <a:cubicBezTo>
                      <a:pt x="5633" y="16037"/>
                      <a:pt x="5674" y="16164"/>
                      <a:pt x="5705" y="16262"/>
                    </a:cubicBezTo>
                    <a:cubicBezTo>
                      <a:pt x="5843" y="16690"/>
                      <a:pt x="5920" y="16925"/>
                      <a:pt x="6091" y="16896"/>
                    </a:cubicBezTo>
                    <a:cubicBezTo>
                      <a:pt x="6116" y="16891"/>
                      <a:pt x="6165" y="16874"/>
                      <a:pt x="6186" y="16861"/>
                    </a:cubicBezTo>
                    <a:cubicBezTo>
                      <a:pt x="6621" y="16593"/>
                      <a:pt x="6690" y="16502"/>
                      <a:pt x="7184" y="16502"/>
                    </a:cubicBezTo>
                    <a:cubicBezTo>
                      <a:pt x="7233" y="16502"/>
                      <a:pt x="7433" y="16505"/>
                      <a:pt x="7485" y="16505"/>
                    </a:cubicBezTo>
                    <a:cubicBezTo>
                      <a:pt x="7770" y="16505"/>
                      <a:pt x="8079" y="16483"/>
                      <a:pt x="8407" y="16322"/>
                    </a:cubicBezTo>
                    <a:cubicBezTo>
                      <a:pt x="8480" y="16286"/>
                      <a:pt x="8571" y="16228"/>
                      <a:pt x="8676" y="16162"/>
                    </a:cubicBezTo>
                    <a:cubicBezTo>
                      <a:pt x="8930" y="16000"/>
                      <a:pt x="9278" y="15779"/>
                      <a:pt x="9527" y="15779"/>
                    </a:cubicBezTo>
                    <a:cubicBezTo>
                      <a:pt x="9638" y="15779"/>
                      <a:pt x="9715" y="15824"/>
                      <a:pt x="9773" y="15926"/>
                    </a:cubicBezTo>
                    <a:cubicBezTo>
                      <a:pt x="9963" y="16256"/>
                      <a:pt x="9920" y="16810"/>
                      <a:pt x="9800" y="17186"/>
                    </a:cubicBezTo>
                    <a:cubicBezTo>
                      <a:pt x="9654" y="17643"/>
                      <a:pt x="9237" y="17712"/>
                      <a:pt x="8796" y="17785"/>
                    </a:cubicBezTo>
                    <a:cubicBezTo>
                      <a:pt x="8409" y="17849"/>
                      <a:pt x="8008" y="17915"/>
                      <a:pt x="7842" y="18268"/>
                    </a:cubicBezTo>
                    <a:cubicBezTo>
                      <a:pt x="7764" y="18432"/>
                      <a:pt x="7759" y="18585"/>
                      <a:pt x="7827" y="18723"/>
                    </a:cubicBezTo>
                    <a:cubicBezTo>
                      <a:pt x="7974" y="19026"/>
                      <a:pt x="8436" y="19180"/>
                      <a:pt x="8808" y="19304"/>
                    </a:cubicBezTo>
                    <a:cubicBezTo>
                      <a:pt x="8952" y="19352"/>
                      <a:pt x="9089" y="19397"/>
                      <a:pt x="9169" y="19440"/>
                    </a:cubicBezTo>
                    <a:cubicBezTo>
                      <a:pt x="9391" y="19562"/>
                      <a:pt x="9533" y="19833"/>
                      <a:pt x="9670" y="20096"/>
                    </a:cubicBezTo>
                    <a:cubicBezTo>
                      <a:pt x="9762" y="20272"/>
                      <a:pt x="9849" y="20437"/>
                      <a:pt x="9962" y="20571"/>
                    </a:cubicBezTo>
                    <a:cubicBezTo>
                      <a:pt x="10246" y="20905"/>
                      <a:pt x="10837" y="21600"/>
                      <a:pt x="11455" y="21600"/>
                    </a:cubicBezTo>
                    <a:cubicBezTo>
                      <a:pt x="11744" y="21600"/>
                      <a:pt x="11927" y="21461"/>
                      <a:pt x="12117" y="21283"/>
                    </a:cubicBezTo>
                    <a:cubicBezTo>
                      <a:pt x="12227" y="21181"/>
                      <a:pt x="12334" y="21067"/>
                      <a:pt x="12486" y="21049"/>
                    </a:cubicBezTo>
                    <a:cubicBezTo>
                      <a:pt x="12542" y="21043"/>
                      <a:pt x="12652" y="21070"/>
                      <a:pt x="12759" y="21093"/>
                    </a:cubicBezTo>
                    <a:cubicBezTo>
                      <a:pt x="12908" y="21124"/>
                      <a:pt x="13076" y="21159"/>
                      <a:pt x="13222" y="21159"/>
                    </a:cubicBezTo>
                    <a:cubicBezTo>
                      <a:pt x="13363" y="21159"/>
                      <a:pt x="13466" y="21127"/>
                      <a:pt x="13535" y="21060"/>
                    </a:cubicBezTo>
                    <a:cubicBezTo>
                      <a:pt x="13601" y="20995"/>
                      <a:pt x="13629" y="20905"/>
                      <a:pt x="13618" y="20791"/>
                    </a:cubicBezTo>
                    <a:cubicBezTo>
                      <a:pt x="13606" y="20671"/>
                      <a:pt x="13487" y="20560"/>
                      <a:pt x="13362" y="20442"/>
                    </a:cubicBezTo>
                    <a:cubicBezTo>
                      <a:pt x="13283" y="20369"/>
                      <a:pt x="13136" y="20232"/>
                      <a:pt x="13153" y="20183"/>
                    </a:cubicBezTo>
                    <a:cubicBezTo>
                      <a:pt x="13204" y="20052"/>
                      <a:pt x="13571" y="20085"/>
                      <a:pt x="13565" y="20087"/>
                    </a:cubicBezTo>
                    <a:cubicBezTo>
                      <a:pt x="13677" y="19467"/>
                      <a:pt x="13683" y="19482"/>
                      <a:pt x="13671" y="19192"/>
                    </a:cubicBezTo>
                    <a:cubicBezTo>
                      <a:pt x="13659" y="18912"/>
                      <a:pt x="13647" y="18622"/>
                      <a:pt x="13780" y="18500"/>
                    </a:cubicBezTo>
                    <a:cubicBezTo>
                      <a:pt x="13833" y="18451"/>
                      <a:pt x="13914" y="18427"/>
                      <a:pt x="14026" y="18427"/>
                    </a:cubicBezTo>
                    <a:cubicBezTo>
                      <a:pt x="14052" y="18427"/>
                      <a:pt x="14296" y="18443"/>
                      <a:pt x="14391" y="18443"/>
                    </a:cubicBezTo>
                    <a:cubicBezTo>
                      <a:pt x="15129" y="18443"/>
                      <a:pt x="15864" y="18196"/>
                      <a:pt x="16308" y="17797"/>
                    </a:cubicBezTo>
                    <a:cubicBezTo>
                      <a:pt x="16440" y="17679"/>
                      <a:pt x="16859" y="17239"/>
                      <a:pt x="17348" y="17230"/>
                    </a:cubicBezTo>
                    <a:cubicBezTo>
                      <a:pt x="17400" y="17230"/>
                      <a:pt x="17682" y="17270"/>
                      <a:pt x="17761" y="17270"/>
                    </a:cubicBezTo>
                    <a:cubicBezTo>
                      <a:pt x="17952" y="17270"/>
                      <a:pt x="18089" y="17198"/>
                      <a:pt x="18169" y="17057"/>
                    </a:cubicBezTo>
                    <a:cubicBezTo>
                      <a:pt x="18244" y="16927"/>
                      <a:pt x="17955" y="15603"/>
                      <a:pt x="17952" y="15590"/>
                    </a:cubicBezTo>
                    <a:cubicBezTo>
                      <a:pt x="17905" y="15402"/>
                      <a:pt x="17849" y="15289"/>
                      <a:pt x="17805" y="15197"/>
                    </a:cubicBezTo>
                    <a:cubicBezTo>
                      <a:pt x="17724" y="15031"/>
                      <a:pt x="17687" y="14956"/>
                      <a:pt x="17803" y="14577"/>
                    </a:cubicBezTo>
                    <a:cubicBezTo>
                      <a:pt x="17926" y="14172"/>
                      <a:pt x="17787" y="13895"/>
                      <a:pt x="17748" y="13541"/>
                    </a:cubicBezTo>
                    <a:cubicBezTo>
                      <a:pt x="17718" y="13268"/>
                      <a:pt x="17740" y="13095"/>
                      <a:pt x="17817" y="13015"/>
                    </a:cubicBezTo>
                    <a:cubicBezTo>
                      <a:pt x="17881" y="12947"/>
                      <a:pt x="17998" y="12936"/>
                      <a:pt x="18183" y="12924"/>
                    </a:cubicBezTo>
                    <a:cubicBezTo>
                      <a:pt x="18356" y="12913"/>
                      <a:pt x="18572" y="12898"/>
                      <a:pt x="18785" y="12802"/>
                    </a:cubicBezTo>
                    <a:cubicBezTo>
                      <a:pt x="18917" y="12742"/>
                      <a:pt x="18999" y="12660"/>
                      <a:pt x="19028" y="12560"/>
                    </a:cubicBezTo>
                    <a:cubicBezTo>
                      <a:pt x="19085" y="12364"/>
                      <a:pt x="18930" y="12159"/>
                      <a:pt x="18779" y="11961"/>
                    </a:cubicBezTo>
                    <a:cubicBezTo>
                      <a:pt x="18677" y="11826"/>
                      <a:pt x="18550" y="11659"/>
                      <a:pt x="18590" y="11592"/>
                    </a:cubicBezTo>
                    <a:cubicBezTo>
                      <a:pt x="18606" y="11566"/>
                      <a:pt x="18699" y="11480"/>
                      <a:pt x="19232" y="11480"/>
                    </a:cubicBezTo>
                    <a:cubicBezTo>
                      <a:pt x="19378" y="11480"/>
                      <a:pt x="19820" y="11503"/>
                      <a:pt x="19855" y="11503"/>
                    </a:cubicBezTo>
                    <a:cubicBezTo>
                      <a:pt x="20281" y="11503"/>
                      <a:pt x="20447" y="11328"/>
                      <a:pt x="20512" y="11181"/>
                    </a:cubicBezTo>
                    <a:cubicBezTo>
                      <a:pt x="20666" y="10831"/>
                      <a:pt x="20384" y="10280"/>
                      <a:pt x="20023" y="9985"/>
                    </a:cubicBezTo>
                    <a:cubicBezTo>
                      <a:pt x="19447" y="9517"/>
                      <a:pt x="19219" y="8928"/>
                      <a:pt x="19346" y="8237"/>
                    </a:cubicBezTo>
                    <a:cubicBezTo>
                      <a:pt x="19452" y="7658"/>
                      <a:pt x="19720" y="6590"/>
                      <a:pt x="20328" y="5952"/>
                    </a:cubicBezTo>
                    <a:cubicBezTo>
                      <a:pt x="20695" y="5567"/>
                      <a:pt x="20721" y="5129"/>
                      <a:pt x="20746" y="4706"/>
                    </a:cubicBezTo>
                    <a:cubicBezTo>
                      <a:pt x="20767" y="4334"/>
                      <a:pt x="20788" y="3982"/>
                      <a:pt x="21030" y="3667"/>
                    </a:cubicBezTo>
                    <a:cubicBezTo>
                      <a:pt x="21600" y="2928"/>
                      <a:pt x="21276" y="2618"/>
                      <a:pt x="20902" y="2258"/>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19" name="Shape 71">
                <a:extLst>
                  <a:ext uri="{FF2B5EF4-FFF2-40B4-BE49-F238E27FC236}"/>
                </a:extLst>
              </p:cNvPr>
              <p:cNvSpPr>
                <a:spLocks/>
              </p:cNvSpPr>
              <p:nvPr/>
            </p:nvSpPr>
            <p:spPr bwMode="auto">
              <a:xfrm>
                <a:off x="856927" y="0"/>
                <a:ext cx="944308" cy="733176"/>
              </a:xfrm>
              <a:custGeom>
                <a:avLst/>
                <a:gdLst>
                  <a:gd name="T0" fmla="*/ 2147483646 w 21498"/>
                  <a:gd name="T1" fmla="*/ 2147483646 h 21511"/>
                  <a:gd name="T2" fmla="*/ 2147483646 w 21498"/>
                  <a:gd name="T3" fmla="*/ 2147483646 h 21511"/>
                  <a:gd name="T4" fmla="*/ 2147483646 w 21498"/>
                  <a:gd name="T5" fmla="*/ 2147483646 h 21511"/>
                  <a:gd name="T6" fmla="*/ 2147483646 w 21498"/>
                  <a:gd name="T7" fmla="*/ 2147483646 h 21511"/>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98" h="21511" extrusionOk="0">
                    <a:moveTo>
                      <a:pt x="21471" y="6191"/>
                    </a:moveTo>
                    <a:cubicBezTo>
                      <a:pt x="21471" y="6191"/>
                      <a:pt x="20996" y="6493"/>
                      <a:pt x="20809" y="6605"/>
                    </a:cubicBezTo>
                    <a:cubicBezTo>
                      <a:pt x="19111" y="7623"/>
                      <a:pt x="17692" y="8118"/>
                      <a:pt x="16487" y="8118"/>
                    </a:cubicBezTo>
                    <a:cubicBezTo>
                      <a:pt x="15706" y="8118"/>
                      <a:pt x="15021" y="7901"/>
                      <a:pt x="14450" y="7473"/>
                    </a:cubicBezTo>
                    <a:cubicBezTo>
                      <a:pt x="14235" y="7311"/>
                      <a:pt x="13579" y="6819"/>
                      <a:pt x="13537" y="6203"/>
                    </a:cubicBezTo>
                    <a:cubicBezTo>
                      <a:pt x="13528" y="6056"/>
                      <a:pt x="13542" y="5910"/>
                      <a:pt x="13557" y="5755"/>
                    </a:cubicBezTo>
                    <a:cubicBezTo>
                      <a:pt x="13577" y="5558"/>
                      <a:pt x="13597" y="5354"/>
                      <a:pt x="13565" y="5144"/>
                    </a:cubicBezTo>
                    <a:cubicBezTo>
                      <a:pt x="13537" y="4963"/>
                      <a:pt x="13459" y="4825"/>
                      <a:pt x="13383" y="4691"/>
                    </a:cubicBezTo>
                    <a:cubicBezTo>
                      <a:pt x="13307" y="4556"/>
                      <a:pt x="13234" y="4427"/>
                      <a:pt x="13224" y="4265"/>
                    </a:cubicBezTo>
                    <a:cubicBezTo>
                      <a:pt x="13200" y="3908"/>
                      <a:pt x="13088" y="3743"/>
                      <a:pt x="12989" y="3598"/>
                    </a:cubicBezTo>
                    <a:cubicBezTo>
                      <a:pt x="12913" y="3485"/>
                      <a:pt x="12846" y="3387"/>
                      <a:pt x="12817" y="3205"/>
                    </a:cubicBezTo>
                    <a:cubicBezTo>
                      <a:pt x="12804" y="3122"/>
                      <a:pt x="12812" y="3030"/>
                      <a:pt x="12820" y="2933"/>
                    </a:cubicBezTo>
                    <a:cubicBezTo>
                      <a:pt x="12835" y="2756"/>
                      <a:pt x="12853" y="2555"/>
                      <a:pt x="12734" y="2380"/>
                    </a:cubicBezTo>
                    <a:cubicBezTo>
                      <a:pt x="12674" y="2292"/>
                      <a:pt x="12611" y="2228"/>
                      <a:pt x="12556" y="2171"/>
                    </a:cubicBezTo>
                    <a:cubicBezTo>
                      <a:pt x="12436" y="2046"/>
                      <a:pt x="12356" y="1964"/>
                      <a:pt x="12355" y="1714"/>
                    </a:cubicBezTo>
                    <a:cubicBezTo>
                      <a:pt x="12354" y="1516"/>
                      <a:pt x="12397" y="1446"/>
                      <a:pt x="12496" y="1446"/>
                    </a:cubicBezTo>
                    <a:cubicBezTo>
                      <a:pt x="12948" y="1446"/>
                      <a:pt x="14172" y="2856"/>
                      <a:pt x="14756" y="3602"/>
                    </a:cubicBezTo>
                    <a:cubicBezTo>
                      <a:pt x="14849" y="3720"/>
                      <a:pt x="15143" y="4018"/>
                      <a:pt x="15287" y="4018"/>
                    </a:cubicBezTo>
                    <a:cubicBezTo>
                      <a:pt x="15331" y="4018"/>
                      <a:pt x="15368" y="3992"/>
                      <a:pt x="15386" y="3946"/>
                    </a:cubicBezTo>
                    <a:cubicBezTo>
                      <a:pt x="15416" y="3873"/>
                      <a:pt x="15404" y="3767"/>
                      <a:pt x="15253" y="3488"/>
                    </a:cubicBezTo>
                    <a:cubicBezTo>
                      <a:pt x="14900" y="2839"/>
                      <a:pt x="14423" y="2362"/>
                      <a:pt x="13962" y="1901"/>
                    </a:cubicBezTo>
                    <a:cubicBezTo>
                      <a:pt x="13852" y="1791"/>
                      <a:pt x="13743" y="1681"/>
                      <a:pt x="13634" y="1569"/>
                    </a:cubicBezTo>
                    <a:cubicBezTo>
                      <a:pt x="13322" y="1245"/>
                      <a:pt x="13013" y="932"/>
                      <a:pt x="12669" y="679"/>
                    </a:cubicBezTo>
                    <a:cubicBezTo>
                      <a:pt x="12437" y="509"/>
                      <a:pt x="12350" y="517"/>
                      <a:pt x="12170" y="261"/>
                    </a:cubicBezTo>
                    <a:cubicBezTo>
                      <a:pt x="12029" y="60"/>
                      <a:pt x="11732" y="-89"/>
                      <a:pt x="11386" y="60"/>
                    </a:cubicBezTo>
                    <a:cubicBezTo>
                      <a:pt x="11323" y="88"/>
                      <a:pt x="10995" y="174"/>
                      <a:pt x="10823" y="174"/>
                    </a:cubicBezTo>
                    <a:cubicBezTo>
                      <a:pt x="10752" y="174"/>
                      <a:pt x="10294" y="146"/>
                      <a:pt x="10153" y="129"/>
                    </a:cubicBezTo>
                    <a:cubicBezTo>
                      <a:pt x="9976" y="107"/>
                      <a:pt x="9792" y="85"/>
                      <a:pt x="9615" y="85"/>
                    </a:cubicBezTo>
                    <a:cubicBezTo>
                      <a:pt x="9445" y="85"/>
                      <a:pt x="9305" y="106"/>
                      <a:pt x="9186" y="150"/>
                    </a:cubicBezTo>
                    <a:cubicBezTo>
                      <a:pt x="8919" y="249"/>
                      <a:pt x="8664" y="381"/>
                      <a:pt x="8417" y="508"/>
                    </a:cubicBezTo>
                    <a:cubicBezTo>
                      <a:pt x="7705" y="875"/>
                      <a:pt x="6067" y="1329"/>
                      <a:pt x="5282" y="1482"/>
                    </a:cubicBezTo>
                    <a:cubicBezTo>
                      <a:pt x="3697" y="1788"/>
                      <a:pt x="3220" y="2344"/>
                      <a:pt x="2715" y="2932"/>
                    </a:cubicBezTo>
                    <a:cubicBezTo>
                      <a:pt x="2515" y="3165"/>
                      <a:pt x="2308" y="3406"/>
                      <a:pt x="2023" y="3644"/>
                    </a:cubicBezTo>
                    <a:cubicBezTo>
                      <a:pt x="1503" y="4077"/>
                      <a:pt x="972" y="4213"/>
                      <a:pt x="515" y="4307"/>
                    </a:cubicBezTo>
                    <a:cubicBezTo>
                      <a:pt x="515" y="4307"/>
                      <a:pt x="448" y="4667"/>
                      <a:pt x="441" y="4779"/>
                    </a:cubicBezTo>
                    <a:cubicBezTo>
                      <a:pt x="407" y="5316"/>
                      <a:pt x="490" y="5404"/>
                      <a:pt x="733" y="5581"/>
                    </a:cubicBezTo>
                    <a:cubicBezTo>
                      <a:pt x="773" y="5609"/>
                      <a:pt x="818" y="5642"/>
                      <a:pt x="868" y="5681"/>
                    </a:cubicBezTo>
                    <a:cubicBezTo>
                      <a:pt x="1015" y="5798"/>
                      <a:pt x="1119" y="6175"/>
                      <a:pt x="1113" y="6577"/>
                    </a:cubicBezTo>
                    <a:cubicBezTo>
                      <a:pt x="1109" y="6899"/>
                      <a:pt x="1033" y="7152"/>
                      <a:pt x="914" y="7239"/>
                    </a:cubicBezTo>
                    <a:cubicBezTo>
                      <a:pt x="605" y="7465"/>
                      <a:pt x="720" y="7910"/>
                      <a:pt x="821" y="8303"/>
                    </a:cubicBezTo>
                    <a:cubicBezTo>
                      <a:pt x="893" y="8583"/>
                      <a:pt x="968" y="8873"/>
                      <a:pt x="889" y="9052"/>
                    </a:cubicBezTo>
                    <a:cubicBezTo>
                      <a:pt x="783" y="9294"/>
                      <a:pt x="594" y="9356"/>
                      <a:pt x="410" y="9417"/>
                    </a:cubicBezTo>
                    <a:cubicBezTo>
                      <a:pt x="246" y="9472"/>
                      <a:pt x="90" y="9523"/>
                      <a:pt x="27" y="9707"/>
                    </a:cubicBezTo>
                    <a:cubicBezTo>
                      <a:pt x="-35" y="9886"/>
                      <a:pt x="10" y="10146"/>
                      <a:pt x="174" y="10552"/>
                    </a:cubicBezTo>
                    <a:cubicBezTo>
                      <a:pt x="542" y="11460"/>
                      <a:pt x="561" y="12407"/>
                      <a:pt x="517" y="13035"/>
                    </a:cubicBezTo>
                    <a:cubicBezTo>
                      <a:pt x="499" y="13289"/>
                      <a:pt x="420" y="13810"/>
                      <a:pt x="689" y="13955"/>
                    </a:cubicBezTo>
                    <a:cubicBezTo>
                      <a:pt x="723" y="13973"/>
                      <a:pt x="754" y="13982"/>
                      <a:pt x="784" y="13982"/>
                    </a:cubicBezTo>
                    <a:cubicBezTo>
                      <a:pt x="940" y="13982"/>
                      <a:pt x="964" y="13756"/>
                      <a:pt x="978" y="13621"/>
                    </a:cubicBezTo>
                    <a:cubicBezTo>
                      <a:pt x="982" y="13589"/>
                      <a:pt x="986" y="13546"/>
                      <a:pt x="992" y="13516"/>
                    </a:cubicBezTo>
                    <a:cubicBezTo>
                      <a:pt x="1060" y="13578"/>
                      <a:pt x="1084" y="13708"/>
                      <a:pt x="1112" y="13858"/>
                    </a:cubicBezTo>
                    <a:cubicBezTo>
                      <a:pt x="1151" y="14064"/>
                      <a:pt x="1195" y="14298"/>
                      <a:pt x="1372" y="14438"/>
                    </a:cubicBezTo>
                    <a:lnTo>
                      <a:pt x="1434" y="14486"/>
                    </a:lnTo>
                    <a:cubicBezTo>
                      <a:pt x="1678" y="14677"/>
                      <a:pt x="1872" y="14828"/>
                      <a:pt x="1840" y="15211"/>
                    </a:cubicBezTo>
                    <a:cubicBezTo>
                      <a:pt x="1823" y="15418"/>
                      <a:pt x="1692" y="15457"/>
                      <a:pt x="1478" y="15503"/>
                    </a:cubicBezTo>
                    <a:cubicBezTo>
                      <a:pt x="1278" y="15547"/>
                      <a:pt x="1004" y="15606"/>
                      <a:pt x="1046" y="16025"/>
                    </a:cubicBezTo>
                    <a:cubicBezTo>
                      <a:pt x="1064" y="16213"/>
                      <a:pt x="1170" y="16376"/>
                      <a:pt x="1273" y="16534"/>
                    </a:cubicBezTo>
                    <a:cubicBezTo>
                      <a:pt x="1380" y="16696"/>
                      <a:pt x="1480" y="16850"/>
                      <a:pt x="1456" y="16990"/>
                    </a:cubicBezTo>
                    <a:cubicBezTo>
                      <a:pt x="1434" y="17116"/>
                      <a:pt x="1373" y="17194"/>
                      <a:pt x="1301" y="17285"/>
                    </a:cubicBezTo>
                    <a:cubicBezTo>
                      <a:pt x="1200" y="17414"/>
                      <a:pt x="1084" y="17560"/>
                      <a:pt x="1106" y="17863"/>
                    </a:cubicBezTo>
                    <a:cubicBezTo>
                      <a:pt x="1136" y="18085"/>
                      <a:pt x="1179" y="18304"/>
                      <a:pt x="1233" y="18507"/>
                    </a:cubicBezTo>
                    <a:cubicBezTo>
                      <a:pt x="1267" y="18671"/>
                      <a:pt x="1233" y="18827"/>
                      <a:pt x="1197" y="18993"/>
                    </a:cubicBezTo>
                    <a:cubicBezTo>
                      <a:pt x="1154" y="19195"/>
                      <a:pt x="1108" y="19404"/>
                      <a:pt x="1187" y="19630"/>
                    </a:cubicBezTo>
                    <a:cubicBezTo>
                      <a:pt x="1205" y="19682"/>
                      <a:pt x="1226" y="19766"/>
                      <a:pt x="1250" y="19862"/>
                    </a:cubicBezTo>
                    <a:cubicBezTo>
                      <a:pt x="1338" y="20214"/>
                      <a:pt x="1447" y="20651"/>
                      <a:pt x="1669" y="20697"/>
                    </a:cubicBezTo>
                    <a:cubicBezTo>
                      <a:pt x="1929" y="20751"/>
                      <a:pt x="1948" y="20776"/>
                      <a:pt x="2070" y="20935"/>
                    </a:cubicBezTo>
                    <a:cubicBezTo>
                      <a:pt x="2101" y="20976"/>
                      <a:pt x="2138" y="21024"/>
                      <a:pt x="2186" y="21081"/>
                    </a:cubicBezTo>
                    <a:cubicBezTo>
                      <a:pt x="2249" y="21157"/>
                      <a:pt x="2342" y="21194"/>
                      <a:pt x="2472" y="21194"/>
                    </a:cubicBezTo>
                    <a:cubicBezTo>
                      <a:pt x="2636" y="21194"/>
                      <a:pt x="2839" y="21136"/>
                      <a:pt x="3036" y="21079"/>
                    </a:cubicBezTo>
                    <a:cubicBezTo>
                      <a:pt x="3214" y="21028"/>
                      <a:pt x="3441" y="20953"/>
                      <a:pt x="3604" y="20982"/>
                    </a:cubicBezTo>
                    <a:cubicBezTo>
                      <a:pt x="3881" y="21033"/>
                      <a:pt x="4479" y="21370"/>
                      <a:pt x="4531" y="21398"/>
                    </a:cubicBezTo>
                    <a:cubicBezTo>
                      <a:pt x="4675" y="21474"/>
                      <a:pt x="4790" y="21511"/>
                      <a:pt x="4883" y="21511"/>
                    </a:cubicBezTo>
                    <a:cubicBezTo>
                      <a:pt x="5198" y="21511"/>
                      <a:pt x="5203" y="21109"/>
                      <a:pt x="5208" y="20786"/>
                    </a:cubicBezTo>
                    <a:cubicBezTo>
                      <a:pt x="5211" y="20554"/>
                      <a:pt x="5214" y="20315"/>
                      <a:pt x="5297" y="20167"/>
                    </a:cubicBezTo>
                    <a:cubicBezTo>
                      <a:pt x="5440" y="19909"/>
                      <a:pt x="5513" y="19879"/>
                      <a:pt x="5555" y="19879"/>
                    </a:cubicBezTo>
                    <a:cubicBezTo>
                      <a:pt x="5605" y="19879"/>
                      <a:pt x="5662" y="19926"/>
                      <a:pt x="5735" y="19985"/>
                    </a:cubicBezTo>
                    <a:cubicBezTo>
                      <a:pt x="5929" y="20143"/>
                      <a:pt x="6063" y="20227"/>
                      <a:pt x="6252" y="20227"/>
                    </a:cubicBezTo>
                    <a:cubicBezTo>
                      <a:pt x="6409" y="20227"/>
                      <a:pt x="6563" y="20157"/>
                      <a:pt x="6712" y="20089"/>
                    </a:cubicBezTo>
                    <a:cubicBezTo>
                      <a:pt x="7000" y="19958"/>
                      <a:pt x="7083" y="19973"/>
                      <a:pt x="7397" y="19973"/>
                    </a:cubicBezTo>
                    <a:cubicBezTo>
                      <a:pt x="7622" y="19973"/>
                      <a:pt x="7749" y="19921"/>
                      <a:pt x="7810" y="19806"/>
                    </a:cubicBezTo>
                    <a:cubicBezTo>
                      <a:pt x="7889" y="19655"/>
                      <a:pt x="7828" y="19456"/>
                      <a:pt x="7751" y="19203"/>
                    </a:cubicBezTo>
                    <a:cubicBezTo>
                      <a:pt x="7693" y="19013"/>
                      <a:pt x="7622" y="18782"/>
                      <a:pt x="7601" y="18531"/>
                    </a:cubicBezTo>
                    <a:cubicBezTo>
                      <a:pt x="7603" y="18531"/>
                      <a:pt x="7606" y="18531"/>
                      <a:pt x="7608" y="18531"/>
                    </a:cubicBezTo>
                    <a:cubicBezTo>
                      <a:pt x="7697" y="18531"/>
                      <a:pt x="7791" y="18569"/>
                      <a:pt x="7890" y="18608"/>
                    </a:cubicBezTo>
                    <a:cubicBezTo>
                      <a:pt x="7991" y="18649"/>
                      <a:pt x="8096" y="18691"/>
                      <a:pt x="8200" y="18691"/>
                    </a:cubicBezTo>
                    <a:cubicBezTo>
                      <a:pt x="8361" y="18691"/>
                      <a:pt x="8489" y="18588"/>
                      <a:pt x="8588" y="18377"/>
                    </a:cubicBezTo>
                    <a:cubicBezTo>
                      <a:pt x="8723" y="18091"/>
                      <a:pt x="8604" y="17894"/>
                      <a:pt x="8509" y="17736"/>
                    </a:cubicBezTo>
                    <a:cubicBezTo>
                      <a:pt x="8471" y="17672"/>
                      <a:pt x="8435" y="17611"/>
                      <a:pt x="8413" y="17547"/>
                    </a:cubicBezTo>
                    <a:cubicBezTo>
                      <a:pt x="8578" y="17532"/>
                      <a:pt x="8747" y="17620"/>
                      <a:pt x="9002" y="17899"/>
                    </a:cubicBezTo>
                    <a:cubicBezTo>
                      <a:pt x="9160" y="18072"/>
                      <a:pt x="9323" y="18251"/>
                      <a:pt x="9542" y="18251"/>
                    </a:cubicBezTo>
                    <a:cubicBezTo>
                      <a:pt x="9683" y="18251"/>
                      <a:pt x="9852" y="18152"/>
                      <a:pt x="9944" y="17753"/>
                    </a:cubicBezTo>
                    <a:cubicBezTo>
                      <a:pt x="9993" y="17540"/>
                      <a:pt x="10023" y="17453"/>
                      <a:pt x="10126" y="17453"/>
                    </a:cubicBezTo>
                    <a:cubicBezTo>
                      <a:pt x="10201" y="17453"/>
                      <a:pt x="10310" y="17501"/>
                      <a:pt x="10449" y="17595"/>
                    </a:cubicBezTo>
                    <a:cubicBezTo>
                      <a:pt x="10569" y="17676"/>
                      <a:pt x="10676" y="17735"/>
                      <a:pt x="10771" y="17786"/>
                    </a:cubicBezTo>
                    <a:cubicBezTo>
                      <a:pt x="11092" y="17962"/>
                      <a:pt x="11239" y="18042"/>
                      <a:pt x="11266" y="18659"/>
                    </a:cubicBezTo>
                    <a:cubicBezTo>
                      <a:pt x="11266" y="18659"/>
                      <a:pt x="11402" y="18759"/>
                      <a:pt x="11447" y="18759"/>
                    </a:cubicBezTo>
                    <a:cubicBezTo>
                      <a:pt x="11591" y="18759"/>
                      <a:pt x="11770" y="18723"/>
                      <a:pt x="11958" y="18684"/>
                    </a:cubicBezTo>
                    <a:cubicBezTo>
                      <a:pt x="12162" y="18643"/>
                      <a:pt x="12373" y="18600"/>
                      <a:pt x="12555" y="18600"/>
                    </a:cubicBezTo>
                    <a:cubicBezTo>
                      <a:pt x="12757" y="18600"/>
                      <a:pt x="12886" y="18654"/>
                      <a:pt x="12948" y="18766"/>
                    </a:cubicBezTo>
                    <a:cubicBezTo>
                      <a:pt x="13080" y="19005"/>
                      <a:pt x="13228" y="19121"/>
                      <a:pt x="13399" y="19121"/>
                    </a:cubicBezTo>
                    <a:cubicBezTo>
                      <a:pt x="13601" y="19121"/>
                      <a:pt x="13792" y="18962"/>
                      <a:pt x="13995" y="18794"/>
                    </a:cubicBezTo>
                    <a:cubicBezTo>
                      <a:pt x="14189" y="18633"/>
                      <a:pt x="14389" y="18467"/>
                      <a:pt x="14583" y="18467"/>
                    </a:cubicBezTo>
                    <a:cubicBezTo>
                      <a:pt x="14705" y="18467"/>
                      <a:pt x="14819" y="18533"/>
                      <a:pt x="14930" y="18670"/>
                    </a:cubicBezTo>
                    <a:cubicBezTo>
                      <a:pt x="15025" y="18788"/>
                      <a:pt x="14990" y="18938"/>
                      <a:pt x="14922" y="19172"/>
                    </a:cubicBezTo>
                    <a:cubicBezTo>
                      <a:pt x="14868" y="19358"/>
                      <a:pt x="14812" y="19550"/>
                      <a:pt x="14881" y="19724"/>
                    </a:cubicBezTo>
                    <a:cubicBezTo>
                      <a:pt x="14929" y="19847"/>
                      <a:pt x="15032" y="19936"/>
                      <a:pt x="15195" y="19994"/>
                    </a:cubicBezTo>
                    <a:cubicBezTo>
                      <a:pt x="15549" y="20121"/>
                      <a:pt x="15949" y="20185"/>
                      <a:pt x="16382" y="20185"/>
                    </a:cubicBezTo>
                    <a:cubicBezTo>
                      <a:pt x="16446" y="20185"/>
                      <a:pt x="16703" y="20177"/>
                      <a:pt x="16769" y="20177"/>
                    </a:cubicBezTo>
                    <a:cubicBezTo>
                      <a:pt x="17036" y="20177"/>
                      <a:pt x="17326" y="20199"/>
                      <a:pt x="17681" y="20247"/>
                    </a:cubicBezTo>
                    <a:lnTo>
                      <a:pt x="17755" y="20108"/>
                    </a:lnTo>
                    <a:cubicBezTo>
                      <a:pt x="17611" y="19748"/>
                      <a:pt x="17694" y="19648"/>
                      <a:pt x="17845" y="19464"/>
                    </a:cubicBezTo>
                    <a:cubicBezTo>
                      <a:pt x="17982" y="19299"/>
                      <a:pt x="18152" y="19094"/>
                      <a:pt x="18181" y="18649"/>
                    </a:cubicBezTo>
                    <a:cubicBezTo>
                      <a:pt x="18200" y="18372"/>
                      <a:pt x="18305" y="18243"/>
                      <a:pt x="18437" y="18080"/>
                    </a:cubicBezTo>
                    <a:cubicBezTo>
                      <a:pt x="18510" y="17990"/>
                      <a:pt x="18585" y="17897"/>
                      <a:pt x="18653" y="17771"/>
                    </a:cubicBezTo>
                    <a:cubicBezTo>
                      <a:pt x="18766" y="17562"/>
                      <a:pt x="18767" y="17354"/>
                      <a:pt x="18768" y="17153"/>
                    </a:cubicBezTo>
                    <a:cubicBezTo>
                      <a:pt x="18768" y="17017"/>
                      <a:pt x="18789" y="16553"/>
                      <a:pt x="18958" y="16553"/>
                    </a:cubicBezTo>
                    <a:cubicBezTo>
                      <a:pt x="19096" y="16553"/>
                      <a:pt x="19297" y="16735"/>
                      <a:pt x="19474" y="16896"/>
                    </a:cubicBezTo>
                    <a:cubicBezTo>
                      <a:pt x="19646" y="17052"/>
                      <a:pt x="19782" y="17176"/>
                      <a:pt x="19892" y="17176"/>
                    </a:cubicBezTo>
                    <a:cubicBezTo>
                      <a:pt x="19906" y="17176"/>
                      <a:pt x="19995" y="17151"/>
                      <a:pt x="19995" y="17151"/>
                    </a:cubicBezTo>
                    <a:cubicBezTo>
                      <a:pt x="19995" y="17151"/>
                      <a:pt x="19862" y="16187"/>
                      <a:pt x="20477" y="15272"/>
                    </a:cubicBezTo>
                    <a:cubicBezTo>
                      <a:pt x="20662" y="14996"/>
                      <a:pt x="20699" y="14758"/>
                      <a:pt x="20634" y="14591"/>
                    </a:cubicBezTo>
                    <a:cubicBezTo>
                      <a:pt x="20595" y="14490"/>
                      <a:pt x="20493" y="14369"/>
                      <a:pt x="20231" y="14369"/>
                    </a:cubicBezTo>
                    <a:cubicBezTo>
                      <a:pt x="20072" y="14369"/>
                      <a:pt x="19556" y="14549"/>
                      <a:pt x="19503" y="14549"/>
                    </a:cubicBezTo>
                    <a:cubicBezTo>
                      <a:pt x="19376" y="14549"/>
                      <a:pt x="19349" y="14441"/>
                      <a:pt x="19308" y="14157"/>
                    </a:cubicBezTo>
                    <a:cubicBezTo>
                      <a:pt x="19276" y="13934"/>
                      <a:pt x="19240" y="13681"/>
                      <a:pt x="19084" y="13502"/>
                    </a:cubicBezTo>
                    <a:cubicBezTo>
                      <a:pt x="18998" y="13403"/>
                      <a:pt x="18895" y="13326"/>
                      <a:pt x="18795" y="13252"/>
                    </a:cubicBezTo>
                    <a:cubicBezTo>
                      <a:pt x="18567" y="13083"/>
                      <a:pt x="18351" y="12923"/>
                      <a:pt x="18272" y="12502"/>
                    </a:cubicBezTo>
                    <a:cubicBezTo>
                      <a:pt x="18176" y="11992"/>
                      <a:pt x="18322" y="11716"/>
                      <a:pt x="18508" y="11366"/>
                    </a:cubicBezTo>
                    <a:cubicBezTo>
                      <a:pt x="18577" y="11235"/>
                      <a:pt x="18649" y="11099"/>
                      <a:pt x="18715" y="10939"/>
                    </a:cubicBezTo>
                    <a:cubicBezTo>
                      <a:pt x="18848" y="10615"/>
                      <a:pt x="18689" y="10336"/>
                      <a:pt x="18561" y="10112"/>
                    </a:cubicBezTo>
                    <a:cubicBezTo>
                      <a:pt x="18469" y="9952"/>
                      <a:pt x="18382" y="9801"/>
                      <a:pt x="18401" y="9661"/>
                    </a:cubicBezTo>
                    <a:cubicBezTo>
                      <a:pt x="18414" y="9561"/>
                      <a:pt x="18604" y="9206"/>
                      <a:pt x="18604" y="9206"/>
                    </a:cubicBezTo>
                    <a:cubicBezTo>
                      <a:pt x="18270" y="8827"/>
                      <a:pt x="18220" y="8627"/>
                      <a:pt x="18237" y="8527"/>
                    </a:cubicBezTo>
                    <a:cubicBezTo>
                      <a:pt x="18251" y="8445"/>
                      <a:pt x="18320" y="8378"/>
                      <a:pt x="18443" y="8329"/>
                    </a:cubicBezTo>
                    <a:cubicBezTo>
                      <a:pt x="18521" y="8298"/>
                      <a:pt x="18646" y="8257"/>
                      <a:pt x="18805" y="8204"/>
                    </a:cubicBezTo>
                    <a:cubicBezTo>
                      <a:pt x="19623" y="7932"/>
                      <a:pt x="21029" y="7465"/>
                      <a:pt x="21402" y="6766"/>
                    </a:cubicBezTo>
                    <a:cubicBezTo>
                      <a:pt x="21565" y="6460"/>
                      <a:pt x="21473" y="6363"/>
                      <a:pt x="21471" y="6191"/>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20" name="Shape 72">
                <a:extLst>
                  <a:ext uri="{FF2B5EF4-FFF2-40B4-BE49-F238E27FC236}"/>
                </a:extLst>
              </p:cNvPr>
              <p:cNvSpPr>
                <a:spLocks/>
              </p:cNvSpPr>
              <p:nvPr/>
            </p:nvSpPr>
            <p:spPr bwMode="auto">
              <a:xfrm>
                <a:off x="109935" y="905192"/>
                <a:ext cx="620143" cy="953129"/>
              </a:xfrm>
              <a:custGeom>
                <a:avLst/>
                <a:gdLst>
                  <a:gd name="T0" fmla="*/ 2147483646 w 21449"/>
                  <a:gd name="T1" fmla="*/ 2147483646 h 21596"/>
                  <a:gd name="T2" fmla="*/ 2147483646 w 21449"/>
                  <a:gd name="T3" fmla="*/ 2147483646 h 21596"/>
                  <a:gd name="T4" fmla="*/ 2147483646 w 21449"/>
                  <a:gd name="T5" fmla="*/ 2147483646 h 21596"/>
                  <a:gd name="T6" fmla="*/ 2147483646 w 21449"/>
                  <a:gd name="T7" fmla="*/ 2147483646 h 21596"/>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49" h="21596" extrusionOk="0">
                    <a:moveTo>
                      <a:pt x="21338" y="15801"/>
                    </a:moveTo>
                    <a:cubicBezTo>
                      <a:pt x="21250" y="15621"/>
                      <a:pt x="21103" y="15445"/>
                      <a:pt x="20858" y="15289"/>
                    </a:cubicBezTo>
                    <a:cubicBezTo>
                      <a:pt x="20608" y="15128"/>
                      <a:pt x="20274" y="15054"/>
                      <a:pt x="19808" y="15054"/>
                    </a:cubicBezTo>
                    <a:cubicBezTo>
                      <a:pt x="19586" y="15054"/>
                      <a:pt x="19364" y="15070"/>
                      <a:pt x="19149" y="15086"/>
                    </a:cubicBezTo>
                    <a:cubicBezTo>
                      <a:pt x="18828" y="15109"/>
                      <a:pt x="18386" y="15135"/>
                      <a:pt x="18241" y="15032"/>
                    </a:cubicBezTo>
                    <a:cubicBezTo>
                      <a:pt x="18119" y="14946"/>
                      <a:pt x="18139" y="14777"/>
                      <a:pt x="18160" y="14597"/>
                    </a:cubicBezTo>
                    <a:cubicBezTo>
                      <a:pt x="18178" y="14442"/>
                      <a:pt x="18197" y="14281"/>
                      <a:pt x="18135" y="14134"/>
                    </a:cubicBezTo>
                    <a:cubicBezTo>
                      <a:pt x="18066" y="13967"/>
                      <a:pt x="17919" y="13883"/>
                      <a:pt x="17699" y="13883"/>
                    </a:cubicBezTo>
                    <a:cubicBezTo>
                      <a:pt x="17442" y="13883"/>
                      <a:pt x="17044" y="13996"/>
                      <a:pt x="16846" y="13996"/>
                    </a:cubicBezTo>
                    <a:cubicBezTo>
                      <a:pt x="16734" y="13996"/>
                      <a:pt x="16615" y="13981"/>
                      <a:pt x="16472" y="13947"/>
                    </a:cubicBezTo>
                    <a:cubicBezTo>
                      <a:pt x="16129" y="13867"/>
                      <a:pt x="16149" y="13720"/>
                      <a:pt x="16213" y="13466"/>
                    </a:cubicBezTo>
                    <a:cubicBezTo>
                      <a:pt x="16257" y="13293"/>
                      <a:pt x="16302" y="13115"/>
                      <a:pt x="16148" y="12969"/>
                    </a:cubicBezTo>
                    <a:cubicBezTo>
                      <a:pt x="16022" y="12850"/>
                      <a:pt x="15778" y="12813"/>
                      <a:pt x="15542" y="12778"/>
                    </a:cubicBezTo>
                    <a:cubicBezTo>
                      <a:pt x="15376" y="12754"/>
                      <a:pt x="15205" y="12728"/>
                      <a:pt x="15116" y="12676"/>
                    </a:cubicBezTo>
                    <a:cubicBezTo>
                      <a:pt x="14905" y="12553"/>
                      <a:pt x="14969" y="12451"/>
                      <a:pt x="15111" y="12267"/>
                    </a:cubicBezTo>
                    <a:cubicBezTo>
                      <a:pt x="15180" y="12178"/>
                      <a:pt x="15251" y="12085"/>
                      <a:pt x="15273" y="11982"/>
                    </a:cubicBezTo>
                    <a:cubicBezTo>
                      <a:pt x="15306" y="11829"/>
                      <a:pt x="15189" y="11703"/>
                      <a:pt x="15086" y="11591"/>
                    </a:cubicBezTo>
                    <a:cubicBezTo>
                      <a:pt x="15041" y="11542"/>
                      <a:pt x="14998" y="11496"/>
                      <a:pt x="14971" y="11451"/>
                    </a:cubicBezTo>
                    <a:cubicBezTo>
                      <a:pt x="14883" y="11305"/>
                      <a:pt x="14836" y="10525"/>
                      <a:pt x="15124" y="10063"/>
                    </a:cubicBezTo>
                    <a:cubicBezTo>
                      <a:pt x="15158" y="10010"/>
                      <a:pt x="15194" y="9958"/>
                      <a:pt x="15230" y="9908"/>
                    </a:cubicBezTo>
                    <a:cubicBezTo>
                      <a:pt x="15407" y="9658"/>
                      <a:pt x="15590" y="9399"/>
                      <a:pt x="15272" y="9082"/>
                    </a:cubicBezTo>
                    <a:cubicBezTo>
                      <a:pt x="15215" y="9024"/>
                      <a:pt x="15096" y="8952"/>
                      <a:pt x="14945" y="8860"/>
                    </a:cubicBezTo>
                    <a:cubicBezTo>
                      <a:pt x="14704" y="8714"/>
                      <a:pt x="14302" y="8469"/>
                      <a:pt x="14358" y="8356"/>
                    </a:cubicBezTo>
                    <a:cubicBezTo>
                      <a:pt x="14404" y="8264"/>
                      <a:pt x="14565" y="8274"/>
                      <a:pt x="14668" y="8407"/>
                    </a:cubicBezTo>
                    <a:cubicBezTo>
                      <a:pt x="14720" y="8475"/>
                      <a:pt x="14792" y="8569"/>
                      <a:pt x="14962" y="8569"/>
                    </a:cubicBezTo>
                    <a:cubicBezTo>
                      <a:pt x="15017" y="8569"/>
                      <a:pt x="15075" y="8559"/>
                      <a:pt x="15141" y="8538"/>
                    </a:cubicBezTo>
                    <a:cubicBezTo>
                      <a:pt x="15256" y="8502"/>
                      <a:pt x="15337" y="8442"/>
                      <a:pt x="15381" y="8359"/>
                    </a:cubicBezTo>
                    <a:cubicBezTo>
                      <a:pt x="15487" y="8158"/>
                      <a:pt x="15340" y="7870"/>
                      <a:pt x="15236" y="7731"/>
                    </a:cubicBezTo>
                    <a:cubicBezTo>
                      <a:pt x="14821" y="7183"/>
                      <a:pt x="14431" y="6572"/>
                      <a:pt x="14393" y="5819"/>
                    </a:cubicBezTo>
                    <a:cubicBezTo>
                      <a:pt x="14372" y="5382"/>
                      <a:pt x="14568" y="5228"/>
                      <a:pt x="15232" y="5159"/>
                    </a:cubicBezTo>
                    <a:cubicBezTo>
                      <a:pt x="15600" y="5121"/>
                      <a:pt x="16579" y="5019"/>
                      <a:pt x="16502" y="4457"/>
                    </a:cubicBezTo>
                    <a:cubicBezTo>
                      <a:pt x="16489" y="4360"/>
                      <a:pt x="16443" y="4261"/>
                      <a:pt x="16398" y="4165"/>
                    </a:cubicBezTo>
                    <a:cubicBezTo>
                      <a:pt x="16321" y="3999"/>
                      <a:pt x="16249" y="3842"/>
                      <a:pt x="16335" y="3705"/>
                    </a:cubicBezTo>
                    <a:cubicBezTo>
                      <a:pt x="16403" y="3598"/>
                      <a:pt x="16553" y="3513"/>
                      <a:pt x="16712" y="3423"/>
                    </a:cubicBezTo>
                    <a:cubicBezTo>
                      <a:pt x="16860" y="3339"/>
                      <a:pt x="17013" y="3252"/>
                      <a:pt x="17113" y="3138"/>
                    </a:cubicBezTo>
                    <a:cubicBezTo>
                      <a:pt x="17469" y="2730"/>
                      <a:pt x="17327" y="2210"/>
                      <a:pt x="17213" y="1792"/>
                    </a:cubicBezTo>
                    <a:cubicBezTo>
                      <a:pt x="17213" y="1792"/>
                      <a:pt x="17075" y="1319"/>
                      <a:pt x="17175" y="1163"/>
                    </a:cubicBezTo>
                    <a:cubicBezTo>
                      <a:pt x="17236" y="1067"/>
                      <a:pt x="17335" y="981"/>
                      <a:pt x="17440" y="889"/>
                    </a:cubicBezTo>
                    <a:cubicBezTo>
                      <a:pt x="17440" y="889"/>
                      <a:pt x="17479" y="14"/>
                      <a:pt x="16353" y="1"/>
                    </a:cubicBezTo>
                    <a:cubicBezTo>
                      <a:pt x="15965" y="-4"/>
                      <a:pt x="15559" y="147"/>
                      <a:pt x="15211" y="411"/>
                    </a:cubicBezTo>
                    <a:cubicBezTo>
                      <a:pt x="15008" y="566"/>
                      <a:pt x="14861" y="782"/>
                      <a:pt x="14719" y="991"/>
                    </a:cubicBezTo>
                    <a:cubicBezTo>
                      <a:pt x="14449" y="1390"/>
                      <a:pt x="14194" y="1766"/>
                      <a:pt x="13587" y="1766"/>
                    </a:cubicBezTo>
                    <a:cubicBezTo>
                      <a:pt x="13330" y="1766"/>
                      <a:pt x="13095" y="1715"/>
                      <a:pt x="12620" y="1573"/>
                    </a:cubicBezTo>
                    <a:cubicBezTo>
                      <a:pt x="12179" y="1441"/>
                      <a:pt x="11903" y="1363"/>
                      <a:pt x="11511" y="1363"/>
                    </a:cubicBezTo>
                    <a:cubicBezTo>
                      <a:pt x="10954" y="1363"/>
                      <a:pt x="10497" y="1563"/>
                      <a:pt x="10055" y="1755"/>
                    </a:cubicBezTo>
                    <a:cubicBezTo>
                      <a:pt x="9937" y="1807"/>
                      <a:pt x="9815" y="1860"/>
                      <a:pt x="9696" y="1907"/>
                    </a:cubicBezTo>
                    <a:cubicBezTo>
                      <a:pt x="9442" y="2007"/>
                      <a:pt x="9300" y="2156"/>
                      <a:pt x="9163" y="2301"/>
                    </a:cubicBezTo>
                    <a:cubicBezTo>
                      <a:pt x="9064" y="2404"/>
                      <a:pt x="8972" y="2501"/>
                      <a:pt x="8841" y="2581"/>
                    </a:cubicBezTo>
                    <a:cubicBezTo>
                      <a:pt x="8583" y="2737"/>
                      <a:pt x="8206" y="2816"/>
                      <a:pt x="7840" y="2892"/>
                    </a:cubicBezTo>
                    <a:cubicBezTo>
                      <a:pt x="7387" y="2987"/>
                      <a:pt x="7158" y="3107"/>
                      <a:pt x="6838" y="3107"/>
                    </a:cubicBezTo>
                    <a:cubicBezTo>
                      <a:pt x="6552" y="3107"/>
                      <a:pt x="6236" y="3019"/>
                      <a:pt x="5930" y="2933"/>
                    </a:cubicBezTo>
                    <a:cubicBezTo>
                      <a:pt x="5630" y="2848"/>
                      <a:pt x="5347" y="2769"/>
                      <a:pt x="5089" y="2769"/>
                    </a:cubicBezTo>
                    <a:cubicBezTo>
                      <a:pt x="4799" y="2769"/>
                      <a:pt x="4583" y="2873"/>
                      <a:pt x="4448" y="3079"/>
                    </a:cubicBezTo>
                    <a:cubicBezTo>
                      <a:pt x="4370" y="3198"/>
                      <a:pt x="4358" y="3352"/>
                      <a:pt x="4347" y="3501"/>
                    </a:cubicBezTo>
                    <a:cubicBezTo>
                      <a:pt x="4331" y="3705"/>
                      <a:pt x="4315" y="3916"/>
                      <a:pt x="4128" y="4006"/>
                    </a:cubicBezTo>
                    <a:cubicBezTo>
                      <a:pt x="4029" y="4054"/>
                      <a:pt x="3933" y="4083"/>
                      <a:pt x="3840" y="4110"/>
                    </a:cubicBezTo>
                    <a:cubicBezTo>
                      <a:pt x="3611" y="4178"/>
                      <a:pt x="3395" y="4241"/>
                      <a:pt x="3390" y="4546"/>
                    </a:cubicBezTo>
                    <a:cubicBezTo>
                      <a:pt x="3384" y="4942"/>
                      <a:pt x="3242" y="5415"/>
                      <a:pt x="2603" y="5419"/>
                    </a:cubicBezTo>
                    <a:cubicBezTo>
                      <a:pt x="2206" y="5419"/>
                      <a:pt x="1754" y="5196"/>
                      <a:pt x="1290" y="5196"/>
                    </a:cubicBezTo>
                    <a:cubicBezTo>
                      <a:pt x="646" y="5196"/>
                      <a:pt x="0" y="5831"/>
                      <a:pt x="0" y="5831"/>
                    </a:cubicBezTo>
                    <a:cubicBezTo>
                      <a:pt x="0" y="5831"/>
                      <a:pt x="1189" y="6200"/>
                      <a:pt x="1304" y="6591"/>
                    </a:cubicBezTo>
                    <a:cubicBezTo>
                      <a:pt x="1427" y="7008"/>
                      <a:pt x="1024" y="7393"/>
                      <a:pt x="634" y="7764"/>
                    </a:cubicBezTo>
                    <a:cubicBezTo>
                      <a:pt x="512" y="7880"/>
                      <a:pt x="398" y="7989"/>
                      <a:pt x="300" y="8098"/>
                    </a:cubicBezTo>
                    <a:cubicBezTo>
                      <a:pt x="-40" y="8478"/>
                      <a:pt x="81" y="8735"/>
                      <a:pt x="188" y="8962"/>
                    </a:cubicBezTo>
                    <a:cubicBezTo>
                      <a:pt x="266" y="9127"/>
                      <a:pt x="340" y="9283"/>
                      <a:pt x="252" y="9489"/>
                    </a:cubicBezTo>
                    <a:cubicBezTo>
                      <a:pt x="2" y="10075"/>
                      <a:pt x="414" y="10166"/>
                      <a:pt x="812" y="10254"/>
                    </a:cubicBezTo>
                    <a:cubicBezTo>
                      <a:pt x="1071" y="10311"/>
                      <a:pt x="1338" y="10370"/>
                      <a:pt x="1506" y="10565"/>
                    </a:cubicBezTo>
                    <a:cubicBezTo>
                      <a:pt x="1654" y="10735"/>
                      <a:pt x="1554" y="10970"/>
                      <a:pt x="1448" y="11219"/>
                    </a:cubicBezTo>
                    <a:cubicBezTo>
                      <a:pt x="1298" y="11573"/>
                      <a:pt x="1127" y="11975"/>
                      <a:pt x="1650" y="12284"/>
                    </a:cubicBezTo>
                    <a:cubicBezTo>
                      <a:pt x="1924" y="12445"/>
                      <a:pt x="1758" y="12771"/>
                      <a:pt x="1597" y="13086"/>
                    </a:cubicBezTo>
                    <a:cubicBezTo>
                      <a:pt x="1532" y="13214"/>
                      <a:pt x="1470" y="13335"/>
                      <a:pt x="1439" y="13444"/>
                    </a:cubicBezTo>
                    <a:cubicBezTo>
                      <a:pt x="1408" y="13554"/>
                      <a:pt x="1384" y="13657"/>
                      <a:pt x="1359" y="13755"/>
                    </a:cubicBezTo>
                    <a:cubicBezTo>
                      <a:pt x="1263" y="14152"/>
                      <a:pt x="1187" y="14466"/>
                      <a:pt x="810" y="14847"/>
                    </a:cubicBezTo>
                    <a:cubicBezTo>
                      <a:pt x="231" y="15433"/>
                      <a:pt x="664" y="16149"/>
                      <a:pt x="1083" y="16842"/>
                    </a:cubicBezTo>
                    <a:cubicBezTo>
                      <a:pt x="1361" y="17302"/>
                      <a:pt x="1649" y="17778"/>
                      <a:pt x="1616" y="18191"/>
                    </a:cubicBezTo>
                    <a:cubicBezTo>
                      <a:pt x="1599" y="18405"/>
                      <a:pt x="1359" y="18617"/>
                      <a:pt x="1127" y="18822"/>
                    </a:cubicBezTo>
                    <a:cubicBezTo>
                      <a:pt x="866" y="19051"/>
                      <a:pt x="620" y="19269"/>
                      <a:pt x="726" y="19477"/>
                    </a:cubicBezTo>
                    <a:cubicBezTo>
                      <a:pt x="889" y="19800"/>
                      <a:pt x="1871" y="19901"/>
                      <a:pt x="2263" y="19944"/>
                    </a:cubicBezTo>
                    <a:cubicBezTo>
                      <a:pt x="3133" y="20041"/>
                      <a:pt x="4216" y="20162"/>
                      <a:pt x="4153" y="20735"/>
                    </a:cubicBezTo>
                    <a:cubicBezTo>
                      <a:pt x="4127" y="20972"/>
                      <a:pt x="4037" y="21163"/>
                      <a:pt x="3951" y="21347"/>
                    </a:cubicBezTo>
                    <a:cubicBezTo>
                      <a:pt x="3911" y="21433"/>
                      <a:pt x="3873" y="21514"/>
                      <a:pt x="3843" y="21596"/>
                    </a:cubicBezTo>
                    <a:cubicBezTo>
                      <a:pt x="4686" y="21438"/>
                      <a:pt x="4910" y="21364"/>
                      <a:pt x="5616" y="21084"/>
                    </a:cubicBezTo>
                    <a:cubicBezTo>
                      <a:pt x="6152" y="20872"/>
                      <a:pt x="6475" y="20744"/>
                      <a:pt x="6826" y="20744"/>
                    </a:cubicBezTo>
                    <a:cubicBezTo>
                      <a:pt x="7123" y="20744"/>
                      <a:pt x="7468" y="20832"/>
                      <a:pt x="8055" y="21057"/>
                    </a:cubicBezTo>
                    <a:cubicBezTo>
                      <a:pt x="8150" y="21094"/>
                      <a:pt x="8198" y="21082"/>
                      <a:pt x="8222" y="21010"/>
                    </a:cubicBezTo>
                    <a:cubicBezTo>
                      <a:pt x="8280" y="20841"/>
                      <a:pt x="8396" y="20700"/>
                      <a:pt x="8508" y="20564"/>
                    </a:cubicBezTo>
                    <a:cubicBezTo>
                      <a:pt x="8637" y="20408"/>
                      <a:pt x="8759" y="20261"/>
                      <a:pt x="8781" y="20085"/>
                    </a:cubicBezTo>
                    <a:cubicBezTo>
                      <a:pt x="8816" y="19807"/>
                      <a:pt x="9033" y="19660"/>
                      <a:pt x="9409" y="19660"/>
                    </a:cubicBezTo>
                    <a:cubicBezTo>
                      <a:pt x="9492" y="19660"/>
                      <a:pt x="9582" y="19667"/>
                      <a:pt x="9675" y="19681"/>
                    </a:cubicBezTo>
                    <a:cubicBezTo>
                      <a:pt x="9824" y="19708"/>
                      <a:pt x="11188" y="20207"/>
                      <a:pt x="11314" y="20513"/>
                    </a:cubicBezTo>
                    <a:cubicBezTo>
                      <a:pt x="11369" y="20646"/>
                      <a:pt x="11505" y="20670"/>
                      <a:pt x="11655" y="20567"/>
                    </a:cubicBezTo>
                    <a:cubicBezTo>
                      <a:pt x="12195" y="20197"/>
                      <a:pt x="12723" y="19776"/>
                      <a:pt x="12854" y="19326"/>
                    </a:cubicBezTo>
                    <a:cubicBezTo>
                      <a:pt x="13042" y="19260"/>
                      <a:pt x="13187" y="19247"/>
                      <a:pt x="13316" y="19234"/>
                    </a:cubicBezTo>
                    <a:cubicBezTo>
                      <a:pt x="13596" y="19207"/>
                      <a:pt x="13775" y="19174"/>
                      <a:pt x="13926" y="18841"/>
                    </a:cubicBezTo>
                    <a:cubicBezTo>
                      <a:pt x="14056" y="18550"/>
                      <a:pt x="14203" y="18238"/>
                      <a:pt x="14393" y="17938"/>
                    </a:cubicBezTo>
                    <a:lnTo>
                      <a:pt x="14399" y="17929"/>
                    </a:lnTo>
                    <a:cubicBezTo>
                      <a:pt x="14571" y="17660"/>
                      <a:pt x="14766" y="17355"/>
                      <a:pt x="15134" y="17204"/>
                    </a:cubicBezTo>
                    <a:cubicBezTo>
                      <a:pt x="15228" y="17166"/>
                      <a:pt x="15346" y="17155"/>
                      <a:pt x="15472" y="17144"/>
                    </a:cubicBezTo>
                    <a:cubicBezTo>
                      <a:pt x="15692" y="17125"/>
                      <a:pt x="15942" y="17103"/>
                      <a:pt x="16072" y="16918"/>
                    </a:cubicBezTo>
                    <a:cubicBezTo>
                      <a:pt x="16115" y="16856"/>
                      <a:pt x="16138" y="16770"/>
                      <a:pt x="16163" y="16679"/>
                    </a:cubicBezTo>
                    <a:cubicBezTo>
                      <a:pt x="16235" y="16417"/>
                      <a:pt x="16332" y="16272"/>
                      <a:pt x="16523" y="16290"/>
                    </a:cubicBezTo>
                    <a:cubicBezTo>
                      <a:pt x="16871" y="16322"/>
                      <a:pt x="18182" y="16822"/>
                      <a:pt x="18345" y="16985"/>
                    </a:cubicBezTo>
                    <a:cubicBezTo>
                      <a:pt x="18485" y="17125"/>
                      <a:pt x="18562" y="17286"/>
                      <a:pt x="18644" y="17456"/>
                    </a:cubicBezTo>
                    <a:cubicBezTo>
                      <a:pt x="18700" y="17573"/>
                      <a:pt x="18758" y="17695"/>
                      <a:pt x="18839" y="17809"/>
                    </a:cubicBezTo>
                    <a:cubicBezTo>
                      <a:pt x="18972" y="17996"/>
                      <a:pt x="19159" y="18091"/>
                      <a:pt x="19394" y="18091"/>
                    </a:cubicBezTo>
                    <a:cubicBezTo>
                      <a:pt x="19974" y="18091"/>
                      <a:pt x="20674" y="17458"/>
                      <a:pt x="21070" y="17002"/>
                    </a:cubicBezTo>
                    <a:cubicBezTo>
                      <a:pt x="21437" y="16581"/>
                      <a:pt x="21560" y="16253"/>
                      <a:pt x="21338" y="15801"/>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21" name="Shape 73">
                <a:extLst>
                  <a:ext uri="{FF2B5EF4-FFF2-40B4-BE49-F238E27FC236}"/>
                </a:extLst>
              </p:cNvPr>
              <p:cNvSpPr>
                <a:spLocks/>
              </p:cNvSpPr>
              <p:nvPr/>
            </p:nvSpPr>
            <p:spPr bwMode="auto">
              <a:xfrm>
                <a:off x="157856" y="1621448"/>
                <a:ext cx="1026055" cy="978507"/>
              </a:xfrm>
              <a:custGeom>
                <a:avLst/>
                <a:gdLst>
                  <a:gd name="T0" fmla="*/ 2147483646 w 21521"/>
                  <a:gd name="T1" fmla="*/ 2147483646 h 21571"/>
                  <a:gd name="T2" fmla="*/ 2147483646 w 21521"/>
                  <a:gd name="T3" fmla="*/ 2147483646 h 21571"/>
                  <a:gd name="T4" fmla="*/ 2147483646 w 21521"/>
                  <a:gd name="T5" fmla="*/ 2147483646 h 21571"/>
                  <a:gd name="T6" fmla="*/ 2147483646 w 21521"/>
                  <a:gd name="T7" fmla="*/ 2147483646 h 21571"/>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21" h="21571" extrusionOk="0">
                    <a:moveTo>
                      <a:pt x="21517" y="7814"/>
                    </a:moveTo>
                    <a:cubicBezTo>
                      <a:pt x="21508" y="7692"/>
                      <a:pt x="21438" y="7591"/>
                      <a:pt x="21377" y="7500"/>
                    </a:cubicBezTo>
                    <a:cubicBezTo>
                      <a:pt x="21324" y="7424"/>
                      <a:pt x="21275" y="7351"/>
                      <a:pt x="21277" y="7288"/>
                    </a:cubicBezTo>
                    <a:cubicBezTo>
                      <a:pt x="21278" y="7245"/>
                      <a:pt x="21298" y="7220"/>
                      <a:pt x="21332" y="7181"/>
                    </a:cubicBezTo>
                    <a:cubicBezTo>
                      <a:pt x="21378" y="7126"/>
                      <a:pt x="21448" y="7044"/>
                      <a:pt x="21384" y="6893"/>
                    </a:cubicBezTo>
                    <a:cubicBezTo>
                      <a:pt x="21359" y="6836"/>
                      <a:pt x="21337" y="6785"/>
                      <a:pt x="21315" y="6737"/>
                    </a:cubicBezTo>
                    <a:cubicBezTo>
                      <a:pt x="21147" y="6354"/>
                      <a:pt x="21102" y="6251"/>
                      <a:pt x="21348" y="5888"/>
                    </a:cubicBezTo>
                    <a:cubicBezTo>
                      <a:pt x="21416" y="5786"/>
                      <a:pt x="21433" y="5698"/>
                      <a:pt x="21398" y="5627"/>
                    </a:cubicBezTo>
                    <a:cubicBezTo>
                      <a:pt x="21355" y="5541"/>
                      <a:pt x="21244" y="5498"/>
                      <a:pt x="21058" y="5498"/>
                    </a:cubicBezTo>
                    <a:cubicBezTo>
                      <a:pt x="20836" y="5498"/>
                      <a:pt x="20577" y="5557"/>
                      <a:pt x="20539" y="5567"/>
                    </a:cubicBezTo>
                    <a:cubicBezTo>
                      <a:pt x="20410" y="5604"/>
                      <a:pt x="20306" y="5622"/>
                      <a:pt x="20221" y="5622"/>
                    </a:cubicBezTo>
                    <a:cubicBezTo>
                      <a:pt x="20051" y="5622"/>
                      <a:pt x="19884" y="5565"/>
                      <a:pt x="19817" y="5150"/>
                    </a:cubicBezTo>
                    <a:cubicBezTo>
                      <a:pt x="19786" y="4954"/>
                      <a:pt x="19859" y="4716"/>
                      <a:pt x="19931" y="4485"/>
                    </a:cubicBezTo>
                    <a:cubicBezTo>
                      <a:pt x="20022" y="4189"/>
                      <a:pt x="20109" y="3909"/>
                      <a:pt x="19992" y="3692"/>
                    </a:cubicBezTo>
                    <a:cubicBezTo>
                      <a:pt x="19774" y="3287"/>
                      <a:pt x="18762" y="2826"/>
                      <a:pt x="18092" y="2826"/>
                    </a:cubicBezTo>
                    <a:cubicBezTo>
                      <a:pt x="17840" y="2826"/>
                      <a:pt x="17654" y="2890"/>
                      <a:pt x="17539" y="3015"/>
                    </a:cubicBezTo>
                    <a:cubicBezTo>
                      <a:pt x="17449" y="3113"/>
                      <a:pt x="17406" y="3244"/>
                      <a:pt x="17411" y="3405"/>
                    </a:cubicBezTo>
                    <a:cubicBezTo>
                      <a:pt x="17414" y="3486"/>
                      <a:pt x="17398" y="3543"/>
                      <a:pt x="17364" y="3580"/>
                    </a:cubicBezTo>
                    <a:cubicBezTo>
                      <a:pt x="17322" y="3625"/>
                      <a:pt x="17248" y="3647"/>
                      <a:pt x="17137" y="3647"/>
                    </a:cubicBezTo>
                    <a:cubicBezTo>
                      <a:pt x="17044" y="3647"/>
                      <a:pt x="16940" y="3632"/>
                      <a:pt x="16839" y="3617"/>
                    </a:cubicBezTo>
                    <a:cubicBezTo>
                      <a:pt x="16745" y="3604"/>
                      <a:pt x="16656" y="3591"/>
                      <a:pt x="16581" y="3591"/>
                    </a:cubicBezTo>
                    <a:cubicBezTo>
                      <a:pt x="16526" y="3591"/>
                      <a:pt x="16236" y="3719"/>
                      <a:pt x="16187" y="3753"/>
                    </a:cubicBezTo>
                    <a:cubicBezTo>
                      <a:pt x="16053" y="3846"/>
                      <a:pt x="15929" y="3909"/>
                      <a:pt x="15823" y="3878"/>
                    </a:cubicBezTo>
                    <a:cubicBezTo>
                      <a:pt x="15733" y="3852"/>
                      <a:pt x="15665" y="3783"/>
                      <a:pt x="15593" y="3709"/>
                    </a:cubicBezTo>
                    <a:cubicBezTo>
                      <a:pt x="15530" y="3645"/>
                      <a:pt x="15464" y="3578"/>
                      <a:pt x="15379" y="3534"/>
                    </a:cubicBezTo>
                    <a:cubicBezTo>
                      <a:pt x="15267" y="3477"/>
                      <a:pt x="15190" y="3448"/>
                      <a:pt x="15127" y="3424"/>
                    </a:cubicBezTo>
                    <a:cubicBezTo>
                      <a:pt x="15004" y="3378"/>
                      <a:pt x="14942" y="3355"/>
                      <a:pt x="14762" y="3157"/>
                    </a:cubicBezTo>
                    <a:cubicBezTo>
                      <a:pt x="14696" y="3085"/>
                      <a:pt x="14657" y="2993"/>
                      <a:pt x="14615" y="2895"/>
                    </a:cubicBezTo>
                    <a:cubicBezTo>
                      <a:pt x="14567" y="2784"/>
                      <a:pt x="14518" y="2670"/>
                      <a:pt x="14426" y="2580"/>
                    </a:cubicBezTo>
                    <a:cubicBezTo>
                      <a:pt x="14294" y="2452"/>
                      <a:pt x="14125" y="2427"/>
                      <a:pt x="13976" y="2406"/>
                    </a:cubicBezTo>
                    <a:cubicBezTo>
                      <a:pt x="13736" y="2371"/>
                      <a:pt x="13591" y="2351"/>
                      <a:pt x="13613" y="1987"/>
                    </a:cubicBezTo>
                    <a:cubicBezTo>
                      <a:pt x="13620" y="1875"/>
                      <a:pt x="13634" y="1778"/>
                      <a:pt x="13646" y="1694"/>
                    </a:cubicBezTo>
                    <a:cubicBezTo>
                      <a:pt x="13698" y="1345"/>
                      <a:pt x="13701" y="1169"/>
                      <a:pt x="13223" y="973"/>
                    </a:cubicBezTo>
                    <a:cubicBezTo>
                      <a:pt x="12996" y="880"/>
                      <a:pt x="12801" y="728"/>
                      <a:pt x="12595" y="566"/>
                    </a:cubicBezTo>
                    <a:cubicBezTo>
                      <a:pt x="12416" y="426"/>
                      <a:pt x="12224" y="281"/>
                      <a:pt x="12017" y="179"/>
                    </a:cubicBezTo>
                    <a:cubicBezTo>
                      <a:pt x="12007" y="173"/>
                      <a:pt x="11956" y="447"/>
                      <a:pt x="11934" y="517"/>
                    </a:cubicBezTo>
                    <a:cubicBezTo>
                      <a:pt x="11832" y="832"/>
                      <a:pt x="11136" y="1752"/>
                      <a:pt x="10774" y="1752"/>
                    </a:cubicBezTo>
                    <a:cubicBezTo>
                      <a:pt x="10743" y="1752"/>
                      <a:pt x="10647" y="1752"/>
                      <a:pt x="10562" y="1561"/>
                    </a:cubicBezTo>
                    <a:cubicBezTo>
                      <a:pt x="10517" y="1458"/>
                      <a:pt x="10484" y="1350"/>
                      <a:pt x="10450" y="1235"/>
                    </a:cubicBezTo>
                    <a:cubicBezTo>
                      <a:pt x="10400" y="1067"/>
                      <a:pt x="10348" y="894"/>
                      <a:pt x="10252" y="741"/>
                    </a:cubicBezTo>
                    <a:cubicBezTo>
                      <a:pt x="10123" y="535"/>
                      <a:pt x="9281" y="36"/>
                      <a:pt x="9051" y="2"/>
                    </a:cubicBezTo>
                    <a:cubicBezTo>
                      <a:pt x="8833" y="-29"/>
                      <a:pt x="8706" y="335"/>
                      <a:pt x="8679" y="497"/>
                    </a:cubicBezTo>
                    <a:cubicBezTo>
                      <a:pt x="8665" y="576"/>
                      <a:pt x="8652" y="651"/>
                      <a:pt x="8633" y="695"/>
                    </a:cubicBezTo>
                    <a:cubicBezTo>
                      <a:pt x="8588" y="798"/>
                      <a:pt x="8510" y="814"/>
                      <a:pt x="8376" y="833"/>
                    </a:cubicBezTo>
                    <a:cubicBezTo>
                      <a:pt x="8292" y="844"/>
                      <a:pt x="8198" y="858"/>
                      <a:pt x="8116" y="911"/>
                    </a:cubicBezTo>
                    <a:cubicBezTo>
                      <a:pt x="7856" y="1082"/>
                      <a:pt x="7723" y="1415"/>
                      <a:pt x="7616" y="1683"/>
                    </a:cubicBezTo>
                    <a:lnTo>
                      <a:pt x="7613" y="1692"/>
                    </a:lnTo>
                    <a:cubicBezTo>
                      <a:pt x="7495" y="1990"/>
                      <a:pt x="7404" y="2297"/>
                      <a:pt x="7324" y="2584"/>
                    </a:cubicBezTo>
                    <a:cubicBezTo>
                      <a:pt x="7253" y="2836"/>
                      <a:pt x="7198" y="2845"/>
                      <a:pt x="7066" y="2865"/>
                    </a:cubicBezTo>
                    <a:cubicBezTo>
                      <a:pt x="6931" y="2886"/>
                      <a:pt x="6947" y="2891"/>
                      <a:pt x="6680" y="3005"/>
                    </a:cubicBezTo>
                    <a:cubicBezTo>
                      <a:pt x="6490" y="3669"/>
                      <a:pt x="6310" y="3879"/>
                      <a:pt x="5995" y="4186"/>
                    </a:cubicBezTo>
                    <a:cubicBezTo>
                      <a:pt x="5865" y="3815"/>
                      <a:pt x="5003" y="3325"/>
                      <a:pt x="4907" y="3302"/>
                    </a:cubicBezTo>
                    <a:cubicBezTo>
                      <a:pt x="4839" y="3286"/>
                      <a:pt x="4775" y="3277"/>
                      <a:pt x="4714" y="3277"/>
                    </a:cubicBezTo>
                    <a:cubicBezTo>
                      <a:pt x="4412" y="3277"/>
                      <a:pt x="4223" y="3476"/>
                      <a:pt x="4196" y="3823"/>
                    </a:cubicBezTo>
                    <a:cubicBezTo>
                      <a:pt x="4185" y="3963"/>
                      <a:pt x="4121" y="4088"/>
                      <a:pt x="4046" y="4232"/>
                    </a:cubicBezTo>
                    <a:cubicBezTo>
                      <a:pt x="3989" y="4343"/>
                      <a:pt x="3926" y="4466"/>
                      <a:pt x="3883" y="4609"/>
                    </a:cubicBezTo>
                    <a:cubicBezTo>
                      <a:pt x="3550" y="4410"/>
                      <a:pt x="3339" y="4332"/>
                      <a:pt x="3146" y="4332"/>
                    </a:cubicBezTo>
                    <a:cubicBezTo>
                      <a:pt x="2895" y="4332"/>
                      <a:pt x="2686" y="4464"/>
                      <a:pt x="2341" y="4683"/>
                    </a:cubicBezTo>
                    <a:cubicBezTo>
                      <a:pt x="2284" y="4719"/>
                      <a:pt x="2224" y="4757"/>
                      <a:pt x="2159" y="4798"/>
                    </a:cubicBezTo>
                    <a:lnTo>
                      <a:pt x="2018" y="4886"/>
                    </a:lnTo>
                    <a:cubicBezTo>
                      <a:pt x="1672" y="5104"/>
                      <a:pt x="1693" y="5082"/>
                      <a:pt x="1344" y="5268"/>
                    </a:cubicBezTo>
                    <a:cubicBezTo>
                      <a:pt x="1318" y="5447"/>
                      <a:pt x="1223" y="5783"/>
                      <a:pt x="1519" y="6243"/>
                    </a:cubicBezTo>
                    <a:cubicBezTo>
                      <a:pt x="1723" y="6558"/>
                      <a:pt x="1602" y="6949"/>
                      <a:pt x="1472" y="7292"/>
                    </a:cubicBezTo>
                    <a:cubicBezTo>
                      <a:pt x="1312" y="7718"/>
                      <a:pt x="1259" y="8092"/>
                      <a:pt x="1198" y="8526"/>
                    </a:cubicBezTo>
                    <a:cubicBezTo>
                      <a:pt x="1189" y="8590"/>
                      <a:pt x="1180" y="8655"/>
                      <a:pt x="1171" y="8721"/>
                    </a:cubicBezTo>
                    <a:cubicBezTo>
                      <a:pt x="1137" y="8956"/>
                      <a:pt x="1032" y="9146"/>
                      <a:pt x="920" y="9346"/>
                    </a:cubicBezTo>
                    <a:cubicBezTo>
                      <a:pt x="840" y="9491"/>
                      <a:pt x="756" y="9641"/>
                      <a:pt x="700" y="9813"/>
                    </a:cubicBezTo>
                    <a:cubicBezTo>
                      <a:pt x="591" y="10146"/>
                      <a:pt x="502" y="10253"/>
                      <a:pt x="354" y="10430"/>
                    </a:cubicBezTo>
                    <a:cubicBezTo>
                      <a:pt x="293" y="10502"/>
                      <a:pt x="225" y="10584"/>
                      <a:pt x="143" y="10695"/>
                    </a:cubicBezTo>
                    <a:cubicBezTo>
                      <a:pt x="-41" y="10945"/>
                      <a:pt x="-14" y="11136"/>
                      <a:pt x="40" y="11253"/>
                    </a:cubicBezTo>
                    <a:cubicBezTo>
                      <a:pt x="157" y="11500"/>
                      <a:pt x="485" y="11611"/>
                      <a:pt x="759" y="11611"/>
                    </a:cubicBezTo>
                    <a:cubicBezTo>
                      <a:pt x="1012" y="11611"/>
                      <a:pt x="1235" y="11524"/>
                      <a:pt x="1371" y="11372"/>
                    </a:cubicBezTo>
                    <a:cubicBezTo>
                      <a:pt x="1609" y="11105"/>
                      <a:pt x="1516" y="10691"/>
                      <a:pt x="1434" y="10326"/>
                    </a:cubicBezTo>
                    <a:cubicBezTo>
                      <a:pt x="1400" y="10172"/>
                      <a:pt x="1367" y="10027"/>
                      <a:pt x="1363" y="9910"/>
                    </a:cubicBezTo>
                    <a:cubicBezTo>
                      <a:pt x="1357" y="9735"/>
                      <a:pt x="1388" y="9674"/>
                      <a:pt x="1407" y="9654"/>
                    </a:cubicBezTo>
                    <a:cubicBezTo>
                      <a:pt x="1415" y="9645"/>
                      <a:pt x="1428" y="9635"/>
                      <a:pt x="1457" y="9635"/>
                    </a:cubicBezTo>
                    <a:cubicBezTo>
                      <a:pt x="1543" y="9635"/>
                      <a:pt x="1684" y="9718"/>
                      <a:pt x="1820" y="9798"/>
                    </a:cubicBezTo>
                    <a:cubicBezTo>
                      <a:pt x="1997" y="9902"/>
                      <a:pt x="2180" y="10009"/>
                      <a:pt x="2342" y="10009"/>
                    </a:cubicBezTo>
                    <a:cubicBezTo>
                      <a:pt x="2359" y="10009"/>
                      <a:pt x="2651" y="9972"/>
                      <a:pt x="2750" y="9972"/>
                    </a:cubicBezTo>
                    <a:cubicBezTo>
                      <a:pt x="3207" y="9972"/>
                      <a:pt x="3291" y="10187"/>
                      <a:pt x="3330" y="10876"/>
                    </a:cubicBezTo>
                    <a:cubicBezTo>
                      <a:pt x="3346" y="11150"/>
                      <a:pt x="3480" y="11301"/>
                      <a:pt x="3622" y="11460"/>
                    </a:cubicBezTo>
                    <a:cubicBezTo>
                      <a:pt x="3663" y="11506"/>
                      <a:pt x="3705" y="11553"/>
                      <a:pt x="3746" y="11605"/>
                    </a:cubicBezTo>
                    <a:cubicBezTo>
                      <a:pt x="3856" y="11745"/>
                      <a:pt x="3831" y="11908"/>
                      <a:pt x="3816" y="12082"/>
                    </a:cubicBezTo>
                    <a:cubicBezTo>
                      <a:pt x="3777" y="12529"/>
                      <a:pt x="3965" y="12679"/>
                      <a:pt x="3965" y="12679"/>
                    </a:cubicBezTo>
                    <a:cubicBezTo>
                      <a:pt x="4127" y="12567"/>
                      <a:pt x="4150" y="12447"/>
                      <a:pt x="4472" y="12447"/>
                    </a:cubicBezTo>
                    <a:cubicBezTo>
                      <a:pt x="4717" y="12447"/>
                      <a:pt x="4974" y="12573"/>
                      <a:pt x="5224" y="12695"/>
                    </a:cubicBezTo>
                    <a:cubicBezTo>
                      <a:pt x="5349" y="12757"/>
                      <a:pt x="5478" y="12820"/>
                      <a:pt x="5602" y="12865"/>
                    </a:cubicBezTo>
                    <a:cubicBezTo>
                      <a:pt x="5756" y="12922"/>
                      <a:pt x="5951" y="12936"/>
                      <a:pt x="6158" y="12950"/>
                    </a:cubicBezTo>
                    <a:cubicBezTo>
                      <a:pt x="6543" y="12978"/>
                      <a:pt x="6942" y="13007"/>
                      <a:pt x="7065" y="13318"/>
                    </a:cubicBezTo>
                    <a:cubicBezTo>
                      <a:pt x="7065" y="13318"/>
                      <a:pt x="7106" y="13426"/>
                      <a:pt x="7120" y="13459"/>
                    </a:cubicBezTo>
                    <a:cubicBezTo>
                      <a:pt x="7261" y="13815"/>
                      <a:pt x="7366" y="14007"/>
                      <a:pt x="7792" y="14176"/>
                    </a:cubicBezTo>
                    <a:cubicBezTo>
                      <a:pt x="7929" y="14231"/>
                      <a:pt x="8001" y="14390"/>
                      <a:pt x="8065" y="14530"/>
                    </a:cubicBezTo>
                    <a:cubicBezTo>
                      <a:pt x="8131" y="14676"/>
                      <a:pt x="8199" y="14827"/>
                      <a:pt x="8344" y="14827"/>
                    </a:cubicBezTo>
                    <a:cubicBezTo>
                      <a:pt x="8427" y="14827"/>
                      <a:pt x="8519" y="14774"/>
                      <a:pt x="8633" y="14662"/>
                    </a:cubicBezTo>
                    <a:cubicBezTo>
                      <a:pt x="8682" y="14613"/>
                      <a:pt x="8725" y="14566"/>
                      <a:pt x="8763" y="14524"/>
                    </a:cubicBezTo>
                    <a:cubicBezTo>
                      <a:pt x="8874" y="14401"/>
                      <a:pt x="8936" y="14338"/>
                      <a:pt x="9017" y="14338"/>
                    </a:cubicBezTo>
                    <a:cubicBezTo>
                      <a:pt x="9074" y="14338"/>
                      <a:pt x="9145" y="14370"/>
                      <a:pt x="9235" y="14436"/>
                    </a:cubicBezTo>
                    <a:cubicBezTo>
                      <a:pt x="9293" y="14479"/>
                      <a:pt x="9355" y="14500"/>
                      <a:pt x="9419" y="14500"/>
                    </a:cubicBezTo>
                    <a:cubicBezTo>
                      <a:pt x="9533" y="14500"/>
                      <a:pt x="9637" y="14433"/>
                      <a:pt x="9738" y="14368"/>
                    </a:cubicBezTo>
                    <a:cubicBezTo>
                      <a:pt x="9836" y="14304"/>
                      <a:pt x="9939" y="14238"/>
                      <a:pt x="10046" y="14238"/>
                    </a:cubicBezTo>
                    <a:cubicBezTo>
                      <a:pt x="10063" y="14238"/>
                      <a:pt x="10285" y="14299"/>
                      <a:pt x="10377" y="14353"/>
                    </a:cubicBezTo>
                    <a:cubicBezTo>
                      <a:pt x="10648" y="14511"/>
                      <a:pt x="10897" y="14806"/>
                      <a:pt x="11013" y="15130"/>
                    </a:cubicBezTo>
                    <a:cubicBezTo>
                      <a:pt x="11122" y="15435"/>
                      <a:pt x="11094" y="15719"/>
                      <a:pt x="10934" y="15930"/>
                    </a:cubicBezTo>
                    <a:cubicBezTo>
                      <a:pt x="10894" y="15983"/>
                      <a:pt x="10722" y="16083"/>
                      <a:pt x="10539" y="16190"/>
                    </a:cubicBezTo>
                    <a:cubicBezTo>
                      <a:pt x="10083" y="16455"/>
                      <a:pt x="9458" y="16819"/>
                      <a:pt x="9467" y="17215"/>
                    </a:cubicBezTo>
                    <a:cubicBezTo>
                      <a:pt x="9471" y="17398"/>
                      <a:pt x="9609" y="17562"/>
                      <a:pt x="9876" y="17700"/>
                    </a:cubicBezTo>
                    <a:lnTo>
                      <a:pt x="9991" y="17759"/>
                    </a:lnTo>
                    <a:cubicBezTo>
                      <a:pt x="10444" y="17991"/>
                      <a:pt x="10580" y="18061"/>
                      <a:pt x="10846" y="18637"/>
                    </a:cubicBezTo>
                    <a:cubicBezTo>
                      <a:pt x="10978" y="18923"/>
                      <a:pt x="11163" y="19166"/>
                      <a:pt x="11342" y="19401"/>
                    </a:cubicBezTo>
                    <a:cubicBezTo>
                      <a:pt x="11543" y="19666"/>
                      <a:pt x="11752" y="19940"/>
                      <a:pt x="11879" y="20272"/>
                    </a:cubicBezTo>
                    <a:lnTo>
                      <a:pt x="11914" y="20365"/>
                    </a:lnTo>
                    <a:cubicBezTo>
                      <a:pt x="12083" y="20814"/>
                      <a:pt x="12294" y="21374"/>
                      <a:pt x="12816" y="21537"/>
                    </a:cubicBezTo>
                    <a:cubicBezTo>
                      <a:pt x="12889" y="21559"/>
                      <a:pt x="12957" y="21571"/>
                      <a:pt x="13020" y="21571"/>
                    </a:cubicBezTo>
                    <a:cubicBezTo>
                      <a:pt x="13354" y="21571"/>
                      <a:pt x="13480" y="21255"/>
                      <a:pt x="13592" y="20977"/>
                    </a:cubicBezTo>
                    <a:cubicBezTo>
                      <a:pt x="13659" y="20810"/>
                      <a:pt x="13728" y="20638"/>
                      <a:pt x="13835" y="20540"/>
                    </a:cubicBezTo>
                    <a:cubicBezTo>
                      <a:pt x="13940" y="20443"/>
                      <a:pt x="14075" y="20401"/>
                      <a:pt x="14219" y="20357"/>
                    </a:cubicBezTo>
                    <a:cubicBezTo>
                      <a:pt x="14253" y="20346"/>
                      <a:pt x="14287" y="20335"/>
                      <a:pt x="14321" y="20324"/>
                    </a:cubicBezTo>
                    <a:cubicBezTo>
                      <a:pt x="14506" y="20262"/>
                      <a:pt x="14590" y="20148"/>
                      <a:pt x="14663" y="20047"/>
                    </a:cubicBezTo>
                    <a:cubicBezTo>
                      <a:pt x="14733" y="19951"/>
                      <a:pt x="14809" y="19856"/>
                      <a:pt x="14854" y="19856"/>
                    </a:cubicBezTo>
                    <a:cubicBezTo>
                      <a:pt x="14896" y="19856"/>
                      <a:pt x="14970" y="19947"/>
                      <a:pt x="15024" y="20013"/>
                    </a:cubicBezTo>
                    <a:cubicBezTo>
                      <a:pt x="15109" y="20117"/>
                      <a:pt x="15197" y="20224"/>
                      <a:pt x="15306" y="20224"/>
                    </a:cubicBezTo>
                    <a:cubicBezTo>
                      <a:pt x="15407" y="20224"/>
                      <a:pt x="15478" y="20120"/>
                      <a:pt x="15508" y="20067"/>
                    </a:cubicBezTo>
                    <a:cubicBezTo>
                      <a:pt x="15699" y="19729"/>
                      <a:pt x="15526" y="19202"/>
                      <a:pt x="15300" y="18950"/>
                    </a:cubicBezTo>
                    <a:cubicBezTo>
                      <a:pt x="15235" y="18877"/>
                      <a:pt x="15148" y="18843"/>
                      <a:pt x="15071" y="18813"/>
                    </a:cubicBezTo>
                    <a:cubicBezTo>
                      <a:pt x="14987" y="18779"/>
                      <a:pt x="14914" y="18751"/>
                      <a:pt x="14874" y="18681"/>
                    </a:cubicBezTo>
                    <a:cubicBezTo>
                      <a:pt x="14830" y="18604"/>
                      <a:pt x="14826" y="18497"/>
                      <a:pt x="14822" y="18385"/>
                    </a:cubicBezTo>
                    <a:cubicBezTo>
                      <a:pt x="14817" y="18255"/>
                      <a:pt x="14812" y="18122"/>
                      <a:pt x="14750" y="18001"/>
                    </a:cubicBezTo>
                    <a:cubicBezTo>
                      <a:pt x="14680" y="17866"/>
                      <a:pt x="14516" y="17547"/>
                      <a:pt x="14578" y="17337"/>
                    </a:cubicBezTo>
                    <a:cubicBezTo>
                      <a:pt x="14599" y="17265"/>
                      <a:pt x="14645" y="17211"/>
                      <a:pt x="14719" y="17172"/>
                    </a:cubicBezTo>
                    <a:cubicBezTo>
                      <a:pt x="14772" y="17143"/>
                      <a:pt x="14933" y="17130"/>
                      <a:pt x="14933" y="17130"/>
                    </a:cubicBezTo>
                    <a:cubicBezTo>
                      <a:pt x="15019" y="16992"/>
                      <a:pt x="15056" y="16690"/>
                      <a:pt x="15583" y="16643"/>
                    </a:cubicBezTo>
                    <a:cubicBezTo>
                      <a:pt x="15656" y="16636"/>
                      <a:pt x="15710" y="16584"/>
                      <a:pt x="16066" y="15536"/>
                    </a:cubicBezTo>
                    <a:cubicBezTo>
                      <a:pt x="16090" y="15466"/>
                      <a:pt x="16108" y="15413"/>
                      <a:pt x="16117" y="15389"/>
                    </a:cubicBezTo>
                    <a:cubicBezTo>
                      <a:pt x="16214" y="15124"/>
                      <a:pt x="16306" y="15124"/>
                      <a:pt x="16344" y="15124"/>
                    </a:cubicBezTo>
                    <a:cubicBezTo>
                      <a:pt x="16395" y="15124"/>
                      <a:pt x="16453" y="15145"/>
                      <a:pt x="16515" y="15167"/>
                    </a:cubicBezTo>
                    <a:cubicBezTo>
                      <a:pt x="16590" y="15195"/>
                      <a:pt x="16675" y="15225"/>
                      <a:pt x="16767" y="15225"/>
                    </a:cubicBezTo>
                    <a:cubicBezTo>
                      <a:pt x="16866" y="15225"/>
                      <a:pt x="16955" y="15190"/>
                      <a:pt x="17039" y="15118"/>
                    </a:cubicBezTo>
                    <a:cubicBezTo>
                      <a:pt x="17237" y="14947"/>
                      <a:pt x="17229" y="14670"/>
                      <a:pt x="17222" y="14425"/>
                    </a:cubicBezTo>
                    <a:cubicBezTo>
                      <a:pt x="17218" y="14298"/>
                      <a:pt x="17215" y="14178"/>
                      <a:pt x="17238" y="14081"/>
                    </a:cubicBezTo>
                    <a:cubicBezTo>
                      <a:pt x="17254" y="14017"/>
                      <a:pt x="17298" y="13976"/>
                      <a:pt x="17349" y="13929"/>
                    </a:cubicBezTo>
                    <a:cubicBezTo>
                      <a:pt x="17403" y="13879"/>
                      <a:pt x="17465" y="13823"/>
                      <a:pt x="17491" y="13733"/>
                    </a:cubicBezTo>
                    <a:cubicBezTo>
                      <a:pt x="17523" y="13624"/>
                      <a:pt x="17479" y="13528"/>
                      <a:pt x="17441" y="13443"/>
                    </a:cubicBezTo>
                    <a:cubicBezTo>
                      <a:pt x="17414" y="13384"/>
                      <a:pt x="17389" y="13328"/>
                      <a:pt x="17392" y="13278"/>
                    </a:cubicBezTo>
                    <a:cubicBezTo>
                      <a:pt x="17404" y="13126"/>
                      <a:pt x="17573" y="13105"/>
                      <a:pt x="17791" y="13093"/>
                    </a:cubicBezTo>
                    <a:cubicBezTo>
                      <a:pt x="17837" y="13091"/>
                      <a:pt x="17969" y="13076"/>
                      <a:pt x="17969" y="13076"/>
                    </a:cubicBezTo>
                    <a:cubicBezTo>
                      <a:pt x="17969" y="13076"/>
                      <a:pt x="18005" y="12927"/>
                      <a:pt x="17920" y="12765"/>
                    </a:cubicBezTo>
                    <a:cubicBezTo>
                      <a:pt x="17876" y="12680"/>
                      <a:pt x="17858" y="12620"/>
                      <a:pt x="17883" y="12548"/>
                    </a:cubicBezTo>
                    <a:cubicBezTo>
                      <a:pt x="17909" y="12474"/>
                      <a:pt x="17983" y="12429"/>
                      <a:pt x="18062" y="12381"/>
                    </a:cubicBezTo>
                    <a:cubicBezTo>
                      <a:pt x="18139" y="12335"/>
                      <a:pt x="18217" y="12288"/>
                      <a:pt x="18269" y="12208"/>
                    </a:cubicBezTo>
                    <a:cubicBezTo>
                      <a:pt x="18388" y="12024"/>
                      <a:pt x="18320" y="11871"/>
                      <a:pt x="18266" y="11747"/>
                    </a:cubicBezTo>
                    <a:cubicBezTo>
                      <a:pt x="18225" y="11655"/>
                      <a:pt x="18190" y="11576"/>
                      <a:pt x="18221" y="11487"/>
                    </a:cubicBezTo>
                    <a:cubicBezTo>
                      <a:pt x="18238" y="11439"/>
                      <a:pt x="18265" y="11407"/>
                      <a:pt x="18345" y="11407"/>
                    </a:cubicBezTo>
                    <a:cubicBezTo>
                      <a:pt x="18371" y="11407"/>
                      <a:pt x="18594" y="11453"/>
                      <a:pt x="18626" y="11453"/>
                    </a:cubicBezTo>
                    <a:cubicBezTo>
                      <a:pt x="18773" y="11453"/>
                      <a:pt x="18807" y="11254"/>
                      <a:pt x="18831" y="11109"/>
                    </a:cubicBezTo>
                    <a:cubicBezTo>
                      <a:pt x="18856" y="10963"/>
                      <a:pt x="18915" y="10866"/>
                      <a:pt x="19125" y="10702"/>
                    </a:cubicBezTo>
                    <a:cubicBezTo>
                      <a:pt x="19280" y="10581"/>
                      <a:pt x="19440" y="10455"/>
                      <a:pt x="19499" y="10114"/>
                    </a:cubicBezTo>
                    <a:cubicBezTo>
                      <a:pt x="19534" y="9910"/>
                      <a:pt x="19625" y="9779"/>
                      <a:pt x="19713" y="9652"/>
                    </a:cubicBezTo>
                    <a:cubicBezTo>
                      <a:pt x="19826" y="9488"/>
                      <a:pt x="19944" y="9318"/>
                      <a:pt x="19910" y="9022"/>
                    </a:cubicBezTo>
                    <a:cubicBezTo>
                      <a:pt x="19896" y="8905"/>
                      <a:pt x="19831" y="8700"/>
                      <a:pt x="19923" y="8579"/>
                    </a:cubicBezTo>
                    <a:cubicBezTo>
                      <a:pt x="19992" y="8488"/>
                      <a:pt x="20124" y="8469"/>
                      <a:pt x="20223" y="8469"/>
                    </a:cubicBezTo>
                    <a:cubicBezTo>
                      <a:pt x="20327" y="8469"/>
                      <a:pt x="20446" y="8489"/>
                      <a:pt x="20566" y="8528"/>
                    </a:cubicBezTo>
                    <a:cubicBezTo>
                      <a:pt x="20650" y="8555"/>
                      <a:pt x="20737" y="8569"/>
                      <a:pt x="20823" y="8569"/>
                    </a:cubicBezTo>
                    <a:cubicBezTo>
                      <a:pt x="21185" y="8569"/>
                      <a:pt x="21559" y="8323"/>
                      <a:pt x="21517" y="7814"/>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22" name="Shape 74">
                <a:extLst>
                  <a:ext uri="{FF2B5EF4-FFF2-40B4-BE49-F238E27FC236}"/>
                </a:extLst>
              </p:cNvPr>
              <p:cNvSpPr>
                <a:spLocks/>
              </p:cNvSpPr>
              <p:nvPr/>
            </p:nvSpPr>
            <p:spPr bwMode="auto">
              <a:xfrm>
                <a:off x="2" y="146635"/>
                <a:ext cx="944308" cy="1017988"/>
              </a:xfrm>
              <a:custGeom>
                <a:avLst/>
                <a:gdLst>
                  <a:gd name="T0" fmla="*/ 2147483646 w 21506"/>
                  <a:gd name="T1" fmla="*/ 2147483646 h 21600"/>
                  <a:gd name="T2" fmla="*/ 2147483646 w 21506"/>
                  <a:gd name="T3" fmla="*/ 2147483646 h 21600"/>
                  <a:gd name="T4" fmla="*/ 2147483646 w 21506"/>
                  <a:gd name="T5" fmla="*/ 2147483646 h 21600"/>
                  <a:gd name="T6" fmla="*/ 2147483646 w 21506"/>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06" h="21600" extrusionOk="0">
                    <a:moveTo>
                      <a:pt x="21020" y="8236"/>
                    </a:moveTo>
                    <a:cubicBezTo>
                      <a:pt x="21223" y="8204"/>
                      <a:pt x="21491" y="8166"/>
                      <a:pt x="21505" y="7904"/>
                    </a:cubicBezTo>
                    <a:cubicBezTo>
                      <a:pt x="21537" y="7322"/>
                      <a:pt x="20887" y="7397"/>
                      <a:pt x="20772" y="6879"/>
                    </a:cubicBezTo>
                    <a:cubicBezTo>
                      <a:pt x="20730" y="6686"/>
                      <a:pt x="20417" y="6237"/>
                      <a:pt x="20346" y="6722"/>
                    </a:cubicBezTo>
                    <a:cubicBezTo>
                      <a:pt x="20336" y="6793"/>
                      <a:pt x="20263" y="6943"/>
                      <a:pt x="20198" y="6782"/>
                    </a:cubicBezTo>
                    <a:cubicBezTo>
                      <a:pt x="20130" y="6612"/>
                      <a:pt x="20197" y="6220"/>
                      <a:pt x="20202" y="6184"/>
                    </a:cubicBezTo>
                    <a:cubicBezTo>
                      <a:pt x="20286" y="5567"/>
                      <a:pt x="20179" y="5101"/>
                      <a:pt x="19820" y="4460"/>
                    </a:cubicBezTo>
                    <a:cubicBezTo>
                      <a:pt x="19684" y="4218"/>
                      <a:pt x="19636" y="4053"/>
                      <a:pt x="19676" y="3970"/>
                    </a:cubicBezTo>
                    <a:cubicBezTo>
                      <a:pt x="19710" y="3898"/>
                      <a:pt x="19827" y="3870"/>
                      <a:pt x="19961" y="3838"/>
                    </a:cubicBezTo>
                    <a:cubicBezTo>
                      <a:pt x="20155" y="3791"/>
                      <a:pt x="20397" y="3734"/>
                      <a:pt x="20534" y="3508"/>
                    </a:cubicBezTo>
                    <a:cubicBezTo>
                      <a:pt x="20645" y="3326"/>
                      <a:pt x="20560" y="3087"/>
                      <a:pt x="20477" y="2856"/>
                    </a:cubicBezTo>
                    <a:cubicBezTo>
                      <a:pt x="20366" y="2546"/>
                      <a:pt x="20313" y="2351"/>
                      <a:pt x="20503" y="2250"/>
                    </a:cubicBezTo>
                    <a:cubicBezTo>
                      <a:pt x="20672" y="2162"/>
                      <a:pt x="20772" y="1945"/>
                      <a:pt x="20777" y="1655"/>
                    </a:cubicBezTo>
                    <a:cubicBezTo>
                      <a:pt x="20782" y="1376"/>
                      <a:pt x="20686" y="1016"/>
                      <a:pt x="20461" y="888"/>
                    </a:cubicBezTo>
                    <a:cubicBezTo>
                      <a:pt x="20409" y="858"/>
                      <a:pt x="20075" y="684"/>
                      <a:pt x="20103" y="365"/>
                    </a:cubicBezTo>
                    <a:cubicBezTo>
                      <a:pt x="20111" y="280"/>
                      <a:pt x="20118" y="0"/>
                      <a:pt x="20118" y="0"/>
                    </a:cubicBezTo>
                    <a:cubicBezTo>
                      <a:pt x="20118" y="0"/>
                      <a:pt x="18733" y="132"/>
                      <a:pt x="18184" y="534"/>
                    </a:cubicBezTo>
                    <a:cubicBezTo>
                      <a:pt x="17719" y="875"/>
                      <a:pt x="17348" y="1303"/>
                      <a:pt x="17000" y="1731"/>
                    </a:cubicBezTo>
                    <a:cubicBezTo>
                      <a:pt x="16782" y="2000"/>
                      <a:pt x="16555" y="2278"/>
                      <a:pt x="16304" y="2522"/>
                    </a:cubicBezTo>
                    <a:cubicBezTo>
                      <a:pt x="15553" y="3249"/>
                      <a:pt x="14746" y="3340"/>
                      <a:pt x="13812" y="3447"/>
                    </a:cubicBezTo>
                    <a:cubicBezTo>
                      <a:pt x="13492" y="3483"/>
                      <a:pt x="13161" y="3521"/>
                      <a:pt x="12817" y="3586"/>
                    </a:cubicBezTo>
                    <a:cubicBezTo>
                      <a:pt x="10989" y="3935"/>
                      <a:pt x="9576" y="4302"/>
                      <a:pt x="8369" y="4741"/>
                    </a:cubicBezTo>
                    <a:cubicBezTo>
                      <a:pt x="7445" y="5076"/>
                      <a:pt x="6485" y="5318"/>
                      <a:pt x="5557" y="5552"/>
                    </a:cubicBezTo>
                    <a:cubicBezTo>
                      <a:pt x="4953" y="5704"/>
                      <a:pt x="4328" y="5861"/>
                      <a:pt x="3716" y="6044"/>
                    </a:cubicBezTo>
                    <a:cubicBezTo>
                      <a:pt x="3467" y="6117"/>
                      <a:pt x="3306" y="6261"/>
                      <a:pt x="3149" y="6399"/>
                    </a:cubicBezTo>
                    <a:cubicBezTo>
                      <a:pt x="3062" y="6476"/>
                      <a:pt x="2972" y="6556"/>
                      <a:pt x="2867" y="6623"/>
                    </a:cubicBezTo>
                    <a:cubicBezTo>
                      <a:pt x="2654" y="6760"/>
                      <a:pt x="2551" y="6735"/>
                      <a:pt x="2169" y="6586"/>
                    </a:cubicBezTo>
                    <a:cubicBezTo>
                      <a:pt x="1941" y="6497"/>
                      <a:pt x="1641" y="6377"/>
                      <a:pt x="1518" y="6576"/>
                    </a:cubicBezTo>
                    <a:cubicBezTo>
                      <a:pt x="1426" y="6724"/>
                      <a:pt x="1475" y="7010"/>
                      <a:pt x="1638" y="7272"/>
                    </a:cubicBezTo>
                    <a:cubicBezTo>
                      <a:pt x="1827" y="7576"/>
                      <a:pt x="2100" y="7751"/>
                      <a:pt x="2388" y="7751"/>
                    </a:cubicBezTo>
                    <a:cubicBezTo>
                      <a:pt x="2406" y="7751"/>
                      <a:pt x="2703" y="7717"/>
                      <a:pt x="2851" y="7693"/>
                    </a:cubicBezTo>
                    <a:cubicBezTo>
                      <a:pt x="3067" y="7658"/>
                      <a:pt x="3312" y="7619"/>
                      <a:pt x="3527" y="7619"/>
                    </a:cubicBezTo>
                    <a:cubicBezTo>
                      <a:pt x="3761" y="7619"/>
                      <a:pt x="3924" y="7666"/>
                      <a:pt x="4026" y="7762"/>
                    </a:cubicBezTo>
                    <a:cubicBezTo>
                      <a:pt x="4123" y="7854"/>
                      <a:pt x="4168" y="7992"/>
                      <a:pt x="4164" y="8185"/>
                    </a:cubicBezTo>
                    <a:cubicBezTo>
                      <a:pt x="4160" y="8361"/>
                      <a:pt x="4041" y="8463"/>
                      <a:pt x="3903" y="8582"/>
                    </a:cubicBezTo>
                    <a:cubicBezTo>
                      <a:pt x="3746" y="8717"/>
                      <a:pt x="3568" y="8870"/>
                      <a:pt x="3573" y="9153"/>
                    </a:cubicBezTo>
                    <a:cubicBezTo>
                      <a:pt x="3577" y="9355"/>
                      <a:pt x="3708" y="9540"/>
                      <a:pt x="3835" y="9718"/>
                    </a:cubicBezTo>
                    <a:cubicBezTo>
                      <a:pt x="4023" y="9982"/>
                      <a:pt x="4131" y="10153"/>
                      <a:pt x="3978" y="10326"/>
                    </a:cubicBezTo>
                    <a:cubicBezTo>
                      <a:pt x="3948" y="10360"/>
                      <a:pt x="3920" y="10378"/>
                      <a:pt x="3899" y="10378"/>
                    </a:cubicBezTo>
                    <a:cubicBezTo>
                      <a:pt x="3759" y="10378"/>
                      <a:pt x="3613" y="9820"/>
                      <a:pt x="3518" y="9669"/>
                    </a:cubicBezTo>
                    <a:cubicBezTo>
                      <a:pt x="3391" y="9467"/>
                      <a:pt x="3160" y="9417"/>
                      <a:pt x="2936" y="9369"/>
                    </a:cubicBezTo>
                    <a:cubicBezTo>
                      <a:pt x="2729" y="9324"/>
                      <a:pt x="2535" y="9282"/>
                      <a:pt x="2422" y="9128"/>
                    </a:cubicBezTo>
                    <a:cubicBezTo>
                      <a:pt x="2266" y="8914"/>
                      <a:pt x="2147" y="8818"/>
                      <a:pt x="2036" y="8818"/>
                    </a:cubicBezTo>
                    <a:cubicBezTo>
                      <a:pt x="1843" y="8818"/>
                      <a:pt x="1770" y="9065"/>
                      <a:pt x="1710" y="9493"/>
                    </a:cubicBezTo>
                    <a:cubicBezTo>
                      <a:pt x="1620" y="10123"/>
                      <a:pt x="1793" y="10747"/>
                      <a:pt x="1960" y="11351"/>
                    </a:cubicBezTo>
                    <a:cubicBezTo>
                      <a:pt x="2201" y="12222"/>
                      <a:pt x="2121" y="12441"/>
                      <a:pt x="2322" y="13272"/>
                    </a:cubicBezTo>
                    <a:cubicBezTo>
                      <a:pt x="2465" y="13869"/>
                      <a:pt x="2409" y="14005"/>
                      <a:pt x="2157" y="14406"/>
                    </a:cubicBezTo>
                    <a:cubicBezTo>
                      <a:pt x="2033" y="14603"/>
                      <a:pt x="1915" y="14789"/>
                      <a:pt x="1902" y="15104"/>
                    </a:cubicBezTo>
                    <a:cubicBezTo>
                      <a:pt x="1885" y="15513"/>
                      <a:pt x="1834" y="16105"/>
                      <a:pt x="1598" y="16518"/>
                    </a:cubicBezTo>
                    <a:cubicBezTo>
                      <a:pt x="1455" y="16768"/>
                      <a:pt x="1209" y="16891"/>
                      <a:pt x="948" y="17022"/>
                    </a:cubicBezTo>
                    <a:cubicBezTo>
                      <a:pt x="703" y="17144"/>
                      <a:pt x="450" y="17271"/>
                      <a:pt x="286" y="17510"/>
                    </a:cubicBezTo>
                    <a:cubicBezTo>
                      <a:pt x="69" y="17828"/>
                      <a:pt x="-63" y="18536"/>
                      <a:pt x="30" y="18888"/>
                    </a:cubicBezTo>
                    <a:cubicBezTo>
                      <a:pt x="116" y="19211"/>
                      <a:pt x="482" y="19465"/>
                      <a:pt x="805" y="19689"/>
                    </a:cubicBezTo>
                    <a:cubicBezTo>
                      <a:pt x="975" y="19807"/>
                      <a:pt x="1136" y="19918"/>
                      <a:pt x="1244" y="20029"/>
                    </a:cubicBezTo>
                    <a:cubicBezTo>
                      <a:pt x="1426" y="20214"/>
                      <a:pt x="1564" y="20437"/>
                      <a:pt x="1697" y="20653"/>
                    </a:cubicBezTo>
                    <a:cubicBezTo>
                      <a:pt x="1841" y="20885"/>
                      <a:pt x="2005" y="21113"/>
                      <a:pt x="2197" y="21328"/>
                    </a:cubicBezTo>
                    <a:cubicBezTo>
                      <a:pt x="2335" y="21481"/>
                      <a:pt x="2605" y="21600"/>
                      <a:pt x="2605" y="21600"/>
                    </a:cubicBezTo>
                    <a:cubicBezTo>
                      <a:pt x="2697" y="21540"/>
                      <a:pt x="3052" y="21121"/>
                      <a:pt x="3404" y="21121"/>
                    </a:cubicBezTo>
                    <a:cubicBezTo>
                      <a:pt x="3539" y="21121"/>
                      <a:pt x="3725" y="21182"/>
                      <a:pt x="3889" y="21236"/>
                    </a:cubicBezTo>
                    <a:cubicBezTo>
                      <a:pt x="4041" y="21286"/>
                      <a:pt x="4172" y="21329"/>
                      <a:pt x="4269" y="21329"/>
                    </a:cubicBezTo>
                    <a:cubicBezTo>
                      <a:pt x="4691" y="21326"/>
                      <a:pt x="4927" y="20987"/>
                      <a:pt x="4934" y="20377"/>
                    </a:cubicBezTo>
                    <a:cubicBezTo>
                      <a:pt x="4936" y="20180"/>
                      <a:pt x="5005" y="20151"/>
                      <a:pt x="5142" y="20094"/>
                    </a:cubicBezTo>
                    <a:cubicBezTo>
                      <a:pt x="5208" y="20066"/>
                      <a:pt x="5282" y="20035"/>
                      <a:pt x="5359" y="19981"/>
                    </a:cubicBezTo>
                    <a:cubicBezTo>
                      <a:pt x="5539" y="19858"/>
                      <a:pt x="5551" y="19628"/>
                      <a:pt x="5563" y="19405"/>
                    </a:cubicBezTo>
                    <a:cubicBezTo>
                      <a:pt x="5570" y="19273"/>
                      <a:pt x="5577" y="19147"/>
                      <a:pt x="5618" y="19058"/>
                    </a:cubicBezTo>
                    <a:cubicBezTo>
                      <a:pt x="5702" y="18876"/>
                      <a:pt x="5815" y="18852"/>
                      <a:pt x="5903" y="18852"/>
                    </a:cubicBezTo>
                    <a:cubicBezTo>
                      <a:pt x="6042" y="18852"/>
                      <a:pt x="6215" y="18921"/>
                      <a:pt x="6398" y="18994"/>
                    </a:cubicBezTo>
                    <a:cubicBezTo>
                      <a:pt x="6613" y="19080"/>
                      <a:pt x="6835" y="19169"/>
                      <a:pt x="7054" y="19169"/>
                    </a:cubicBezTo>
                    <a:cubicBezTo>
                      <a:pt x="7156" y="19169"/>
                      <a:pt x="7251" y="19148"/>
                      <a:pt x="7336" y="19108"/>
                    </a:cubicBezTo>
                    <a:cubicBezTo>
                      <a:pt x="7462" y="19049"/>
                      <a:pt x="7606" y="19006"/>
                      <a:pt x="7759" y="18961"/>
                    </a:cubicBezTo>
                    <a:cubicBezTo>
                      <a:pt x="8014" y="18885"/>
                      <a:pt x="8279" y="18806"/>
                      <a:pt x="8473" y="18639"/>
                    </a:cubicBezTo>
                    <a:cubicBezTo>
                      <a:pt x="8574" y="18552"/>
                      <a:pt x="8643" y="18449"/>
                      <a:pt x="8710" y="18349"/>
                    </a:cubicBezTo>
                    <a:cubicBezTo>
                      <a:pt x="8794" y="18223"/>
                      <a:pt x="8874" y="18103"/>
                      <a:pt x="9011" y="18026"/>
                    </a:cubicBezTo>
                    <a:cubicBezTo>
                      <a:pt x="9092" y="17981"/>
                      <a:pt x="9174" y="17930"/>
                      <a:pt x="9253" y="17881"/>
                    </a:cubicBezTo>
                    <a:cubicBezTo>
                      <a:pt x="9899" y="17481"/>
                      <a:pt x="10253" y="17491"/>
                      <a:pt x="10797" y="17722"/>
                    </a:cubicBezTo>
                    <a:cubicBezTo>
                      <a:pt x="11158" y="17875"/>
                      <a:pt x="11265" y="17915"/>
                      <a:pt x="11494" y="17915"/>
                    </a:cubicBezTo>
                    <a:cubicBezTo>
                      <a:pt x="11990" y="17915"/>
                      <a:pt x="12195" y="17486"/>
                      <a:pt x="12375" y="17108"/>
                    </a:cubicBezTo>
                    <a:cubicBezTo>
                      <a:pt x="12468" y="16913"/>
                      <a:pt x="12556" y="16729"/>
                      <a:pt x="12676" y="16600"/>
                    </a:cubicBezTo>
                    <a:cubicBezTo>
                      <a:pt x="12876" y="16383"/>
                      <a:pt x="13103" y="16264"/>
                      <a:pt x="13315" y="16264"/>
                    </a:cubicBezTo>
                    <a:cubicBezTo>
                      <a:pt x="13453" y="16264"/>
                      <a:pt x="13580" y="16315"/>
                      <a:pt x="13682" y="16411"/>
                    </a:cubicBezTo>
                    <a:cubicBezTo>
                      <a:pt x="13890" y="16608"/>
                      <a:pt x="13902" y="16975"/>
                      <a:pt x="13922" y="17097"/>
                    </a:cubicBezTo>
                    <a:cubicBezTo>
                      <a:pt x="14274" y="17352"/>
                      <a:pt x="14648" y="17493"/>
                      <a:pt x="15002" y="17493"/>
                    </a:cubicBezTo>
                    <a:cubicBezTo>
                      <a:pt x="15362" y="17493"/>
                      <a:pt x="15707" y="17360"/>
                      <a:pt x="16027" y="17096"/>
                    </a:cubicBezTo>
                    <a:cubicBezTo>
                      <a:pt x="16301" y="16871"/>
                      <a:pt x="16511" y="16606"/>
                      <a:pt x="16714" y="16350"/>
                    </a:cubicBezTo>
                    <a:cubicBezTo>
                      <a:pt x="17010" y="15976"/>
                      <a:pt x="17298" y="15619"/>
                      <a:pt x="17760" y="15387"/>
                    </a:cubicBezTo>
                    <a:cubicBezTo>
                      <a:pt x="18078" y="15227"/>
                      <a:pt x="19054" y="14736"/>
                      <a:pt x="19053" y="14277"/>
                    </a:cubicBezTo>
                    <a:cubicBezTo>
                      <a:pt x="19052" y="14119"/>
                      <a:pt x="18943" y="13984"/>
                      <a:pt x="18728" y="13878"/>
                    </a:cubicBezTo>
                    <a:cubicBezTo>
                      <a:pt x="18633" y="13830"/>
                      <a:pt x="18532" y="13787"/>
                      <a:pt x="18426" y="13740"/>
                    </a:cubicBezTo>
                    <a:cubicBezTo>
                      <a:pt x="17916" y="13519"/>
                      <a:pt x="17389" y="13290"/>
                      <a:pt x="17573" y="12699"/>
                    </a:cubicBezTo>
                    <a:cubicBezTo>
                      <a:pt x="17618" y="12555"/>
                      <a:pt x="18134" y="12541"/>
                      <a:pt x="18475" y="12531"/>
                    </a:cubicBezTo>
                    <a:cubicBezTo>
                      <a:pt x="18738" y="12524"/>
                      <a:pt x="18964" y="12518"/>
                      <a:pt x="19094" y="12474"/>
                    </a:cubicBezTo>
                    <a:cubicBezTo>
                      <a:pt x="19532" y="12326"/>
                      <a:pt x="19621" y="11999"/>
                      <a:pt x="19708" y="11682"/>
                    </a:cubicBezTo>
                    <a:cubicBezTo>
                      <a:pt x="19788" y="11389"/>
                      <a:pt x="19864" y="11112"/>
                      <a:pt x="20213" y="10976"/>
                    </a:cubicBezTo>
                    <a:cubicBezTo>
                      <a:pt x="20306" y="10939"/>
                      <a:pt x="20806" y="10941"/>
                      <a:pt x="20806" y="10941"/>
                    </a:cubicBezTo>
                    <a:cubicBezTo>
                      <a:pt x="20806" y="10941"/>
                      <a:pt x="20937" y="10388"/>
                      <a:pt x="20891" y="10229"/>
                    </a:cubicBezTo>
                    <a:cubicBezTo>
                      <a:pt x="20838" y="10085"/>
                      <a:pt x="20797" y="9934"/>
                      <a:pt x="20769" y="9786"/>
                    </a:cubicBezTo>
                    <a:cubicBezTo>
                      <a:pt x="20754" y="9638"/>
                      <a:pt x="20828" y="9571"/>
                      <a:pt x="20922" y="9485"/>
                    </a:cubicBezTo>
                    <a:cubicBezTo>
                      <a:pt x="20999" y="9414"/>
                      <a:pt x="21086" y="9335"/>
                      <a:pt x="21117" y="9203"/>
                    </a:cubicBezTo>
                    <a:cubicBezTo>
                      <a:pt x="21157" y="9036"/>
                      <a:pt x="21028" y="8893"/>
                      <a:pt x="20903" y="8755"/>
                    </a:cubicBezTo>
                    <a:cubicBezTo>
                      <a:pt x="20814" y="8657"/>
                      <a:pt x="20722" y="8555"/>
                      <a:pt x="20708" y="8459"/>
                    </a:cubicBezTo>
                    <a:cubicBezTo>
                      <a:pt x="20687" y="8303"/>
                      <a:pt x="20777" y="8274"/>
                      <a:pt x="21020" y="8236"/>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23" name="Shape 75">
                <a:extLst>
                  <a:ext uri="{FF2B5EF4-FFF2-40B4-BE49-F238E27FC236}"/>
                </a:extLst>
              </p:cNvPr>
              <p:cNvSpPr>
                <a:spLocks/>
              </p:cNvSpPr>
              <p:nvPr/>
            </p:nvSpPr>
            <p:spPr bwMode="auto">
              <a:xfrm>
                <a:off x="2412922" y="222774"/>
                <a:ext cx="783635" cy="1150523"/>
              </a:xfrm>
              <a:custGeom>
                <a:avLst/>
                <a:gdLst>
                  <a:gd name="T0" fmla="*/ 2147483646 w 21363"/>
                  <a:gd name="T1" fmla="*/ 2147483646 h 21600"/>
                  <a:gd name="T2" fmla="*/ 2147483646 w 21363"/>
                  <a:gd name="T3" fmla="*/ 2147483646 h 21600"/>
                  <a:gd name="T4" fmla="*/ 2147483646 w 21363"/>
                  <a:gd name="T5" fmla="*/ 2147483646 h 21600"/>
                  <a:gd name="T6" fmla="*/ 2147483646 w 21363"/>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63" h="21600" extrusionOk="0">
                    <a:moveTo>
                      <a:pt x="21314" y="15739"/>
                    </a:moveTo>
                    <a:cubicBezTo>
                      <a:pt x="21303" y="15642"/>
                      <a:pt x="21293" y="15544"/>
                      <a:pt x="21284" y="15444"/>
                    </a:cubicBezTo>
                    <a:cubicBezTo>
                      <a:pt x="21267" y="15268"/>
                      <a:pt x="21272" y="15084"/>
                      <a:pt x="21276" y="14907"/>
                    </a:cubicBezTo>
                    <a:cubicBezTo>
                      <a:pt x="21286" y="14466"/>
                      <a:pt x="21297" y="14010"/>
                      <a:pt x="21003" y="13590"/>
                    </a:cubicBezTo>
                    <a:cubicBezTo>
                      <a:pt x="20771" y="13259"/>
                      <a:pt x="20822" y="13137"/>
                      <a:pt x="20899" y="12952"/>
                    </a:cubicBezTo>
                    <a:cubicBezTo>
                      <a:pt x="20943" y="12845"/>
                      <a:pt x="20998" y="12711"/>
                      <a:pt x="21007" y="12513"/>
                    </a:cubicBezTo>
                    <a:cubicBezTo>
                      <a:pt x="21020" y="12213"/>
                      <a:pt x="20615" y="11914"/>
                      <a:pt x="20290" y="11674"/>
                    </a:cubicBezTo>
                    <a:cubicBezTo>
                      <a:pt x="20222" y="11624"/>
                      <a:pt x="20158" y="11577"/>
                      <a:pt x="20106" y="11535"/>
                    </a:cubicBezTo>
                    <a:cubicBezTo>
                      <a:pt x="19546" y="11089"/>
                      <a:pt x="19196" y="10582"/>
                      <a:pt x="18902" y="10101"/>
                    </a:cubicBezTo>
                    <a:cubicBezTo>
                      <a:pt x="18613" y="9628"/>
                      <a:pt x="18391" y="9131"/>
                      <a:pt x="18176" y="8651"/>
                    </a:cubicBezTo>
                    <a:cubicBezTo>
                      <a:pt x="17994" y="8244"/>
                      <a:pt x="17806" y="7824"/>
                      <a:pt x="17577" y="7418"/>
                    </a:cubicBezTo>
                    <a:cubicBezTo>
                      <a:pt x="17537" y="7347"/>
                      <a:pt x="17495" y="7275"/>
                      <a:pt x="17454" y="7204"/>
                    </a:cubicBezTo>
                    <a:cubicBezTo>
                      <a:pt x="17258" y="6866"/>
                      <a:pt x="17056" y="6516"/>
                      <a:pt x="16974" y="6155"/>
                    </a:cubicBezTo>
                    <a:cubicBezTo>
                      <a:pt x="16937" y="5988"/>
                      <a:pt x="16973" y="5857"/>
                      <a:pt x="17008" y="5730"/>
                    </a:cubicBezTo>
                    <a:cubicBezTo>
                      <a:pt x="17068" y="5514"/>
                      <a:pt x="17124" y="5310"/>
                      <a:pt x="16726" y="5059"/>
                    </a:cubicBezTo>
                    <a:cubicBezTo>
                      <a:pt x="16158" y="4701"/>
                      <a:pt x="16286" y="4212"/>
                      <a:pt x="16410" y="3740"/>
                    </a:cubicBezTo>
                    <a:cubicBezTo>
                      <a:pt x="16464" y="3532"/>
                      <a:pt x="16516" y="3336"/>
                      <a:pt x="16511" y="3151"/>
                    </a:cubicBezTo>
                    <a:cubicBezTo>
                      <a:pt x="16488" y="2300"/>
                      <a:pt x="15103" y="1525"/>
                      <a:pt x="14154" y="1316"/>
                    </a:cubicBezTo>
                    <a:cubicBezTo>
                      <a:pt x="13566" y="1186"/>
                      <a:pt x="13064" y="923"/>
                      <a:pt x="12578" y="668"/>
                    </a:cubicBezTo>
                    <a:cubicBezTo>
                      <a:pt x="12216" y="479"/>
                      <a:pt x="11842" y="283"/>
                      <a:pt x="11430" y="139"/>
                    </a:cubicBezTo>
                    <a:cubicBezTo>
                      <a:pt x="11162" y="45"/>
                      <a:pt x="10915" y="0"/>
                      <a:pt x="10675" y="0"/>
                    </a:cubicBezTo>
                    <a:cubicBezTo>
                      <a:pt x="10365" y="0"/>
                      <a:pt x="10104" y="76"/>
                      <a:pt x="9869" y="158"/>
                    </a:cubicBezTo>
                    <a:lnTo>
                      <a:pt x="9828" y="238"/>
                    </a:lnTo>
                    <a:cubicBezTo>
                      <a:pt x="10173" y="754"/>
                      <a:pt x="9688" y="920"/>
                      <a:pt x="8817" y="1186"/>
                    </a:cubicBezTo>
                    <a:cubicBezTo>
                      <a:pt x="8144" y="1391"/>
                      <a:pt x="7448" y="1602"/>
                      <a:pt x="7373" y="1919"/>
                    </a:cubicBezTo>
                    <a:cubicBezTo>
                      <a:pt x="7338" y="2067"/>
                      <a:pt x="7447" y="2221"/>
                      <a:pt x="7696" y="2377"/>
                    </a:cubicBezTo>
                    <a:cubicBezTo>
                      <a:pt x="7813" y="2449"/>
                      <a:pt x="7949" y="2484"/>
                      <a:pt x="8081" y="2517"/>
                    </a:cubicBezTo>
                    <a:cubicBezTo>
                      <a:pt x="8270" y="2564"/>
                      <a:pt x="8419" y="2602"/>
                      <a:pt x="8489" y="2737"/>
                    </a:cubicBezTo>
                    <a:cubicBezTo>
                      <a:pt x="8527" y="2808"/>
                      <a:pt x="8486" y="2906"/>
                      <a:pt x="8446" y="3001"/>
                    </a:cubicBezTo>
                    <a:cubicBezTo>
                      <a:pt x="8398" y="3118"/>
                      <a:pt x="8347" y="3240"/>
                      <a:pt x="8433" y="3338"/>
                    </a:cubicBezTo>
                    <a:cubicBezTo>
                      <a:pt x="8513" y="3430"/>
                      <a:pt x="8617" y="3495"/>
                      <a:pt x="8718" y="3558"/>
                    </a:cubicBezTo>
                    <a:cubicBezTo>
                      <a:pt x="8832" y="3629"/>
                      <a:pt x="8939" y="3697"/>
                      <a:pt x="9014" y="3799"/>
                    </a:cubicBezTo>
                    <a:cubicBezTo>
                      <a:pt x="9166" y="4011"/>
                      <a:pt x="9667" y="4500"/>
                      <a:pt x="9731" y="4564"/>
                    </a:cubicBezTo>
                    <a:cubicBezTo>
                      <a:pt x="9891" y="4726"/>
                      <a:pt x="10058" y="5076"/>
                      <a:pt x="9955" y="5311"/>
                    </a:cubicBezTo>
                    <a:cubicBezTo>
                      <a:pt x="9912" y="5410"/>
                      <a:pt x="9828" y="5476"/>
                      <a:pt x="9704" y="5512"/>
                    </a:cubicBezTo>
                    <a:cubicBezTo>
                      <a:pt x="9438" y="5576"/>
                      <a:pt x="9351" y="5789"/>
                      <a:pt x="9267" y="5994"/>
                    </a:cubicBezTo>
                    <a:cubicBezTo>
                      <a:pt x="9212" y="6131"/>
                      <a:pt x="9154" y="6272"/>
                      <a:pt x="9048" y="6352"/>
                    </a:cubicBezTo>
                    <a:cubicBezTo>
                      <a:pt x="8639" y="6660"/>
                      <a:pt x="8093" y="6914"/>
                      <a:pt x="7565" y="7160"/>
                    </a:cubicBezTo>
                    <a:cubicBezTo>
                      <a:pt x="6853" y="7492"/>
                      <a:pt x="6117" y="7835"/>
                      <a:pt x="5658" y="8326"/>
                    </a:cubicBezTo>
                    <a:cubicBezTo>
                      <a:pt x="5379" y="8625"/>
                      <a:pt x="4816" y="8983"/>
                      <a:pt x="4358" y="9067"/>
                    </a:cubicBezTo>
                    <a:cubicBezTo>
                      <a:pt x="4297" y="9078"/>
                      <a:pt x="4237" y="9081"/>
                      <a:pt x="4179" y="9085"/>
                    </a:cubicBezTo>
                    <a:cubicBezTo>
                      <a:pt x="4029" y="9093"/>
                      <a:pt x="3861" y="9102"/>
                      <a:pt x="3747" y="9262"/>
                    </a:cubicBezTo>
                    <a:cubicBezTo>
                      <a:pt x="3706" y="9320"/>
                      <a:pt x="3689" y="9381"/>
                      <a:pt x="3676" y="9430"/>
                    </a:cubicBezTo>
                    <a:cubicBezTo>
                      <a:pt x="3650" y="9530"/>
                      <a:pt x="3538" y="9522"/>
                      <a:pt x="3463" y="9501"/>
                    </a:cubicBezTo>
                    <a:cubicBezTo>
                      <a:pt x="3242" y="9438"/>
                      <a:pt x="3092" y="9411"/>
                      <a:pt x="2977" y="9411"/>
                    </a:cubicBezTo>
                    <a:cubicBezTo>
                      <a:pt x="2714" y="9411"/>
                      <a:pt x="2637" y="9547"/>
                      <a:pt x="2531" y="9736"/>
                    </a:cubicBezTo>
                    <a:cubicBezTo>
                      <a:pt x="2509" y="9776"/>
                      <a:pt x="2484" y="9820"/>
                      <a:pt x="2455" y="9867"/>
                    </a:cubicBezTo>
                    <a:cubicBezTo>
                      <a:pt x="2442" y="9889"/>
                      <a:pt x="2380" y="9901"/>
                      <a:pt x="2285" y="9901"/>
                    </a:cubicBezTo>
                    <a:cubicBezTo>
                      <a:pt x="2118" y="9901"/>
                      <a:pt x="1878" y="9865"/>
                      <a:pt x="1646" y="9830"/>
                    </a:cubicBezTo>
                    <a:cubicBezTo>
                      <a:pt x="1312" y="9779"/>
                      <a:pt x="1106" y="9735"/>
                      <a:pt x="898" y="9769"/>
                    </a:cubicBezTo>
                    <a:cubicBezTo>
                      <a:pt x="403" y="9850"/>
                      <a:pt x="128" y="9967"/>
                      <a:pt x="34" y="10137"/>
                    </a:cubicBezTo>
                    <a:cubicBezTo>
                      <a:pt x="-107" y="10392"/>
                      <a:pt x="206" y="10697"/>
                      <a:pt x="569" y="11049"/>
                    </a:cubicBezTo>
                    <a:cubicBezTo>
                      <a:pt x="629" y="11107"/>
                      <a:pt x="691" y="11167"/>
                      <a:pt x="752" y="11228"/>
                    </a:cubicBezTo>
                    <a:cubicBezTo>
                      <a:pt x="943" y="11419"/>
                      <a:pt x="747" y="11413"/>
                      <a:pt x="640" y="11428"/>
                    </a:cubicBezTo>
                    <a:cubicBezTo>
                      <a:pt x="441" y="11455"/>
                      <a:pt x="109" y="11501"/>
                      <a:pt x="176" y="11777"/>
                    </a:cubicBezTo>
                    <a:cubicBezTo>
                      <a:pt x="215" y="11940"/>
                      <a:pt x="328" y="12080"/>
                      <a:pt x="437" y="12216"/>
                    </a:cubicBezTo>
                    <a:cubicBezTo>
                      <a:pt x="514" y="12313"/>
                      <a:pt x="588" y="12404"/>
                      <a:pt x="636" y="12502"/>
                    </a:cubicBezTo>
                    <a:cubicBezTo>
                      <a:pt x="681" y="12592"/>
                      <a:pt x="706" y="12705"/>
                      <a:pt x="733" y="12825"/>
                    </a:cubicBezTo>
                    <a:cubicBezTo>
                      <a:pt x="786" y="13060"/>
                      <a:pt x="841" y="13304"/>
                      <a:pt x="1051" y="13458"/>
                    </a:cubicBezTo>
                    <a:cubicBezTo>
                      <a:pt x="1104" y="13498"/>
                      <a:pt x="1249" y="13535"/>
                      <a:pt x="1649" y="13631"/>
                    </a:cubicBezTo>
                    <a:cubicBezTo>
                      <a:pt x="2105" y="13740"/>
                      <a:pt x="3055" y="13968"/>
                      <a:pt x="3071" y="14123"/>
                    </a:cubicBezTo>
                    <a:cubicBezTo>
                      <a:pt x="3074" y="14150"/>
                      <a:pt x="3023" y="14185"/>
                      <a:pt x="2930" y="14218"/>
                    </a:cubicBezTo>
                    <a:cubicBezTo>
                      <a:pt x="2715" y="14294"/>
                      <a:pt x="2610" y="14380"/>
                      <a:pt x="2608" y="14480"/>
                    </a:cubicBezTo>
                    <a:cubicBezTo>
                      <a:pt x="2604" y="14671"/>
                      <a:pt x="3001" y="14821"/>
                      <a:pt x="3319" y="14941"/>
                    </a:cubicBezTo>
                    <a:cubicBezTo>
                      <a:pt x="3633" y="15059"/>
                      <a:pt x="3729" y="15168"/>
                      <a:pt x="3696" y="15534"/>
                    </a:cubicBezTo>
                    <a:cubicBezTo>
                      <a:pt x="3672" y="15796"/>
                      <a:pt x="3645" y="16092"/>
                      <a:pt x="4357" y="16208"/>
                    </a:cubicBezTo>
                    <a:cubicBezTo>
                      <a:pt x="4429" y="16220"/>
                      <a:pt x="4499" y="16226"/>
                      <a:pt x="4567" y="16226"/>
                    </a:cubicBezTo>
                    <a:cubicBezTo>
                      <a:pt x="4848" y="16226"/>
                      <a:pt x="5037" y="16127"/>
                      <a:pt x="5221" y="16032"/>
                    </a:cubicBezTo>
                    <a:cubicBezTo>
                      <a:pt x="5383" y="15948"/>
                      <a:pt x="5536" y="15868"/>
                      <a:pt x="5746" y="15865"/>
                    </a:cubicBezTo>
                    <a:cubicBezTo>
                      <a:pt x="5891" y="15865"/>
                      <a:pt x="6419" y="16003"/>
                      <a:pt x="6470" y="16118"/>
                    </a:cubicBezTo>
                    <a:cubicBezTo>
                      <a:pt x="6505" y="16199"/>
                      <a:pt x="6312" y="16202"/>
                      <a:pt x="6268" y="16203"/>
                    </a:cubicBezTo>
                    <a:cubicBezTo>
                      <a:pt x="6155" y="16205"/>
                      <a:pt x="6027" y="16207"/>
                      <a:pt x="5973" y="16273"/>
                    </a:cubicBezTo>
                    <a:cubicBezTo>
                      <a:pt x="5921" y="16337"/>
                      <a:pt x="6051" y="16489"/>
                      <a:pt x="6072" y="16514"/>
                    </a:cubicBezTo>
                    <a:cubicBezTo>
                      <a:pt x="6158" y="16612"/>
                      <a:pt x="6226" y="16690"/>
                      <a:pt x="6293" y="16804"/>
                    </a:cubicBezTo>
                    <a:cubicBezTo>
                      <a:pt x="6380" y="16949"/>
                      <a:pt x="6507" y="17023"/>
                      <a:pt x="6670" y="17023"/>
                    </a:cubicBezTo>
                    <a:cubicBezTo>
                      <a:pt x="6816" y="17023"/>
                      <a:pt x="6965" y="16964"/>
                      <a:pt x="7109" y="16906"/>
                    </a:cubicBezTo>
                    <a:cubicBezTo>
                      <a:pt x="7238" y="16855"/>
                      <a:pt x="7371" y="16802"/>
                      <a:pt x="7478" y="16802"/>
                    </a:cubicBezTo>
                    <a:cubicBezTo>
                      <a:pt x="7530" y="16802"/>
                      <a:pt x="7572" y="16815"/>
                      <a:pt x="7613" y="16841"/>
                    </a:cubicBezTo>
                    <a:cubicBezTo>
                      <a:pt x="7822" y="16978"/>
                      <a:pt x="7767" y="17294"/>
                      <a:pt x="7730" y="17503"/>
                    </a:cubicBezTo>
                    <a:cubicBezTo>
                      <a:pt x="7726" y="17527"/>
                      <a:pt x="7671" y="17749"/>
                      <a:pt x="7631" y="17866"/>
                    </a:cubicBezTo>
                    <a:cubicBezTo>
                      <a:pt x="7537" y="18146"/>
                      <a:pt x="7430" y="18463"/>
                      <a:pt x="7524" y="18612"/>
                    </a:cubicBezTo>
                    <a:cubicBezTo>
                      <a:pt x="7689" y="18871"/>
                      <a:pt x="8003" y="19062"/>
                      <a:pt x="8306" y="19247"/>
                    </a:cubicBezTo>
                    <a:cubicBezTo>
                      <a:pt x="8548" y="19394"/>
                      <a:pt x="8798" y="19547"/>
                      <a:pt x="8960" y="19729"/>
                    </a:cubicBezTo>
                    <a:cubicBezTo>
                      <a:pt x="9041" y="19820"/>
                      <a:pt x="9112" y="19942"/>
                      <a:pt x="9187" y="20072"/>
                    </a:cubicBezTo>
                    <a:cubicBezTo>
                      <a:pt x="9391" y="20423"/>
                      <a:pt x="9622" y="20821"/>
                      <a:pt x="10190" y="20851"/>
                    </a:cubicBezTo>
                    <a:cubicBezTo>
                      <a:pt x="10353" y="20860"/>
                      <a:pt x="10568" y="20891"/>
                      <a:pt x="10796" y="20923"/>
                    </a:cubicBezTo>
                    <a:cubicBezTo>
                      <a:pt x="11121" y="20969"/>
                      <a:pt x="11457" y="21017"/>
                      <a:pt x="11732" y="21017"/>
                    </a:cubicBezTo>
                    <a:cubicBezTo>
                      <a:pt x="11834" y="21017"/>
                      <a:pt x="11920" y="21010"/>
                      <a:pt x="11994" y="20997"/>
                    </a:cubicBezTo>
                    <a:cubicBezTo>
                      <a:pt x="12129" y="20972"/>
                      <a:pt x="12262" y="20959"/>
                      <a:pt x="12389" y="20959"/>
                    </a:cubicBezTo>
                    <a:cubicBezTo>
                      <a:pt x="12829" y="20959"/>
                      <a:pt x="13229" y="21104"/>
                      <a:pt x="13726" y="21444"/>
                    </a:cubicBezTo>
                    <a:cubicBezTo>
                      <a:pt x="13913" y="21572"/>
                      <a:pt x="14227" y="21595"/>
                      <a:pt x="14446" y="21600"/>
                    </a:cubicBezTo>
                    <a:lnTo>
                      <a:pt x="15201" y="21542"/>
                    </a:lnTo>
                    <a:cubicBezTo>
                      <a:pt x="15322" y="20965"/>
                      <a:pt x="15857" y="20486"/>
                      <a:pt x="16375" y="20023"/>
                    </a:cubicBezTo>
                    <a:cubicBezTo>
                      <a:pt x="16451" y="19955"/>
                      <a:pt x="16526" y="19888"/>
                      <a:pt x="16600" y="19821"/>
                    </a:cubicBezTo>
                    <a:cubicBezTo>
                      <a:pt x="16731" y="19700"/>
                      <a:pt x="16851" y="19572"/>
                      <a:pt x="16967" y="19448"/>
                    </a:cubicBezTo>
                    <a:cubicBezTo>
                      <a:pt x="17338" y="19050"/>
                      <a:pt x="17689" y="18673"/>
                      <a:pt x="18403" y="18550"/>
                    </a:cubicBezTo>
                    <a:cubicBezTo>
                      <a:pt x="19013" y="18445"/>
                      <a:pt x="19536" y="18276"/>
                      <a:pt x="20207" y="17967"/>
                    </a:cubicBezTo>
                    <a:cubicBezTo>
                      <a:pt x="21493" y="17374"/>
                      <a:pt x="21410" y="16617"/>
                      <a:pt x="21314" y="15739"/>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24" name="Shape 76">
                <a:extLst>
                  <a:ext uri="{FF2B5EF4-FFF2-40B4-BE49-F238E27FC236}"/>
                </a:extLst>
              </p:cNvPr>
              <p:cNvSpPr>
                <a:spLocks/>
              </p:cNvSpPr>
              <p:nvPr/>
            </p:nvSpPr>
            <p:spPr bwMode="auto">
              <a:xfrm>
                <a:off x="2458023" y="1362017"/>
                <a:ext cx="876656" cy="1127963"/>
              </a:xfrm>
              <a:custGeom>
                <a:avLst/>
                <a:gdLst>
                  <a:gd name="T0" fmla="*/ 2147483646 w 21526"/>
                  <a:gd name="T1" fmla="*/ 2147483646 h 21600"/>
                  <a:gd name="T2" fmla="*/ 2147483646 w 21526"/>
                  <a:gd name="T3" fmla="*/ 2147483646 h 21600"/>
                  <a:gd name="T4" fmla="*/ 2147483646 w 21526"/>
                  <a:gd name="T5" fmla="*/ 2147483646 h 21600"/>
                  <a:gd name="T6" fmla="*/ 2147483646 w 21526"/>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26" h="21600" extrusionOk="0">
                    <a:moveTo>
                      <a:pt x="21503" y="16191"/>
                    </a:moveTo>
                    <a:cubicBezTo>
                      <a:pt x="21457" y="16027"/>
                      <a:pt x="21251" y="15934"/>
                      <a:pt x="21033" y="15835"/>
                    </a:cubicBezTo>
                    <a:cubicBezTo>
                      <a:pt x="20775" y="15719"/>
                      <a:pt x="20508" y="15598"/>
                      <a:pt x="20476" y="15353"/>
                    </a:cubicBezTo>
                    <a:cubicBezTo>
                      <a:pt x="20453" y="15174"/>
                      <a:pt x="20942" y="15005"/>
                      <a:pt x="21013" y="14958"/>
                    </a:cubicBezTo>
                    <a:cubicBezTo>
                      <a:pt x="21101" y="14900"/>
                      <a:pt x="21146" y="14831"/>
                      <a:pt x="21146" y="14753"/>
                    </a:cubicBezTo>
                    <a:cubicBezTo>
                      <a:pt x="21148" y="14440"/>
                      <a:pt x="20694" y="14277"/>
                      <a:pt x="20511" y="14127"/>
                    </a:cubicBezTo>
                    <a:cubicBezTo>
                      <a:pt x="20055" y="13751"/>
                      <a:pt x="19855" y="13368"/>
                      <a:pt x="19821" y="12804"/>
                    </a:cubicBezTo>
                    <a:cubicBezTo>
                      <a:pt x="19804" y="12525"/>
                      <a:pt x="19595" y="12285"/>
                      <a:pt x="19393" y="12052"/>
                    </a:cubicBezTo>
                    <a:cubicBezTo>
                      <a:pt x="19261" y="11900"/>
                      <a:pt x="19124" y="11742"/>
                      <a:pt x="19049" y="11580"/>
                    </a:cubicBezTo>
                    <a:cubicBezTo>
                      <a:pt x="18869" y="11192"/>
                      <a:pt x="18541" y="11168"/>
                      <a:pt x="18224" y="11145"/>
                    </a:cubicBezTo>
                    <a:cubicBezTo>
                      <a:pt x="18084" y="11135"/>
                      <a:pt x="17938" y="11125"/>
                      <a:pt x="17793" y="11085"/>
                    </a:cubicBezTo>
                    <a:cubicBezTo>
                      <a:pt x="17650" y="11046"/>
                      <a:pt x="17633" y="10926"/>
                      <a:pt x="17621" y="10734"/>
                    </a:cubicBezTo>
                    <a:cubicBezTo>
                      <a:pt x="17613" y="10604"/>
                      <a:pt x="17605" y="10468"/>
                      <a:pt x="17515" y="10373"/>
                    </a:cubicBezTo>
                    <a:cubicBezTo>
                      <a:pt x="17452" y="10307"/>
                      <a:pt x="17359" y="10247"/>
                      <a:pt x="17260" y="10184"/>
                    </a:cubicBezTo>
                    <a:cubicBezTo>
                      <a:pt x="17026" y="10034"/>
                      <a:pt x="16876" y="9924"/>
                      <a:pt x="16927" y="9773"/>
                    </a:cubicBezTo>
                    <a:cubicBezTo>
                      <a:pt x="16982" y="9608"/>
                      <a:pt x="17087" y="9495"/>
                      <a:pt x="17188" y="9386"/>
                    </a:cubicBezTo>
                    <a:cubicBezTo>
                      <a:pt x="17356" y="9206"/>
                      <a:pt x="17515" y="9036"/>
                      <a:pt x="17412" y="8689"/>
                    </a:cubicBezTo>
                    <a:cubicBezTo>
                      <a:pt x="17282" y="8248"/>
                      <a:pt x="17080" y="7912"/>
                      <a:pt x="16796" y="7661"/>
                    </a:cubicBezTo>
                    <a:cubicBezTo>
                      <a:pt x="16634" y="7518"/>
                      <a:pt x="16418" y="7510"/>
                      <a:pt x="16228" y="7503"/>
                    </a:cubicBezTo>
                    <a:cubicBezTo>
                      <a:pt x="16042" y="7497"/>
                      <a:pt x="15925" y="7488"/>
                      <a:pt x="15865" y="7403"/>
                    </a:cubicBezTo>
                    <a:cubicBezTo>
                      <a:pt x="15700" y="7171"/>
                      <a:pt x="15828" y="6784"/>
                      <a:pt x="15897" y="6576"/>
                    </a:cubicBezTo>
                    <a:cubicBezTo>
                      <a:pt x="15962" y="6383"/>
                      <a:pt x="15920" y="6197"/>
                      <a:pt x="15881" y="6017"/>
                    </a:cubicBezTo>
                    <a:cubicBezTo>
                      <a:pt x="15824" y="5761"/>
                      <a:pt x="15805" y="5624"/>
                      <a:pt x="16100" y="5411"/>
                    </a:cubicBezTo>
                    <a:cubicBezTo>
                      <a:pt x="16161" y="5367"/>
                      <a:pt x="16230" y="5317"/>
                      <a:pt x="16299" y="5256"/>
                    </a:cubicBezTo>
                    <a:cubicBezTo>
                      <a:pt x="16475" y="5100"/>
                      <a:pt x="16412" y="4778"/>
                      <a:pt x="16352" y="4468"/>
                    </a:cubicBezTo>
                    <a:cubicBezTo>
                      <a:pt x="16322" y="4318"/>
                      <a:pt x="16295" y="4176"/>
                      <a:pt x="16303" y="4083"/>
                    </a:cubicBezTo>
                    <a:cubicBezTo>
                      <a:pt x="16320" y="3890"/>
                      <a:pt x="16389" y="3692"/>
                      <a:pt x="16457" y="3500"/>
                    </a:cubicBezTo>
                    <a:cubicBezTo>
                      <a:pt x="16564" y="3193"/>
                      <a:pt x="16675" y="2876"/>
                      <a:pt x="16593" y="2551"/>
                    </a:cubicBezTo>
                    <a:cubicBezTo>
                      <a:pt x="16545" y="2360"/>
                      <a:pt x="16449" y="2014"/>
                      <a:pt x="16308" y="1871"/>
                    </a:cubicBezTo>
                    <a:cubicBezTo>
                      <a:pt x="16230" y="1794"/>
                      <a:pt x="16137" y="1756"/>
                      <a:pt x="16025" y="1756"/>
                    </a:cubicBezTo>
                    <a:cubicBezTo>
                      <a:pt x="15828" y="1756"/>
                      <a:pt x="15752" y="1858"/>
                      <a:pt x="15574" y="1777"/>
                    </a:cubicBezTo>
                    <a:cubicBezTo>
                      <a:pt x="15437" y="1715"/>
                      <a:pt x="15350" y="1578"/>
                      <a:pt x="15258" y="1432"/>
                    </a:cubicBezTo>
                    <a:cubicBezTo>
                      <a:pt x="15131" y="1232"/>
                      <a:pt x="14999" y="1025"/>
                      <a:pt x="14712" y="986"/>
                    </a:cubicBezTo>
                    <a:cubicBezTo>
                      <a:pt x="14568" y="967"/>
                      <a:pt x="14472" y="1030"/>
                      <a:pt x="14327" y="1030"/>
                    </a:cubicBezTo>
                    <a:cubicBezTo>
                      <a:pt x="14297" y="1030"/>
                      <a:pt x="14256" y="1025"/>
                      <a:pt x="14200" y="983"/>
                    </a:cubicBezTo>
                    <a:cubicBezTo>
                      <a:pt x="14052" y="874"/>
                      <a:pt x="13945" y="795"/>
                      <a:pt x="13763" y="795"/>
                    </a:cubicBezTo>
                    <a:cubicBezTo>
                      <a:pt x="13697" y="795"/>
                      <a:pt x="13619" y="805"/>
                      <a:pt x="13519" y="827"/>
                    </a:cubicBezTo>
                    <a:cubicBezTo>
                      <a:pt x="13439" y="845"/>
                      <a:pt x="13356" y="854"/>
                      <a:pt x="13273" y="854"/>
                    </a:cubicBezTo>
                    <a:cubicBezTo>
                      <a:pt x="12933" y="854"/>
                      <a:pt x="12552" y="696"/>
                      <a:pt x="12518" y="349"/>
                    </a:cubicBezTo>
                    <a:cubicBezTo>
                      <a:pt x="12512" y="291"/>
                      <a:pt x="12535" y="109"/>
                      <a:pt x="12535" y="109"/>
                    </a:cubicBezTo>
                    <a:cubicBezTo>
                      <a:pt x="12535" y="109"/>
                      <a:pt x="12184" y="0"/>
                      <a:pt x="12047" y="0"/>
                    </a:cubicBezTo>
                    <a:cubicBezTo>
                      <a:pt x="11798" y="0"/>
                      <a:pt x="11697" y="270"/>
                      <a:pt x="11641" y="436"/>
                    </a:cubicBezTo>
                    <a:cubicBezTo>
                      <a:pt x="11591" y="487"/>
                      <a:pt x="11498" y="524"/>
                      <a:pt x="11399" y="563"/>
                    </a:cubicBezTo>
                    <a:cubicBezTo>
                      <a:pt x="11248" y="622"/>
                      <a:pt x="11077" y="689"/>
                      <a:pt x="11042" y="830"/>
                    </a:cubicBezTo>
                    <a:cubicBezTo>
                      <a:pt x="11012" y="946"/>
                      <a:pt x="11067" y="1054"/>
                      <a:pt x="11116" y="1149"/>
                    </a:cubicBezTo>
                    <a:cubicBezTo>
                      <a:pt x="11156" y="1228"/>
                      <a:pt x="11191" y="1297"/>
                      <a:pt x="11163" y="1338"/>
                    </a:cubicBezTo>
                    <a:cubicBezTo>
                      <a:pt x="11144" y="1365"/>
                      <a:pt x="11083" y="1403"/>
                      <a:pt x="10900" y="1432"/>
                    </a:cubicBezTo>
                    <a:cubicBezTo>
                      <a:pt x="10538" y="1488"/>
                      <a:pt x="10378" y="1740"/>
                      <a:pt x="10223" y="1984"/>
                    </a:cubicBezTo>
                    <a:cubicBezTo>
                      <a:pt x="10063" y="2235"/>
                      <a:pt x="9969" y="2433"/>
                      <a:pt x="9676" y="2433"/>
                    </a:cubicBezTo>
                    <a:cubicBezTo>
                      <a:pt x="9498" y="2433"/>
                      <a:pt x="9293" y="2343"/>
                      <a:pt x="9094" y="2255"/>
                    </a:cubicBezTo>
                    <a:cubicBezTo>
                      <a:pt x="8936" y="2185"/>
                      <a:pt x="8772" y="2114"/>
                      <a:pt x="8618" y="2086"/>
                    </a:cubicBezTo>
                    <a:cubicBezTo>
                      <a:pt x="8382" y="2043"/>
                      <a:pt x="8144" y="1998"/>
                      <a:pt x="7998" y="2123"/>
                    </a:cubicBezTo>
                    <a:cubicBezTo>
                      <a:pt x="7903" y="2204"/>
                      <a:pt x="7918" y="2326"/>
                      <a:pt x="7935" y="2466"/>
                    </a:cubicBezTo>
                    <a:cubicBezTo>
                      <a:pt x="7946" y="2559"/>
                      <a:pt x="7959" y="2665"/>
                      <a:pt x="7937" y="2764"/>
                    </a:cubicBezTo>
                    <a:cubicBezTo>
                      <a:pt x="7916" y="2856"/>
                      <a:pt x="7868" y="2856"/>
                      <a:pt x="7839" y="2856"/>
                    </a:cubicBezTo>
                    <a:cubicBezTo>
                      <a:pt x="7726" y="2856"/>
                      <a:pt x="7542" y="2765"/>
                      <a:pt x="7394" y="2692"/>
                    </a:cubicBezTo>
                    <a:cubicBezTo>
                      <a:pt x="7287" y="2639"/>
                      <a:pt x="7173" y="2567"/>
                      <a:pt x="7042" y="2567"/>
                    </a:cubicBezTo>
                    <a:cubicBezTo>
                      <a:pt x="6825" y="2567"/>
                      <a:pt x="6673" y="2750"/>
                      <a:pt x="6526" y="2927"/>
                    </a:cubicBezTo>
                    <a:cubicBezTo>
                      <a:pt x="6335" y="3156"/>
                      <a:pt x="6253" y="3213"/>
                      <a:pt x="5999" y="3213"/>
                    </a:cubicBezTo>
                    <a:cubicBezTo>
                      <a:pt x="5772" y="3213"/>
                      <a:pt x="5569" y="3144"/>
                      <a:pt x="5353" y="3070"/>
                    </a:cubicBezTo>
                    <a:cubicBezTo>
                      <a:pt x="5139" y="2997"/>
                      <a:pt x="4917" y="2922"/>
                      <a:pt x="4673" y="2922"/>
                    </a:cubicBezTo>
                    <a:cubicBezTo>
                      <a:pt x="4561" y="2922"/>
                      <a:pt x="4484" y="2954"/>
                      <a:pt x="4462" y="3069"/>
                    </a:cubicBezTo>
                    <a:cubicBezTo>
                      <a:pt x="4426" y="3248"/>
                      <a:pt x="4354" y="3261"/>
                      <a:pt x="4224" y="3249"/>
                    </a:cubicBezTo>
                    <a:cubicBezTo>
                      <a:pt x="4137" y="3240"/>
                      <a:pt x="4050" y="3223"/>
                      <a:pt x="3957" y="3206"/>
                    </a:cubicBezTo>
                    <a:cubicBezTo>
                      <a:pt x="3605" y="3139"/>
                      <a:pt x="3580" y="3127"/>
                      <a:pt x="3350" y="3170"/>
                    </a:cubicBezTo>
                    <a:cubicBezTo>
                      <a:pt x="3184" y="3201"/>
                      <a:pt x="3083" y="3282"/>
                      <a:pt x="2993" y="3354"/>
                    </a:cubicBezTo>
                    <a:cubicBezTo>
                      <a:pt x="2906" y="3425"/>
                      <a:pt x="2823" y="3491"/>
                      <a:pt x="2684" y="3514"/>
                    </a:cubicBezTo>
                    <a:cubicBezTo>
                      <a:pt x="2381" y="3565"/>
                      <a:pt x="2193" y="3648"/>
                      <a:pt x="2111" y="3768"/>
                    </a:cubicBezTo>
                    <a:cubicBezTo>
                      <a:pt x="1999" y="3930"/>
                      <a:pt x="2094" y="4120"/>
                      <a:pt x="2195" y="4320"/>
                    </a:cubicBezTo>
                    <a:cubicBezTo>
                      <a:pt x="2596" y="5116"/>
                      <a:pt x="2116" y="5067"/>
                      <a:pt x="1945" y="5196"/>
                    </a:cubicBezTo>
                    <a:cubicBezTo>
                      <a:pt x="2122" y="5271"/>
                      <a:pt x="2150" y="5286"/>
                      <a:pt x="2465" y="5293"/>
                    </a:cubicBezTo>
                    <a:cubicBezTo>
                      <a:pt x="2678" y="5298"/>
                      <a:pt x="2922" y="5324"/>
                      <a:pt x="2912" y="5446"/>
                    </a:cubicBezTo>
                    <a:cubicBezTo>
                      <a:pt x="2899" y="5611"/>
                      <a:pt x="2549" y="5887"/>
                      <a:pt x="2405" y="5952"/>
                    </a:cubicBezTo>
                    <a:cubicBezTo>
                      <a:pt x="2355" y="5975"/>
                      <a:pt x="2292" y="5984"/>
                      <a:pt x="2227" y="5995"/>
                    </a:cubicBezTo>
                    <a:cubicBezTo>
                      <a:pt x="2142" y="6008"/>
                      <a:pt x="2046" y="6024"/>
                      <a:pt x="1964" y="6071"/>
                    </a:cubicBezTo>
                    <a:cubicBezTo>
                      <a:pt x="1883" y="6117"/>
                      <a:pt x="1837" y="6239"/>
                      <a:pt x="1870" y="6319"/>
                    </a:cubicBezTo>
                    <a:cubicBezTo>
                      <a:pt x="1891" y="6367"/>
                      <a:pt x="1940" y="6396"/>
                      <a:pt x="2001" y="6397"/>
                    </a:cubicBezTo>
                    <a:cubicBezTo>
                      <a:pt x="2260" y="6715"/>
                      <a:pt x="2084" y="6819"/>
                      <a:pt x="1772" y="7002"/>
                    </a:cubicBezTo>
                    <a:cubicBezTo>
                      <a:pt x="1695" y="7048"/>
                      <a:pt x="1432" y="7225"/>
                      <a:pt x="1383" y="7262"/>
                    </a:cubicBezTo>
                    <a:cubicBezTo>
                      <a:pt x="1237" y="7374"/>
                      <a:pt x="1110" y="7471"/>
                      <a:pt x="973" y="7471"/>
                    </a:cubicBezTo>
                    <a:cubicBezTo>
                      <a:pt x="893" y="7471"/>
                      <a:pt x="808" y="7437"/>
                      <a:pt x="712" y="7369"/>
                    </a:cubicBezTo>
                    <a:cubicBezTo>
                      <a:pt x="571" y="7267"/>
                      <a:pt x="440" y="7215"/>
                      <a:pt x="323" y="7215"/>
                    </a:cubicBezTo>
                    <a:cubicBezTo>
                      <a:pt x="223" y="7215"/>
                      <a:pt x="136" y="7254"/>
                      <a:pt x="78" y="7325"/>
                    </a:cubicBezTo>
                    <a:cubicBezTo>
                      <a:pt x="-33" y="7463"/>
                      <a:pt x="-24" y="7708"/>
                      <a:pt x="99" y="7909"/>
                    </a:cubicBezTo>
                    <a:cubicBezTo>
                      <a:pt x="300" y="8234"/>
                      <a:pt x="609" y="8251"/>
                      <a:pt x="908" y="8268"/>
                    </a:cubicBezTo>
                    <a:cubicBezTo>
                      <a:pt x="1091" y="8279"/>
                      <a:pt x="1279" y="8289"/>
                      <a:pt x="1452" y="8371"/>
                    </a:cubicBezTo>
                    <a:cubicBezTo>
                      <a:pt x="1984" y="8625"/>
                      <a:pt x="1939" y="9160"/>
                      <a:pt x="1825" y="9665"/>
                    </a:cubicBezTo>
                    <a:cubicBezTo>
                      <a:pt x="1737" y="9620"/>
                      <a:pt x="1643" y="9595"/>
                      <a:pt x="1555" y="9595"/>
                    </a:cubicBezTo>
                    <a:cubicBezTo>
                      <a:pt x="1387" y="9595"/>
                      <a:pt x="1263" y="9684"/>
                      <a:pt x="1214" y="9837"/>
                    </a:cubicBezTo>
                    <a:cubicBezTo>
                      <a:pt x="1189" y="9918"/>
                      <a:pt x="1198" y="9984"/>
                      <a:pt x="1242" y="10036"/>
                    </a:cubicBezTo>
                    <a:cubicBezTo>
                      <a:pt x="1316" y="10124"/>
                      <a:pt x="1470" y="10143"/>
                      <a:pt x="1606" y="10160"/>
                    </a:cubicBezTo>
                    <a:cubicBezTo>
                      <a:pt x="1757" y="10179"/>
                      <a:pt x="1945" y="10221"/>
                      <a:pt x="1957" y="10349"/>
                    </a:cubicBezTo>
                    <a:cubicBezTo>
                      <a:pt x="1963" y="10418"/>
                      <a:pt x="1868" y="10495"/>
                      <a:pt x="1776" y="10569"/>
                    </a:cubicBezTo>
                    <a:cubicBezTo>
                      <a:pt x="1666" y="10657"/>
                      <a:pt x="1553" y="10749"/>
                      <a:pt x="1560" y="10862"/>
                    </a:cubicBezTo>
                    <a:cubicBezTo>
                      <a:pt x="1564" y="10929"/>
                      <a:pt x="1610" y="10991"/>
                      <a:pt x="1700" y="11050"/>
                    </a:cubicBezTo>
                    <a:cubicBezTo>
                      <a:pt x="1852" y="11151"/>
                      <a:pt x="1731" y="11530"/>
                      <a:pt x="1643" y="11807"/>
                    </a:cubicBezTo>
                    <a:cubicBezTo>
                      <a:pt x="1583" y="11997"/>
                      <a:pt x="1531" y="12160"/>
                      <a:pt x="1540" y="12268"/>
                    </a:cubicBezTo>
                    <a:cubicBezTo>
                      <a:pt x="1548" y="12363"/>
                      <a:pt x="1566" y="12659"/>
                      <a:pt x="1568" y="12713"/>
                    </a:cubicBezTo>
                    <a:cubicBezTo>
                      <a:pt x="1577" y="12933"/>
                      <a:pt x="1715" y="13098"/>
                      <a:pt x="1715" y="13098"/>
                    </a:cubicBezTo>
                    <a:cubicBezTo>
                      <a:pt x="1777" y="13197"/>
                      <a:pt x="1763" y="13304"/>
                      <a:pt x="1748" y="13417"/>
                    </a:cubicBezTo>
                    <a:cubicBezTo>
                      <a:pt x="1741" y="13471"/>
                      <a:pt x="1734" y="13526"/>
                      <a:pt x="1735" y="13581"/>
                    </a:cubicBezTo>
                    <a:cubicBezTo>
                      <a:pt x="1736" y="13773"/>
                      <a:pt x="1794" y="13949"/>
                      <a:pt x="1905" y="14104"/>
                    </a:cubicBezTo>
                    <a:cubicBezTo>
                      <a:pt x="1977" y="14204"/>
                      <a:pt x="1944" y="14265"/>
                      <a:pt x="1898" y="14349"/>
                    </a:cubicBezTo>
                    <a:cubicBezTo>
                      <a:pt x="1860" y="14417"/>
                      <a:pt x="1818" y="14495"/>
                      <a:pt x="1831" y="14599"/>
                    </a:cubicBezTo>
                    <a:cubicBezTo>
                      <a:pt x="1846" y="14706"/>
                      <a:pt x="1903" y="14781"/>
                      <a:pt x="1958" y="14854"/>
                    </a:cubicBezTo>
                    <a:cubicBezTo>
                      <a:pt x="2012" y="14927"/>
                      <a:pt x="2064" y="14995"/>
                      <a:pt x="2068" y="15094"/>
                    </a:cubicBezTo>
                    <a:cubicBezTo>
                      <a:pt x="2075" y="15245"/>
                      <a:pt x="2136" y="15360"/>
                      <a:pt x="2194" y="15471"/>
                    </a:cubicBezTo>
                    <a:cubicBezTo>
                      <a:pt x="2231" y="15541"/>
                      <a:pt x="2269" y="15613"/>
                      <a:pt x="2293" y="15695"/>
                    </a:cubicBezTo>
                    <a:cubicBezTo>
                      <a:pt x="2328" y="15813"/>
                      <a:pt x="2295" y="16218"/>
                      <a:pt x="2295" y="16218"/>
                    </a:cubicBezTo>
                    <a:cubicBezTo>
                      <a:pt x="2295" y="16218"/>
                      <a:pt x="2810" y="16313"/>
                      <a:pt x="2987" y="16313"/>
                    </a:cubicBezTo>
                    <a:cubicBezTo>
                      <a:pt x="3323" y="16313"/>
                      <a:pt x="3608" y="16216"/>
                      <a:pt x="3884" y="16008"/>
                    </a:cubicBezTo>
                    <a:cubicBezTo>
                      <a:pt x="4022" y="15904"/>
                      <a:pt x="4164" y="15853"/>
                      <a:pt x="4319" y="15853"/>
                    </a:cubicBezTo>
                    <a:cubicBezTo>
                      <a:pt x="4544" y="15853"/>
                      <a:pt x="4796" y="15961"/>
                      <a:pt x="5089" y="16181"/>
                    </a:cubicBezTo>
                    <a:cubicBezTo>
                      <a:pt x="5357" y="16382"/>
                      <a:pt x="5257" y="16538"/>
                      <a:pt x="5130" y="16735"/>
                    </a:cubicBezTo>
                    <a:cubicBezTo>
                      <a:pt x="5026" y="16897"/>
                      <a:pt x="4909" y="17080"/>
                      <a:pt x="5052" y="17285"/>
                    </a:cubicBezTo>
                    <a:cubicBezTo>
                      <a:pt x="5337" y="17694"/>
                      <a:pt x="6121" y="17910"/>
                      <a:pt x="6639" y="18053"/>
                    </a:cubicBezTo>
                    <a:cubicBezTo>
                      <a:pt x="6639" y="18053"/>
                      <a:pt x="7953" y="18282"/>
                      <a:pt x="8001" y="18424"/>
                    </a:cubicBezTo>
                    <a:cubicBezTo>
                      <a:pt x="7761" y="18753"/>
                      <a:pt x="7942" y="18869"/>
                      <a:pt x="8101" y="18972"/>
                    </a:cubicBezTo>
                    <a:cubicBezTo>
                      <a:pt x="8200" y="19036"/>
                      <a:pt x="8292" y="19095"/>
                      <a:pt x="8324" y="19210"/>
                    </a:cubicBezTo>
                    <a:cubicBezTo>
                      <a:pt x="8381" y="19416"/>
                      <a:pt x="8166" y="19476"/>
                      <a:pt x="7804" y="19550"/>
                    </a:cubicBezTo>
                    <a:cubicBezTo>
                      <a:pt x="7600" y="19592"/>
                      <a:pt x="7406" y="19632"/>
                      <a:pt x="7316" y="19730"/>
                    </a:cubicBezTo>
                    <a:cubicBezTo>
                      <a:pt x="7165" y="19892"/>
                      <a:pt x="7115" y="20051"/>
                      <a:pt x="7166" y="20201"/>
                    </a:cubicBezTo>
                    <a:cubicBezTo>
                      <a:pt x="7225" y="20372"/>
                      <a:pt x="7416" y="20518"/>
                      <a:pt x="7717" y="20623"/>
                    </a:cubicBezTo>
                    <a:cubicBezTo>
                      <a:pt x="7784" y="20646"/>
                      <a:pt x="7872" y="20657"/>
                      <a:pt x="7986" y="20657"/>
                    </a:cubicBezTo>
                    <a:cubicBezTo>
                      <a:pt x="8176" y="20657"/>
                      <a:pt x="8407" y="20627"/>
                      <a:pt x="8630" y="20597"/>
                    </a:cubicBezTo>
                    <a:cubicBezTo>
                      <a:pt x="8924" y="20557"/>
                      <a:pt x="9104" y="20527"/>
                      <a:pt x="9196" y="20557"/>
                    </a:cubicBezTo>
                    <a:cubicBezTo>
                      <a:pt x="9191" y="20575"/>
                      <a:pt x="9158" y="20637"/>
                      <a:pt x="8951" y="20793"/>
                    </a:cubicBezTo>
                    <a:cubicBezTo>
                      <a:pt x="8852" y="20868"/>
                      <a:pt x="8819" y="20939"/>
                      <a:pt x="8853" y="21004"/>
                    </a:cubicBezTo>
                    <a:cubicBezTo>
                      <a:pt x="8892" y="21080"/>
                      <a:pt x="9029" y="21180"/>
                      <a:pt x="9760" y="21180"/>
                    </a:cubicBezTo>
                    <a:lnTo>
                      <a:pt x="9853" y="21180"/>
                    </a:lnTo>
                    <a:cubicBezTo>
                      <a:pt x="9995" y="21184"/>
                      <a:pt x="10138" y="21189"/>
                      <a:pt x="10282" y="21194"/>
                    </a:cubicBezTo>
                    <a:cubicBezTo>
                      <a:pt x="10668" y="21207"/>
                      <a:pt x="11068" y="21221"/>
                      <a:pt x="11461" y="21221"/>
                    </a:cubicBezTo>
                    <a:cubicBezTo>
                      <a:pt x="11697" y="21221"/>
                      <a:pt x="11910" y="21216"/>
                      <a:pt x="12111" y="21206"/>
                    </a:cubicBezTo>
                    <a:cubicBezTo>
                      <a:pt x="12519" y="21186"/>
                      <a:pt x="12671" y="20991"/>
                      <a:pt x="12817" y="20803"/>
                    </a:cubicBezTo>
                    <a:cubicBezTo>
                      <a:pt x="12900" y="20697"/>
                      <a:pt x="12985" y="20587"/>
                      <a:pt x="13118" y="20509"/>
                    </a:cubicBezTo>
                    <a:cubicBezTo>
                      <a:pt x="13207" y="20457"/>
                      <a:pt x="13265" y="20396"/>
                      <a:pt x="13316" y="20342"/>
                    </a:cubicBezTo>
                    <a:cubicBezTo>
                      <a:pt x="13397" y="20256"/>
                      <a:pt x="13441" y="20215"/>
                      <a:pt x="13540" y="20215"/>
                    </a:cubicBezTo>
                    <a:cubicBezTo>
                      <a:pt x="13582" y="20215"/>
                      <a:pt x="13632" y="20223"/>
                      <a:pt x="13690" y="20238"/>
                    </a:cubicBezTo>
                    <a:cubicBezTo>
                      <a:pt x="13832" y="20274"/>
                      <a:pt x="13941" y="20291"/>
                      <a:pt x="14045" y="20291"/>
                    </a:cubicBezTo>
                    <a:cubicBezTo>
                      <a:pt x="14206" y="20291"/>
                      <a:pt x="14335" y="20252"/>
                      <a:pt x="14531" y="20193"/>
                    </a:cubicBezTo>
                    <a:cubicBezTo>
                      <a:pt x="14531" y="20193"/>
                      <a:pt x="14616" y="20173"/>
                      <a:pt x="14645" y="20173"/>
                    </a:cubicBezTo>
                    <a:cubicBezTo>
                      <a:pt x="14850" y="20173"/>
                      <a:pt x="15181" y="20295"/>
                      <a:pt x="15341" y="20430"/>
                    </a:cubicBezTo>
                    <a:cubicBezTo>
                      <a:pt x="15384" y="20467"/>
                      <a:pt x="15435" y="20522"/>
                      <a:pt x="15430" y="20574"/>
                    </a:cubicBezTo>
                    <a:cubicBezTo>
                      <a:pt x="15394" y="20919"/>
                      <a:pt x="15448" y="20975"/>
                      <a:pt x="15681" y="21019"/>
                    </a:cubicBezTo>
                    <a:cubicBezTo>
                      <a:pt x="16048" y="21087"/>
                      <a:pt x="16412" y="21455"/>
                      <a:pt x="16633" y="21600"/>
                    </a:cubicBezTo>
                    <a:cubicBezTo>
                      <a:pt x="16633" y="21600"/>
                      <a:pt x="17355" y="21107"/>
                      <a:pt x="17562" y="20915"/>
                    </a:cubicBezTo>
                    <a:cubicBezTo>
                      <a:pt x="17742" y="20749"/>
                      <a:pt x="17865" y="20559"/>
                      <a:pt x="17985" y="20375"/>
                    </a:cubicBezTo>
                    <a:cubicBezTo>
                      <a:pt x="18103" y="20194"/>
                      <a:pt x="18215" y="20023"/>
                      <a:pt x="18373" y="19877"/>
                    </a:cubicBezTo>
                    <a:cubicBezTo>
                      <a:pt x="18643" y="19629"/>
                      <a:pt x="19071" y="19590"/>
                      <a:pt x="19485" y="19553"/>
                    </a:cubicBezTo>
                    <a:cubicBezTo>
                      <a:pt x="19581" y="19544"/>
                      <a:pt x="19680" y="19535"/>
                      <a:pt x="19774" y="19524"/>
                    </a:cubicBezTo>
                    <a:cubicBezTo>
                      <a:pt x="21180" y="19355"/>
                      <a:pt x="21493" y="18336"/>
                      <a:pt x="21317" y="17440"/>
                    </a:cubicBezTo>
                    <a:cubicBezTo>
                      <a:pt x="21279" y="17250"/>
                      <a:pt x="21345" y="17063"/>
                      <a:pt x="21413" y="16865"/>
                    </a:cubicBezTo>
                    <a:cubicBezTo>
                      <a:pt x="21489" y="16648"/>
                      <a:pt x="21567" y="16423"/>
                      <a:pt x="21503" y="16191"/>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25" name="Shape 77">
                <a:extLst>
                  <a:ext uri="{FF2B5EF4-FFF2-40B4-BE49-F238E27FC236}"/>
                </a:extLst>
              </p:cNvPr>
              <p:cNvSpPr>
                <a:spLocks/>
              </p:cNvSpPr>
              <p:nvPr/>
            </p:nvSpPr>
            <p:spPr bwMode="auto">
              <a:xfrm>
                <a:off x="1815330" y="1917538"/>
                <a:ext cx="744172" cy="631660"/>
              </a:xfrm>
              <a:custGeom>
                <a:avLst/>
                <a:gdLst>
                  <a:gd name="T0" fmla="*/ 2147483646 w 21510"/>
                  <a:gd name="T1" fmla="*/ 2147483646 h 21600"/>
                  <a:gd name="T2" fmla="*/ 2147483646 w 21510"/>
                  <a:gd name="T3" fmla="*/ 2147483646 h 21600"/>
                  <a:gd name="T4" fmla="*/ 2147483646 w 21510"/>
                  <a:gd name="T5" fmla="*/ 2147483646 h 21600"/>
                  <a:gd name="T6" fmla="*/ 2147483646 w 2151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10" h="21600" extrusionOk="0">
                    <a:moveTo>
                      <a:pt x="21477" y="8922"/>
                    </a:moveTo>
                    <a:cubicBezTo>
                      <a:pt x="21445" y="8758"/>
                      <a:pt x="21398" y="8621"/>
                      <a:pt x="21352" y="8488"/>
                    </a:cubicBezTo>
                    <a:cubicBezTo>
                      <a:pt x="21287" y="8300"/>
                      <a:pt x="21226" y="8123"/>
                      <a:pt x="21219" y="7892"/>
                    </a:cubicBezTo>
                    <a:cubicBezTo>
                      <a:pt x="21212" y="7660"/>
                      <a:pt x="21133" y="7500"/>
                      <a:pt x="21063" y="7359"/>
                    </a:cubicBezTo>
                    <a:cubicBezTo>
                      <a:pt x="21004" y="7240"/>
                      <a:pt x="20953" y="7136"/>
                      <a:pt x="20940" y="6995"/>
                    </a:cubicBezTo>
                    <a:cubicBezTo>
                      <a:pt x="20929" y="6866"/>
                      <a:pt x="20966" y="6765"/>
                      <a:pt x="21004" y="6658"/>
                    </a:cubicBezTo>
                    <a:cubicBezTo>
                      <a:pt x="21065" y="6490"/>
                      <a:pt x="21133" y="6300"/>
                      <a:pt x="21004" y="6025"/>
                    </a:cubicBezTo>
                    <a:cubicBezTo>
                      <a:pt x="20888" y="5778"/>
                      <a:pt x="20813" y="5508"/>
                      <a:pt x="20828" y="5200"/>
                    </a:cubicBezTo>
                    <a:cubicBezTo>
                      <a:pt x="20841" y="4935"/>
                      <a:pt x="20663" y="4515"/>
                      <a:pt x="20663" y="4515"/>
                    </a:cubicBezTo>
                    <a:cubicBezTo>
                      <a:pt x="20485" y="4860"/>
                      <a:pt x="20292" y="5014"/>
                      <a:pt x="20033" y="5014"/>
                    </a:cubicBezTo>
                    <a:cubicBezTo>
                      <a:pt x="19866" y="5014"/>
                      <a:pt x="19596" y="4903"/>
                      <a:pt x="19487" y="4851"/>
                    </a:cubicBezTo>
                    <a:cubicBezTo>
                      <a:pt x="19323" y="4796"/>
                      <a:pt x="18707" y="4575"/>
                      <a:pt x="18464" y="4575"/>
                    </a:cubicBezTo>
                    <a:cubicBezTo>
                      <a:pt x="18201" y="4575"/>
                      <a:pt x="17980" y="4656"/>
                      <a:pt x="17806" y="4818"/>
                    </a:cubicBezTo>
                    <a:cubicBezTo>
                      <a:pt x="17698" y="4918"/>
                      <a:pt x="17601" y="5044"/>
                      <a:pt x="17507" y="5167"/>
                    </a:cubicBezTo>
                    <a:cubicBezTo>
                      <a:pt x="17338" y="5387"/>
                      <a:pt x="17179" y="5595"/>
                      <a:pt x="16998" y="5595"/>
                    </a:cubicBezTo>
                    <a:cubicBezTo>
                      <a:pt x="16892" y="5595"/>
                      <a:pt x="16778" y="5527"/>
                      <a:pt x="16649" y="5387"/>
                    </a:cubicBezTo>
                    <a:cubicBezTo>
                      <a:pt x="16566" y="5297"/>
                      <a:pt x="16495" y="5216"/>
                      <a:pt x="16431" y="5143"/>
                    </a:cubicBezTo>
                    <a:cubicBezTo>
                      <a:pt x="16118" y="4787"/>
                      <a:pt x="15946" y="4591"/>
                      <a:pt x="15437" y="4591"/>
                    </a:cubicBezTo>
                    <a:cubicBezTo>
                      <a:pt x="15346" y="4591"/>
                      <a:pt x="15243" y="4597"/>
                      <a:pt x="15123" y="4609"/>
                    </a:cubicBezTo>
                    <a:cubicBezTo>
                      <a:pt x="15067" y="4615"/>
                      <a:pt x="15014" y="4618"/>
                      <a:pt x="14966" y="4618"/>
                    </a:cubicBezTo>
                    <a:cubicBezTo>
                      <a:pt x="14562" y="4618"/>
                      <a:pt x="14426" y="4432"/>
                      <a:pt x="14219" y="4150"/>
                    </a:cubicBezTo>
                    <a:cubicBezTo>
                      <a:pt x="14104" y="3995"/>
                      <a:pt x="13975" y="3819"/>
                      <a:pt x="13778" y="3643"/>
                    </a:cubicBezTo>
                    <a:cubicBezTo>
                      <a:pt x="13731" y="3588"/>
                      <a:pt x="13710" y="3253"/>
                      <a:pt x="13697" y="3052"/>
                    </a:cubicBezTo>
                    <a:cubicBezTo>
                      <a:pt x="13671" y="2635"/>
                      <a:pt x="13652" y="2333"/>
                      <a:pt x="13475" y="2333"/>
                    </a:cubicBezTo>
                    <a:cubicBezTo>
                      <a:pt x="13334" y="2333"/>
                      <a:pt x="13273" y="2496"/>
                      <a:pt x="13153" y="2805"/>
                    </a:cubicBezTo>
                    <a:cubicBezTo>
                      <a:pt x="13004" y="3192"/>
                      <a:pt x="12922" y="3461"/>
                      <a:pt x="12776" y="3289"/>
                    </a:cubicBezTo>
                    <a:cubicBezTo>
                      <a:pt x="12643" y="3132"/>
                      <a:pt x="12493" y="3056"/>
                      <a:pt x="12318" y="3056"/>
                    </a:cubicBezTo>
                    <a:cubicBezTo>
                      <a:pt x="12170" y="3056"/>
                      <a:pt x="12024" y="3110"/>
                      <a:pt x="11884" y="3163"/>
                    </a:cubicBezTo>
                    <a:cubicBezTo>
                      <a:pt x="11747" y="3214"/>
                      <a:pt x="11617" y="3262"/>
                      <a:pt x="11491" y="3262"/>
                    </a:cubicBezTo>
                    <a:cubicBezTo>
                      <a:pt x="11397" y="3262"/>
                      <a:pt x="11314" y="3234"/>
                      <a:pt x="11236" y="3177"/>
                    </a:cubicBezTo>
                    <a:cubicBezTo>
                      <a:pt x="11116" y="3089"/>
                      <a:pt x="10989" y="3046"/>
                      <a:pt x="10847" y="3046"/>
                    </a:cubicBezTo>
                    <a:cubicBezTo>
                      <a:pt x="10723" y="3046"/>
                      <a:pt x="10375" y="3147"/>
                      <a:pt x="10324" y="3147"/>
                    </a:cubicBezTo>
                    <a:cubicBezTo>
                      <a:pt x="10273" y="3147"/>
                      <a:pt x="10177" y="3147"/>
                      <a:pt x="10163" y="2653"/>
                    </a:cubicBezTo>
                    <a:cubicBezTo>
                      <a:pt x="10133" y="1622"/>
                      <a:pt x="9415" y="1759"/>
                      <a:pt x="9007" y="1747"/>
                    </a:cubicBezTo>
                    <a:cubicBezTo>
                      <a:pt x="8503" y="1731"/>
                      <a:pt x="8412" y="1471"/>
                      <a:pt x="8276" y="1052"/>
                    </a:cubicBezTo>
                    <a:cubicBezTo>
                      <a:pt x="8197" y="809"/>
                      <a:pt x="8107" y="533"/>
                      <a:pt x="7912" y="289"/>
                    </a:cubicBezTo>
                    <a:cubicBezTo>
                      <a:pt x="7761" y="100"/>
                      <a:pt x="7578" y="0"/>
                      <a:pt x="7383" y="0"/>
                    </a:cubicBezTo>
                    <a:cubicBezTo>
                      <a:pt x="7011" y="0"/>
                      <a:pt x="6682" y="370"/>
                      <a:pt x="6633" y="843"/>
                    </a:cubicBezTo>
                    <a:cubicBezTo>
                      <a:pt x="6614" y="1031"/>
                      <a:pt x="6605" y="1182"/>
                      <a:pt x="6599" y="1302"/>
                    </a:cubicBezTo>
                    <a:cubicBezTo>
                      <a:pt x="6580" y="1624"/>
                      <a:pt x="6579" y="1624"/>
                      <a:pt x="6497" y="1624"/>
                    </a:cubicBezTo>
                    <a:cubicBezTo>
                      <a:pt x="6431" y="1624"/>
                      <a:pt x="6027" y="1556"/>
                      <a:pt x="6002" y="1556"/>
                    </a:cubicBezTo>
                    <a:cubicBezTo>
                      <a:pt x="5728" y="1556"/>
                      <a:pt x="5569" y="1811"/>
                      <a:pt x="5416" y="2059"/>
                    </a:cubicBezTo>
                    <a:cubicBezTo>
                      <a:pt x="5288" y="2266"/>
                      <a:pt x="5156" y="2480"/>
                      <a:pt x="4954" y="2552"/>
                    </a:cubicBezTo>
                    <a:cubicBezTo>
                      <a:pt x="4829" y="2597"/>
                      <a:pt x="4727" y="2669"/>
                      <a:pt x="4628" y="2740"/>
                    </a:cubicBezTo>
                    <a:cubicBezTo>
                      <a:pt x="4315" y="2962"/>
                      <a:pt x="4207" y="2923"/>
                      <a:pt x="3971" y="2867"/>
                    </a:cubicBezTo>
                    <a:cubicBezTo>
                      <a:pt x="3830" y="2833"/>
                      <a:pt x="3670" y="2795"/>
                      <a:pt x="3516" y="2795"/>
                    </a:cubicBezTo>
                    <a:cubicBezTo>
                      <a:pt x="3336" y="2795"/>
                      <a:pt x="3193" y="2847"/>
                      <a:pt x="3080" y="2952"/>
                    </a:cubicBezTo>
                    <a:cubicBezTo>
                      <a:pt x="2769" y="3241"/>
                      <a:pt x="2633" y="4465"/>
                      <a:pt x="2717" y="4871"/>
                    </a:cubicBezTo>
                    <a:cubicBezTo>
                      <a:pt x="2772" y="5141"/>
                      <a:pt x="2942" y="5267"/>
                      <a:pt x="3092" y="5379"/>
                    </a:cubicBezTo>
                    <a:cubicBezTo>
                      <a:pt x="3176" y="5441"/>
                      <a:pt x="3255" y="5500"/>
                      <a:pt x="3315" y="5580"/>
                    </a:cubicBezTo>
                    <a:cubicBezTo>
                      <a:pt x="3490" y="5812"/>
                      <a:pt x="3401" y="6070"/>
                      <a:pt x="3246" y="6436"/>
                    </a:cubicBezTo>
                    <a:cubicBezTo>
                      <a:pt x="3112" y="6753"/>
                      <a:pt x="3105" y="6766"/>
                      <a:pt x="2595" y="6374"/>
                    </a:cubicBezTo>
                    <a:cubicBezTo>
                      <a:pt x="2280" y="6132"/>
                      <a:pt x="1923" y="5858"/>
                      <a:pt x="1630" y="5858"/>
                    </a:cubicBezTo>
                    <a:cubicBezTo>
                      <a:pt x="1501" y="5858"/>
                      <a:pt x="1394" y="5910"/>
                      <a:pt x="1310" y="6012"/>
                    </a:cubicBezTo>
                    <a:cubicBezTo>
                      <a:pt x="1157" y="6199"/>
                      <a:pt x="1089" y="6553"/>
                      <a:pt x="1102" y="7095"/>
                    </a:cubicBezTo>
                    <a:cubicBezTo>
                      <a:pt x="1119" y="7788"/>
                      <a:pt x="586" y="8996"/>
                      <a:pt x="539" y="9121"/>
                    </a:cubicBezTo>
                    <a:cubicBezTo>
                      <a:pt x="671" y="9147"/>
                      <a:pt x="762" y="9206"/>
                      <a:pt x="834" y="9315"/>
                    </a:cubicBezTo>
                    <a:cubicBezTo>
                      <a:pt x="1058" y="9649"/>
                      <a:pt x="363" y="10768"/>
                      <a:pt x="338" y="10812"/>
                    </a:cubicBezTo>
                    <a:cubicBezTo>
                      <a:pt x="154" y="11133"/>
                      <a:pt x="-75" y="11533"/>
                      <a:pt x="24" y="11856"/>
                    </a:cubicBezTo>
                    <a:cubicBezTo>
                      <a:pt x="73" y="12014"/>
                      <a:pt x="194" y="12127"/>
                      <a:pt x="384" y="12191"/>
                    </a:cubicBezTo>
                    <a:cubicBezTo>
                      <a:pt x="532" y="12241"/>
                      <a:pt x="683" y="12243"/>
                      <a:pt x="829" y="12245"/>
                    </a:cubicBezTo>
                    <a:cubicBezTo>
                      <a:pt x="981" y="12247"/>
                      <a:pt x="1124" y="12249"/>
                      <a:pt x="1255" y="12303"/>
                    </a:cubicBezTo>
                    <a:cubicBezTo>
                      <a:pt x="1396" y="12361"/>
                      <a:pt x="1379" y="12472"/>
                      <a:pt x="1306" y="12679"/>
                    </a:cubicBezTo>
                    <a:cubicBezTo>
                      <a:pt x="1256" y="12819"/>
                      <a:pt x="1205" y="12963"/>
                      <a:pt x="1233" y="13105"/>
                    </a:cubicBezTo>
                    <a:cubicBezTo>
                      <a:pt x="1250" y="13194"/>
                      <a:pt x="1308" y="13202"/>
                      <a:pt x="1462" y="13224"/>
                    </a:cubicBezTo>
                    <a:cubicBezTo>
                      <a:pt x="1539" y="13236"/>
                      <a:pt x="1720" y="13262"/>
                      <a:pt x="1752" y="13288"/>
                    </a:cubicBezTo>
                    <a:cubicBezTo>
                      <a:pt x="1785" y="13335"/>
                      <a:pt x="1766" y="13389"/>
                      <a:pt x="1690" y="13523"/>
                    </a:cubicBezTo>
                    <a:cubicBezTo>
                      <a:pt x="1607" y="13666"/>
                      <a:pt x="1500" y="13787"/>
                      <a:pt x="1385" y="13915"/>
                    </a:cubicBezTo>
                    <a:cubicBezTo>
                      <a:pt x="1278" y="14037"/>
                      <a:pt x="1166" y="14162"/>
                      <a:pt x="1075" y="14310"/>
                    </a:cubicBezTo>
                    <a:cubicBezTo>
                      <a:pt x="851" y="14674"/>
                      <a:pt x="888" y="15015"/>
                      <a:pt x="1143" y="15317"/>
                    </a:cubicBezTo>
                    <a:cubicBezTo>
                      <a:pt x="1418" y="15644"/>
                      <a:pt x="2095" y="15781"/>
                      <a:pt x="2095" y="15781"/>
                    </a:cubicBezTo>
                    <a:lnTo>
                      <a:pt x="2096" y="15643"/>
                    </a:lnTo>
                    <a:cubicBezTo>
                      <a:pt x="2113" y="15479"/>
                      <a:pt x="2184" y="15412"/>
                      <a:pt x="2339" y="15412"/>
                    </a:cubicBezTo>
                    <a:cubicBezTo>
                      <a:pt x="2569" y="15412"/>
                      <a:pt x="2905" y="15573"/>
                      <a:pt x="3175" y="15702"/>
                    </a:cubicBezTo>
                    <a:cubicBezTo>
                      <a:pt x="3277" y="15750"/>
                      <a:pt x="3373" y="15796"/>
                      <a:pt x="3455" y="15829"/>
                    </a:cubicBezTo>
                    <a:cubicBezTo>
                      <a:pt x="3794" y="15967"/>
                      <a:pt x="4072" y="16007"/>
                      <a:pt x="4317" y="16042"/>
                    </a:cubicBezTo>
                    <a:cubicBezTo>
                      <a:pt x="4814" y="16113"/>
                      <a:pt x="5142" y="16160"/>
                      <a:pt x="5586" y="16962"/>
                    </a:cubicBezTo>
                    <a:cubicBezTo>
                      <a:pt x="5637" y="17052"/>
                      <a:pt x="5699" y="17139"/>
                      <a:pt x="5765" y="17231"/>
                    </a:cubicBezTo>
                    <a:cubicBezTo>
                      <a:pt x="6145" y="17765"/>
                      <a:pt x="6056" y="17931"/>
                      <a:pt x="5931" y="18189"/>
                    </a:cubicBezTo>
                    <a:cubicBezTo>
                      <a:pt x="5761" y="18541"/>
                      <a:pt x="5614" y="18845"/>
                      <a:pt x="6008" y="19252"/>
                    </a:cubicBezTo>
                    <a:cubicBezTo>
                      <a:pt x="6258" y="19511"/>
                      <a:pt x="6287" y="19872"/>
                      <a:pt x="6319" y="20255"/>
                    </a:cubicBezTo>
                    <a:cubicBezTo>
                      <a:pt x="6353" y="20675"/>
                      <a:pt x="6388" y="21108"/>
                      <a:pt x="6737" y="21369"/>
                    </a:cubicBezTo>
                    <a:cubicBezTo>
                      <a:pt x="6944" y="21525"/>
                      <a:pt x="7155" y="21600"/>
                      <a:pt x="7382" y="21600"/>
                    </a:cubicBezTo>
                    <a:cubicBezTo>
                      <a:pt x="7748" y="21600"/>
                      <a:pt x="8097" y="21398"/>
                      <a:pt x="8433" y="21203"/>
                    </a:cubicBezTo>
                    <a:cubicBezTo>
                      <a:pt x="8762" y="21012"/>
                      <a:pt x="9101" y="20815"/>
                      <a:pt x="9448" y="20815"/>
                    </a:cubicBezTo>
                    <a:cubicBezTo>
                      <a:pt x="9582" y="20815"/>
                      <a:pt x="9781" y="20884"/>
                      <a:pt x="9863" y="20918"/>
                    </a:cubicBezTo>
                    <a:cubicBezTo>
                      <a:pt x="9979" y="20967"/>
                      <a:pt x="10089" y="21013"/>
                      <a:pt x="10210" y="21013"/>
                    </a:cubicBezTo>
                    <a:cubicBezTo>
                      <a:pt x="10361" y="21013"/>
                      <a:pt x="10498" y="20942"/>
                      <a:pt x="10639" y="20790"/>
                    </a:cubicBezTo>
                    <a:cubicBezTo>
                      <a:pt x="10889" y="20521"/>
                      <a:pt x="11077" y="20349"/>
                      <a:pt x="11419" y="20148"/>
                    </a:cubicBezTo>
                    <a:cubicBezTo>
                      <a:pt x="11866" y="19888"/>
                      <a:pt x="12352" y="19788"/>
                      <a:pt x="12822" y="19690"/>
                    </a:cubicBezTo>
                    <a:cubicBezTo>
                      <a:pt x="13285" y="19594"/>
                      <a:pt x="13765" y="19495"/>
                      <a:pt x="14219" y="19245"/>
                    </a:cubicBezTo>
                    <a:cubicBezTo>
                      <a:pt x="14419" y="19134"/>
                      <a:pt x="14670" y="18919"/>
                      <a:pt x="14935" y="18692"/>
                    </a:cubicBezTo>
                    <a:cubicBezTo>
                      <a:pt x="15047" y="18596"/>
                      <a:pt x="15090" y="18557"/>
                      <a:pt x="15207" y="18461"/>
                    </a:cubicBezTo>
                    <a:cubicBezTo>
                      <a:pt x="15207" y="18461"/>
                      <a:pt x="15291" y="18215"/>
                      <a:pt x="15299" y="18179"/>
                    </a:cubicBezTo>
                    <a:cubicBezTo>
                      <a:pt x="15367" y="17858"/>
                      <a:pt x="16203" y="17311"/>
                      <a:pt x="16756" y="16949"/>
                    </a:cubicBezTo>
                    <a:cubicBezTo>
                      <a:pt x="17201" y="16658"/>
                      <a:pt x="17417" y="16513"/>
                      <a:pt x="17473" y="16403"/>
                    </a:cubicBezTo>
                    <a:cubicBezTo>
                      <a:pt x="17736" y="15880"/>
                      <a:pt x="18091" y="15661"/>
                      <a:pt x="18502" y="15407"/>
                    </a:cubicBezTo>
                    <a:cubicBezTo>
                      <a:pt x="18613" y="15339"/>
                      <a:pt x="18727" y="15268"/>
                      <a:pt x="18845" y="15189"/>
                    </a:cubicBezTo>
                    <a:cubicBezTo>
                      <a:pt x="19228" y="14930"/>
                      <a:pt x="19436" y="14476"/>
                      <a:pt x="19637" y="14038"/>
                    </a:cubicBezTo>
                    <a:cubicBezTo>
                      <a:pt x="19670" y="13965"/>
                      <a:pt x="19855" y="13471"/>
                      <a:pt x="19907" y="13256"/>
                    </a:cubicBezTo>
                    <a:cubicBezTo>
                      <a:pt x="19966" y="13005"/>
                      <a:pt x="20028" y="12745"/>
                      <a:pt x="20117" y="12625"/>
                    </a:cubicBezTo>
                    <a:cubicBezTo>
                      <a:pt x="20221" y="12486"/>
                      <a:pt x="20360" y="12398"/>
                      <a:pt x="20507" y="12305"/>
                    </a:cubicBezTo>
                    <a:cubicBezTo>
                      <a:pt x="20669" y="12202"/>
                      <a:pt x="20837" y="12096"/>
                      <a:pt x="20973" y="11913"/>
                    </a:cubicBezTo>
                    <a:cubicBezTo>
                      <a:pt x="21367" y="11382"/>
                      <a:pt x="21391" y="10895"/>
                      <a:pt x="21418" y="10332"/>
                    </a:cubicBezTo>
                    <a:cubicBezTo>
                      <a:pt x="21424" y="10211"/>
                      <a:pt x="21494" y="9719"/>
                      <a:pt x="21497" y="9665"/>
                    </a:cubicBezTo>
                    <a:cubicBezTo>
                      <a:pt x="21511" y="9419"/>
                      <a:pt x="21525" y="9166"/>
                      <a:pt x="21477" y="8922"/>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26" name="Shape 78">
                <a:extLst>
                  <a:ext uri="{FF2B5EF4-FFF2-40B4-BE49-F238E27FC236}"/>
                </a:extLst>
              </p:cNvPr>
              <p:cNvSpPr>
                <a:spLocks/>
              </p:cNvSpPr>
              <p:nvPr/>
            </p:nvSpPr>
            <p:spPr bwMode="auto">
              <a:xfrm>
                <a:off x="1623649" y="222774"/>
                <a:ext cx="1161359" cy="721897"/>
              </a:xfrm>
              <a:custGeom>
                <a:avLst/>
                <a:gdLst>
                  <a:gd name="T0" fmla="*/ 2147483646 w 21470"/>
                  <a:gd name="T1" fmla="*/ 2147483646 h 21540"/>
                  <a:gd name="T2" fmla="*/ 2147483646 w 21470"/>
                  <a:gd name="T3" fmla="*/ 2147483646 h 21540"/>
                  <a:gd name="T4" fmla="*/ 2147483646 w 21470"/>
                  <a:gd name="T5" fmla="*/ 2147483646 h 21540"/>
                  <a:gd name="T6" fmla="*/ 2147483646 w 21470"/>
                  <a:gd name="T7" fmla="*/ 2147483646 h 2154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70" h="21540" extrusionOk="0">
                    <a:moveTo>
                      <a:pt x="21276" y="7186"/>
                    </a:moveTo>
                    <a:cubicBezTo>
                      <a:pt x="21233" y="7083"/>
                      <a:pt x="21189" y="6983"/>
                      <a:pt x="21146" y="6884"/>
                    </a:cubicBezTo>
                    <a:cubicBezTo>
                      <a:pt x="21019" y="6592"/>
                      <a:pt x="20899" y="6316"/>
                      <a:pt x="20800" y="5993"/>
                    </a:cubicBezTo>
                    <a:cubicBezTo>
                      <a:pt x="20739" y="5797"/>
                      <a:pt x="20655" y="5672"/>
                      <a:pt x="20574" y="5552"/>
                    </a:cubicBezTo>
                    <a:cubicBezTo>
                      <a:pt x="20509" y="5457"/>
                      <a:pt x="20448" y="5367"/>
                      <a:pt x="20403" y="5245"/>
                    </a:cubicBezTo>
                    <a:cubicBezTo>
                      <a:pt x="20371" y="5162"/>
                      <a:pt x="20397" y="5016"/>
                      <a:pt x="20424" y="4862"/>
                    </a:cubicBezTo>
                    <a:cubicBezTo>
                      <a:pt x="20455" y="4690"/>
                      <a:pt x="20489" y="4495"/>
                      <a:pt x="20451" y="4324"/>
                    </a:cubicBezTo>
                    <a:cubicBezTo>
                      <a:pt x="20384" y="4024"/>
                      <a:pt x="20235" y="3935"/>
                      <a:pt x="20103" y="3857"/>
                    </a:cubicBezTo>
                    <a:cubicBezTo>
                      <a:pt x="19919" y="3748"/>
                      <a:pt x="19658" y="3563"/>
                      <a:pt x="19702" y="3119"/>
                    </a:cubicBezTo>
                    <a:cubicBezTo>
                      <a:pt x="19742" y="2720"/>
                      <a:pt x="20202" y="2391"/>
                      <a:pt x="20608" y="2100"/>
                    </a:cubicBezTo>
                    <a:cubicBezTo>
                      <a:pt x="20954" y="1852"/>
                      <a:pt x="21254" y="1637"/>
                      <a:pt x="21361" y="1366"/>
                    </a:cubicBezTo>
                    <a:lnTo>
                      <a:pt x="21362" y="1365"/>
                    </a:lnTo>
                    <a:lnTo>
                      <a:pt x="21367" y="1352"/>
                    </a:lnTo>
                    <a:cubicBezTo>
                      <a:pt x="21550" y="858"/>
                      <a:pt x="21347" y="331"/>
                      <a:pt x="21326" y="242"/>
                    </a:cubicBezTo>
                    <a:cubicBezTo>
                      <a:pt x="21326" y="242"/>
                      <a:pt x="21176" y="366"/>
                      <a:pt x="21129" y="407"/>
                    </a:cubicBezTo>
                    <a:cubicBezTo>
                      <a:pt x="20899" y="606"/>
                      <a:pt x="20662" y="811"/>
                      <a:pt x="20338" y="841"/>
                    </a:cubicBezTo>
                    <a:cubicBezTo>
                      <a:pt x="19818" y="889"/>
                      <a:pt x="19287" y="902"/>
                      <a:pt x="18775" y="914"/>
                    </a:cubicBezTo>
                    <a:cubicBezTo>
                      <a:pt x="18187" y="929"/>
                      <a:pt x="17579" y="944"/>
                      <a:pt x="16981" y="1011"/>
                    </a:cubicBezTo>
                    <a:cubicBezTo>
                      <a:pt x="16428" y="1074"/>
                      <a:pt x="15868" y="1177"/>
                      <a:pt x="15327" y="1276"/>
                    </a:cubicBezTo>
                    <a:cubicBezTo>
                      <a:pt x="14697" y="1392"/>
                      <a:pt x="14046" y="1511"/>
                      <a:pt x="13402" y="1568"/>
                    </a:cubicBezTo>
                    <a:cubicBezTo>
                      <a:pt x="12863" y="1615"/>
                      <a:pt x="12304" y="1639"/>
                      <a:pt x="11741" y="1639"/>
                    </a:cubicBezTo>
                    <a:cubicBezTo>
                      <a:pt x="9974" y="1639"/>
                      <a:pt x="8185" y="1407"/>
                      <a:pt x="6567" y="967"/>
                    </a:cubicBezTo>
                    <a:cubicBezTo>
                      <a:pt x="6492" y="946"/>
                      <a:pt x="5680" y="714"/>
                      <a:pt x="5337" y="714"/>
                    </a:cubicBezTo>
                    <a:cubicBezTo>
                      <a:pt x="5288" y="714"/>
                      <a:pt x="5157" y="722"/>
                      <a:pt x="5141" y="722"/>
                    </a:cubicBezTo>
                    <a:cubicBezTo>
                      <a:pt x="4884" y="722"/>
                      <a:pt x="4740" y="554"/>
                      <a:pt x="4586" y="377"/>
                    </a:cubicBezTo>
                    <a:cubicBezTo>
                      <a:pt x="4458" y="229"/>
                      <a:pt x="4326" y="75"/>
                      <a:pt x="4127" y="15"/>
                    </a:cubicBezTo>
                    <a:cubicBezTo>
                      <a:pt x="3880" y="-60"/>
                      <a:pt x="3680" y="137"/>
                      <a:pt x="3395" y="831"/>
                    </a:cubicBezTo>
                    <a:cubicBezTo>
                      <a:pt x="3220" y="1254"/>
                      <a:pt x="3056" y="1655"/>
                      <a:pt x="2771" y="1655"/>
                    </a:cubicBezTo>
                    <a:cubicBezTo>
                      <a:pt x="2759" y="1655"/>
                      <a:pt x="2575" y="1657"/>
                      <a:pt x="2523" y="1672"/>
                    </a:cubicBezTo>
                    <a:cubicBezTo>
                      <a:pt x="2207" y="1765"/>
                      <a:pt x="1913" y="2115"/>
                      <a:pt x="1728" y="2446"/>
                    </a:cubicBezTo>
                    <a:cubicBezTo>
                      <a:pt x="1675" y="2541"/>
                      <a:pt x="1631" y="2710"/>
                      <a:pt x="1586" y="2890"/>
                    </a:cubicBezTo>
                    <a:cubicBezTo>
                      <a:pt x="1532" y="3098"/>
                      <a:pt x="1452" y="3412"/>
                      <a:pt x="1382" y="3412"/>
                    </a:cubicBezTo>
                    <a:cubicBezTo>
                      <a:pt x="1360" y="3412"/>
                      <a:pt x="1330" y="3380"/>
                      <a:pt x="1298" y="3322"/>
                    </a:cubicBezTo>
                    <a:cubicBezTo>
                      <a:pt x="1273" y="3276"/>
                      <a:pt x="834" y="2703"/>
                      <a:pt x="834" y="2703"/>
                    </a:cubicBezTo>
                    <a:cubicBezTo>
                      <a:pt x="834" y="2703"/>
                      <a:pt x="620" y="2891"/>
                      <a:pt x="585" y="3183"/>
                    </a:cubicBezTo>
                    <a:cubicBezTo>
                      <a:pt x="559" y="3407"/>
                      <a:pt x="651" y="3602"/>
                      <a:pt x="737" y="3790"/>
                    </a:cubicBezTo>
                    <a:cubicBezTo>
                      <a:pt x="855" y="4047"/>
                      <a:pt x="921" y="4218"/>
                      <a:pt x="853" y="4425"/>
                    </a:cubicBezTo>
                    <a:cubicBezTo>
                      <a:pt x="803" y="4578"/>
                      <a:pt x="747" y="4711"/>
                      <a:pt x="692" y="4840"/>
                    </a:cubicBezTo>
                    <a:cubicBezTo>
                      <a:pt x="537" y="5204"/>
                      <a:pt x="391" y="5548"/>
                      <a:pt x="482" y="6151"/>
                    </a:cubicBezTo>
                    <a:cubicBezTo>
                      <a:pt x="559" y="6660"/>
                      <a:pt x="775" y="6860"/>
                      <a:pt x="965" y="7036"/>
                    </a:cubicBezTo>
                    <a:cubicBezTo>
                      <a:pt x="1044" y="7110"/>
                      <a:pt x="1119" y="7179"/>
                      <a:pt x="1180" y="7267"/>
                    </a:cubicBezTo>
                    <a:cubicBezTo>
                      <a:pt x="1276" y="7404"/>
                      <a:pt x="1300" y="7617"/>
                      <a:pt x="1324" y="7823"/>
                    </a:cubicBezTo>
                    <a:cubicBezTo>
                      <a:pt x="1354" y="8085"/>
                      <a:pt x="1387" y="8381"/>
                      <a:pt x="1601" y="8381"/>
                    </a:cubicBezTo>
                    <a:cubicBezTo>
                      <a:pt x="1659" y="8381"/>
                      <a:pt x="1726" y="8358"/>
                      <a:pt x="1807" y="8312"/>
                    </a:cubicBezTo>
                    <a:cubicBezTo>
                      <a:pt x="1932" y="8240"/>
                      <a:pt x="2077" y="8198"/>
                      <a:pt x="2193" y="8198"/>
                    </a:cubicBezTo>
                    <a:cubicBezTo>
                      <a:pt x="2310" y="8198"/>
                      <a:pt x="2390" y="8241"/>
                      <a:pt x="2413" y="8316"/>
                    </a:cubicBezTo>
                    <a:cubicBezTo>
                      <a:pt x="2430" y="8370"/>
                      <a:pt x="2437" y="8505"/>
                      <a:pt x="2297" y="8805"/>
                    </a:cubicBezTo>
                    <a:cubicBezTo>
                      <a:pt x="2021" y="9394"/>
                      <a:pt x="1838" y="9850"/>
                      <a:pt x="1869" y="10642"/>
                    </a:cubicBezTo>
                    <a:cubicBezTo>
                      <a:pt x="1810" y="10599"/>
                      <a:pt x="1724" y="10502"/>
                      <a:pt x="1647" y="10414"/>
                    </a:cubicBezTo>
                    <a:cubicBezTo>
                      <a:pt x="1488" y="10234"/>
                      <a:pt x="1308" y="10030"/>
                      <a:pt x="1158" y="10030"/>
                    </a:cubicBezTo>
                    <a:cubicBezTo>
                      <a:pt x="1064" y="10030"/>
                      <a:pt x="942" y="10109"/>
                      <a:pt x="898" y="10486"/>
                    </a:cubicBezTo>
                    <a:cubicBezTo>
                      <a:pt x="883" y="10607"/>
                      <a:pt x="883" y="10722"/>
                      <a:pt x="882" y="10833"/>
                    </a:cubicBezTo>
                    <a:cubicBezTo>
                      <a:pt x="881" y="11024"/>
                      <a:pt x="881" y="11189"/>
                      <a:pt x="811" y="11352"/>
                    </a:cubicBezTo>
                    <a:cubicBezTo>
                      <a:pt x="762" y="11465"/>
                      <a:pt x="706" y="11552"/>
                      <a:pt x="651" y="11637"/>
                    </a:cubicBezTo>
                    <a:cubicBezTo>
                      <a:pt x="540" y="11808"/>
                      <a:pt x="425" y="11985"/>
                      <a:pt x="406" y="12339"/>
                    </a:cubicBezTo>
                    <a:cubicBezTo>
                      <a:pt x="385" y="12717"/>
                      <a:pt x="271" y="12891"/>
                      <a:pt x="170" y="13044"/>
                    </a:cubicBezTo>
                    <a:cubicBezTo>
                      <a:pt x="35" y="13247"/>
                      <a:pt x="-50" y="13432"/>
                      <a:pt x="31" y="13784"/>
                    </a:cubicBezTo>
                    <a:cubicBezTo>
                      <a:pt x="45" y="13842"/>
                      <a:pt x="142" y="14350"/>
                      <a:pt x="264" y="14855"/>
                    </a:cubicBezTo>
                    <a:cubicBezTo>
                      <a:pt x="349" y="15204"/>
                      <a:pt x="464" y="15539"/>
                      <a:pt x="498" y="15777"/>
                    </a:cubicBezTo>
                    <a:cubicBezTo>
                      <a:pt x="533" y="16021"/>
                      <a:pt x="566" y="16250"/>
                      <a:pt x="606" y="16472"/>
                    </a:cubicBezTo>
                    <a:cubicBezTo>
                      <a:pt x="663" y="16781"/>
                      <a:pt x="805" y="16817"/>
                      <a:pt x="906" y="16817"/>
                    </a:cubicBezTo>
                    <a:cubicBezTo>
                      <a:pt x="1074" y="16817"/>
                      <a:pt x="1236" y="16819"/>
                      <a:pt x="1382" y="17139"/>
                    </a:cubicBezTo>
                    <a:cubicBezTo>
                      <a:pt x="1417" y="17215"/>
                      <a:pt x="1453" y="17294"/>
                      <a:pt x="1498" y="17371"/>
                    </a:cubicBezTo>
                    <a:cubicBezTo>
                      <a:pt x="1584" y="17520"/>
                      <a:pt x="1690" y="17576"/>
                      <a:pt x="1791" y="17629"/>
                    </a:cubicBezTo>
                    <a:cubicBezTo>
                      <a:pt x="1873" y="17672"/>
                      <a:pt x="1950" y="17713"/>
                      <a:pt x="2013" y="17801"/>
                    </a:cubicBezTo>
                    <a:cubicBezTo>
                      <a:pt x="2216" y="18088"/>
                      <a:pt x="2320" y="18137"/>
                      <a:pt x="2476" y="18137"/>
                    </a:cubicBezTo>
                    <a:cubicBezTo>
                      <a:pt x="2476" y="18137"/>
                      <a:pt x="2706" y="18139"/>
                      <a:pt x="2808" y="18165"/>
                    </a:cubicBezTo>
                    <a:cubicBezTo>
                      <a:pt x="2990" y="18211"/>
                      <a:pt x="3135" y="18405"/>
                      <a:pt x="3196" y="18684"/>
                    </a:cubicBezTo>
                    <a:cubicBezTo>
                      <a:pt x="3249" y="18922"/>
                      <a:pt x="3227" y="19166"/>
                      <a:pt x="3140" y="19323"/>
                    </a:cubicBezTo>
                    <a:cubicBezTo>
                      <a:pt x="3078" y="19434"/>
                      <a:pt x="3061" y="19576"/>
                      <a:pt x="3092" y="19712"/>
                    </a:cubicBezTo>
                    <a:cubicBezTo>
                      <a:pt x="3123" y="19848"/>
                      <a:pt x="3197" y="19952"/>
                      <a:pt x="3286" y="19987"/>
                    </a:cubicBezTo>
                    <a:cubicBezTo>
                      <a:pt x="3392" y="20270"/>
                      <a:pt x="3394" y="20585"/>
                      <a:pt x="3396" y="20917"/>
                    </a:cubicBezTo>
                    <a:cubicBezTo>
                      <a:pt x="3397" y="21028"/>
                      <a:pt x="3407" y="21359"/>
                      <a:pt x="3407" y="21359"/>
                    </a:cubicBezTo>
                    <a:cubicBezTo>
                      <a:pt x="3407" y="21359"/>
                      <a:pt x="3534" y="21341"/>
                      <a:pt x="3571" y="21338"/>
                    </a:cubicBezTo>
                    <a:cubicBezTo>
                      <a:pt x="3779" y="21320"/>
                      <a:pt x="4094" y="21292"/>
                      <a:pt x="4164" y="20896"/>
                    </a:cubicBezTo>
                    <a:cubicBezTo>
                      <a:pt x="4240" y="20472"/>
                      <a:pt x="4317" y="20383"/>
                      <a:pt x="4369" y="20383"/>
                    </a:cubicBezTo>
                    <a:cubicBezTo>
                      <a:pt x="4476" y="20383"/>
                      <a:pt x="4581" y="20645"/>
                      <a:pt x="4619" y="20881"/>
                    </a:cubicBezTo>
                    <a:cubicBezTo>
                      <a:pt x="4654" y="21100"/>
                      <a:pt x="4694" y="21373"/>
                      <a:pt x="4980" y="21349"/>
                    </a:cubicBezTo>
                    <a:cubicBezTo>
                      <a:pt x="5089" y="21340"/>
                      <a:pt x="5276" y="21300"/>
                      <a:pt x="5410" y="21255"/>
                    </a:cubicBezTo>
                    <a:cubicBezTo>
                      <a:pt x="5525" y="21217"/>
                      <a:pt x="5808" y="21159"/>
                      <a:pt x="5903" y="21172"/>
                    </a:cubicBezTo>
                    <a:cubicBezTo>
                      <a:pt x="6001" y="21187"/>
                      <a:pt x="6147" y="21249"/>
                      <a:pt x="6303" y="21316"/>
                    </a:cubicBezTo>
                    <a:cubicBezTo>
                      <a:pt x="6548" y="21421"/>
                      <a:pt x="6827" y="21540"/>
                      <a:pt x="7058" y="21540"/>
                    </a:cubicBezTo>
                    <a:cubicBezTo>
                      <a:pt x="7236" y="21540"/>
                      <a:pt x="7362" y="21470"/>
                      <a:pt x="7445" y="21325"/>
                    </a:cubicBezTo>
                    <a:cubicBezTo>
                      <a:pt x="7524" y="21185"/>
                      <a:pt x="7556" y="20980"/>
                      <a:pt x="7541" y="20715"/>
                    </a:cubicBezTo>
                    <a:cubicBezTo>
                      <a:pt x="7515" y="20258"/>
                      <a:pt x="7644" y="19763"/>
                      <a:pt x="7941" y="19704"/>
                    </a:cubicBezTo>
                    <a:cubicBezTo>
                      <a:pt x="8028" y="19687"/>
                      <a:pt x="8123" y="19686"/>
                      <a:pt x="8224" y="19685"/>
                    </a:cubicBezTo>
                    <a:cubicBezTo>
                      <a:pt x="8495" y="19684"/>
                      <a:pt x="8802" y="19682"/>
                      <a:pt x="9012" y="19334"/>
                    </a:cubicBezTo>
                    <a:cubicBezTo>
                      <a:pt x="9245" y="18949"/>
                      <a:pt x="9426" y="18693"/>
                      <a:pt x="9712" y="18442"/>
                    </a:cubicBezTo>
                    <a:cubicBezTo>
                      <a:pt x="9967" y="18217"/>
                      <a:pt x="10507" y="17583"/>
                      <a:pt x="10984" y="17583"/>
                    </a:cubicBezTo>
                    <a:cubicBezTo>
                      <a:pt x="11022" y="17583"/>
                      <a:pt x="11240" y="17624"/>
                      <a:pt x="11288" y="17624"/>
                    </a:cubicBezTo>
                    <a:cubicBezTo>
                      <a:pt x="11373" y="17624"/>
                      <a:pt x="11444" y="17592"/>
                      <a:pt x="11518" y="17521"/>
                    </a:cubicBezTo>
                    <a:cubicBezTo>
                      <a:pt x="11582" y="17461"/>
                      <a:pt x="11797" y="17078"/>
                      <a:pt x="11852" y="17042"/>
                    </a:cubicBezTo>
                    <a:cubicBezTo>
                      <a:pt x="12160" y="16840"/>
                      <a:pt x="12525" y="16741"/>
                      <a:pt x="12877" y="16645"/>
                    </a:cubicBezTo>
                    <a:cubicBezTo>
                      <a:pt x="12977" y="16618"/>
                      <a:pt x="13075" y="16592"/>
                      <a:pt x="13169" y="16563"/>
                    </a:cubicBezTo>
                    <a:cubicBezTo>
                      <a:pt x="13354" y="16508"/>
                      <a:pt x="13522" y="16428"/>
                      <a:pt x="13685" y="16351"/>
                    </a:cubicBezTo>
                    <a:cubicBezTo>
                      <a:pt x="13915" y="16241"/>
                      <a:pt x="14133" y="16144"/>
                      <a:pt x="14346" y="16137"/>
                    </a:cubicBezTo>
                    <a:cubicBezTo>
                      <a:pt x="14541" y="16131"/>
                      <a:pt x="14613" y="16211"/>
                      <a:pt x="14613" y="16211"/>
                    </a:cubicBezTo>
                    <a:cubicBezTo>
                      <a:pt x="14613" y="16211"/>
                      <a:pt x="14837" y="15824"/>
                      <a:pt x="15235" y="15761"/>
                    </a:cubicBezTo>
                    <a:cubicBezTo>
                      <a:pt x="15358" y="15742"/>
                      <a:pt x="15594" y="15826"/>
                      <a:pt x="15687" y="15859"/>
                    </a:cubicBezTo>
                    <a:cubicBezTo>
                      <a:pt x="15850" y="15917"/>
                      <a:pt x="16018" y="15977"/>
                      <a:pt x="16144" y="15977"/>
                    </a:cubicBezTo>
                    <a:cubicBezTo>
                      <a:pt x="16265" y="15977"/>
                      <a:pt x="16341" y="15919"/>
                      <a:pt x="16371" y="15803"/>
                    </a:cubicBezTo>
                    <a:cubicBezTo>
                      <a:pt x="16391" y="15726"/>
                      <a:pt x="16408" y="15655"/>
                      <a:pt x="16423" y="15589"/>
                    </a:cubicBezTo>
                    <a:cubicBezTo>
                      <a:pt x="16495" y="15291"/>
                      <a:pt x="16521" y="15197"/>
                      <a:pt x="16612" y="15197"/>
                    </a:cubicBezTo>
                    <a:cubicBezTo>
                      <a:pt x="16673" y="15197"/>
                      <a:pt x="16762" y="15238"/>
                      <a:pt x="16895" y="15325"/>
                    </a:cubicBezTo>
                    <a:cubicBezTo>
                      <a:pt x="16954" y="15364"/>
                      <a:pt x="17001" y="15383"/>
                      <a:pt x="17040" y="15383"/>
                    </a:cubicBezTo>
                    <a:cubicBezTo>
                      <a:pt x="17168" y="15383"/>
                      <a:pt x="17188" y="15201"/>
                      <a:pt x="17203" y="15068"/>
                    </a:cubicBezTo>
                    <a:cubicBezTo>
                      <a:pt x="17212" y="14995"/>
                      <a:pt x="17220" y="14920"/>
                      <a:pt x="17241" y="14851"/>
                    </a:cubicBezTo>
                    <a:cubicBezTo>
                      <a:pt x="17288" y="14697"/>
                      <a:pt x="17339" y="14690"/>
                      <a:pt x="17434" y="14678"/>
                    </a:cubicBezTo>
                    <a:cubicBezTo>
                      <a:pt x="17476" y="14672"/>
                      <a:pt x="17525" y="14666"/>
                      <a:pt x="17577" y="14643"/>
                    </a:cubicBezTo>
                    <a:cubicBezTo>
                      <a:pt x="17927" y="14493"/>
                      <a:pt x="18327" y="13882"/>
                      <a:pt x="18525" y="13382"/>
                    </a:cubicBezTo>
                    <a:cubicBezTo>
                      <a:pt x="18823" y="12635"/>
                      <a:pt x="19310" y="12101"/>
                      <a:pt x="19781" y="11584"/>
                    </a:cubicBezTo>
                    <a:cubicBezTo>
                      <a:pt x="20143" y="11186"/>
                      <a:pt x="20518" y="10775"/>
                      <a:pt x="20804" y="10269"/>
                    </a:cubicBezTo>
                    <a:cubicBezTo>
                      <a:pt x="20895" y="10108"/>
                      <a:pt x="20938" y="9861"/>
                      <a:pt x="20979" y="9622"/>
                    </a:cubicBezTo>
                    <a:cubicBezTo>
                      <a:pt x="21030" y="9330"/>
                      <a:pt x="21078" y="9054"/>
                      <a:pt x="21201" y="8985"/>
                    </a:cubicBezTo>
                    <a:cubicBezTo>
                      <a:pt x="21321" y="8904"/>
                      <a:pt x="21405" y="8750"/>
                      <a:pt x="21444" y="8539"/>
                    </a:cubicBezTo>
                    <a:cubicBezTo>
                      <a:pt x="21527" y="8087"/>
                      <a:pt x="21393" y="7465"/>
                      <a:pt x="21276" y="7186"/>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27" name="Shape 79">
                <a:extLst>
                  <a:ext uri="{FF2B5EF4-FFF2-40B4-BE49-F238E27FC236}"/>
                </a:extLst>
              </p:cNvPr>
              <p:cNvSpPr>
                <a:spLocks/>
              </p:cNvSpPr>
              <p:nvPr/>
            </p:nvSpPr>
            <p:spPr bwMode="auto">
              <a:xfrm>
                <a:off x="1023237" y="586541"/>
                <a:ext cx="792093" cy="798035"/>
              </a:xfrm>
              <a:custGeom>
                <a:avLst/>
                <a:gdLst>
                  <a:gd name="T0" fmla="*/ 2147483646 w 21521"/>
                  <a:gd name="T1" fmla="*/ 2147483646 h 21600"/>
                  <a:gd name="T2" fmla="*/ 2147483646 w 21521"/>
                  <a:gd name="T3" fmla="*/ 2147483646 h 21600"/>
                  <a:gd name="T4" fmla="*/ 2147483646 w 21521"/>
                  <a:gd name="T5" fmla="*/ 2147483646 h 21600"/>
                  <a:gd name="T6" fmla="*/ 2147483646 w 21521"/>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21" h="21600" extrusionOk="0">
                    <a:moveTo>
                      <a:pt x="21516" y="8647"/>
                    </a:moveTo>
                    <a:cubicBezTo>
                      <a:pt x="21471" y="8089"/>
                      <a:pt x="21329" y="8074"/>
                      <a:pt x="21258" y="8026"/>
                    </a:cubicBezTo>
                    <a:cubicBezTo>
                      <a:pt x="21189" y="7979"/>
                      <a:pt x="21101" y="7957"/>
                      <a:pt x="21073" y="7882"/>
                    </a:cubicBezTo>
                    <a:cubicBezTo>
                      <a:pt x="21057" y="7839"/>
                      <a:pt x="21051" y="7774"/>
                      <a:pt x="21110" y="7708"/>
                    </a:cubicBezTo>
                    <a:cubicBezTo>
                      <a:pt x="21281" y="7518"/>
                      <a:pt x="21326" y="7229"/>
                      <a:pt x="21227" y="6953"/>
                    </a:cubicBezTo>
                    <a:cubicBezTo>
                      <a:pt x="21115" y="6638"/>
                      <a:pt x="20850" y="6419"/>
                      <a:pt x="20519" y="6368"/>
                    </a:cubicBezTo>
                    <a:cubicBezTo>
                      <a:pt x="20356" y="6342"/>
                      <a:pt x="20004" y="6340"/>
                      <a:pt x="20004" y="6340"/>
                    </a:cubicBezTo>
                    <a:cubicBezTo>
                      <a:pt x="19840" y="6340"/>
                      <a:pt x="19725" y="6327"/>
                      <a:pt x="19441" y="6079"/>
                    </a:cubicBezTo>
                    <a:cubicBezTo>
                      <a:pt x="19322" y="5975"/>
                      <a:pt x="19186" y="5931"/>
                      <a:pt x="19055" y="5888"/>
                    </a:cubicBezTo>
                    <a:cubicBezTo>
                      <a:pt x="18921" y="5845"/>
                      <a:pt x="18794" y="5804"/>
                      <a:pt x="18698" y="5701"/>
                    </a:cubicBezTo>
                    <a:cubicBezTo>
                      <a:pt x="18640" y="5639"/>
                      <a:pt x="18590" y="5572"/>
                      <a:pt x="18542" y="5508"/>
                    </a:cubicBezTo>
                    <a:cubicBezTo>
                      <a:pt x="18405" y="5322"/>
                      <a:pt x="18264" y="5131"/>
                      <a:pt x="17947" y="5131"/>
                    </a:cubicBezTo>
                    <a:cubicBezTo>
                      <a:pt x="17929" y="5131"/>
                      <a:pt x="17749" y="5144"/>
                      <a:pt x="17702" y="5144"/>
                    </a:cubicBezTo>
                    <a:cubicBezTo>
                      <a:pt x="17562" y="5144"/>
                      <a:pt x="17477" y="5114"/>
                      <a:pt x="17431" y="4958"/>
                    </a:cubicBezTo>
                    <a:cubicBezTo>
                      <a:pt x="17374" y="4762"/>
                      <a:pt x="17326" y="4556"/>
                      <a:pt x="17275" y="4338"/>
                    </a:cubicBezTo>
                    <a:cubicBezTo>
                      <a:pt x="17149" y="3795"/>
                      <a:pt x="16418" y="2572"/>
                      <a:pt x="16418" y="2572"/>
                    </a:cubicBezTo>
                    <a:cubicBezTo>
                      <a:pt x="16418" y="2572"/>
                      <a:pt x="15071" y="2517"/>
                      <a:pt x="14996" y="2517"/>
                    </a:cubicBezTo>
                    <a:cubicBezTo>
                      <a:pt x="14495" y="2517"/>
                      <a:pt x="14034" y="2460"/>
                      <a:pt x="13627" y="2347"/>
                    </a:cubicBezTo>
                    <a:cubicBezTo>
                      <a:pt x="13485" y="2308"/>
                      <a:pt x="13396" y="2255"/>
                      <a:pt x="13362" y="2189"/>
                    </a:cubicBezTo>
                    <a:cubicBezTo>
                      <a:pt x="13316" y="2098"/>
                      <a:pt x="13366" y="1964"/>
                      <a:pt x="13420" y="1822"/>
                    </a:cubicBezTo>
                    <a:cubicBezTo>
                      <a:pt x="13496" y="1619"/>
                      <a:pt x="13592" y="1366"/>
                      <a:pt x="13386" y="1170"/>
                    </a:cubicBezTo>
                    <a:cubicBezTo>
                      <a:pt x="13219" y="1011"/>
                      <a:pt x="13043" y="934"/>
                      <a:pt x="12849" y="934"/>
                    </a:cubicBezTo>
                    <a:cubicBezTo>
                      <a:pt x="12566" y="934"/>
                      <a:pt x="12304" y="1101"/>
                      <a:pt x="12052" y="1263"/>
                    </a:cubicBezTo>
                    <a:cubicBezTo>
                      <a:pt x="11832" y="1404"/>
                      <a:pt x="11625" y="1537"/>
                      <a:pt x="11437" y="1537"/>
                    </a:cubicBezTo>
                    <a:cubicBezTo>
                      <a:pt x="11291" y="1537"/>
                      <a:pt x="11166" y="1456"/>
                      <a:pt x="11042" y="1283"/>
                    </a:cubicBezTo>
                    <a:cubicBezTo>
                      <a:pt x="10933" y="1131"/>
                      <a:pt x="10732" y="1056"/>
                      <a:pt x="10429" y="1056"/>
                    </a:cubicBezTo>
                    <a:cubicBezTo>
                      <a:pt x="10199" y="1056"/>
                      <a:pt x="9940" y="1097"/>
                      <a:pt x="9690" y="1136"/>
                    </a:cubicBezTo>
                    <a:cubicBezTo>
                      <a:pt x="9471" y="1171"/>
                      <a:pt x="9076" y="1203"/>
                      <a:pt x="9062" y="1202"/>
                    </a:cubicBezTo>
                    <a:cubicBezTo>
                      <a:pt x="9009" y="591"/>
                      <a:pt x="8752" y="482"/>
                      <a:pt x="8369" y="321"/>
                    </a:cubicBezTo>
                    <a:cubicBezTo>
                      <a:pt x="8260" y="274"/>
                      <a:pt x="8135" y="222"/>
                      <a:pt x="7998" y="151"/>
                    </a:cubicBezTo>
                    <a:cubicBezTo>
                      <a:pt x="7804" y="49"/>
                      <a:pt x="7651" y="0"/>
                      <a:pt x="7530" y="0"/>
                    </a:cubicBezTo>
                    <a:cubicBezTo>
                      <a:pt x="7264" y="0"/>
                      <a:pt x="7197" y="223"/>
                      <a:pt x="7144" y="402"/>
                    </a:cubicBezTo>
                    <a:cubicBezTo>
                      <a:pt x="7085" y="598"/>
                      <a:pt x="7041" y="719"/>
                      <a:pt x="6872" y="733"/>
                    </a:cubicBezTo>
                    <a:cubicBezTo>
                      <a:pt x="6782" y="741"/>
                      <a:pt x="6612" y="713"/>
                      <a:pt x="6304" y="453"/>
                    </a:cubicBezTo>
                    <a:cubicBezTo>
                      <a:pt x="6100" y="280"/>
                      <a:pt x="5869" y="85"/>
                      <a:pt x="5535" y="85"/>
                    </a:cubicBezTo>
                    <a:cubicBezTo>
                      <a:pt x="5477" y="85"/>
                      <a:pt x="5277" y="118"/>
                      <a:pt x="5277" y="118"/>
                    </a:cubicBezTo>
                    <a:cubicBezTo>
                      <a:pt x="5307" y="391"/>
                      <a:pt x="5413" y="481"/>
                      <a:pt x="5462" y="544"/>
                    </a:cubicBezTo>
                    <a:cubicBezTo>
                      <a:pt x="5580" y="696"/>
                      <a:pt x="5638" y="783"/>
                      <a:pt x="5545" y="936"/>
                    </a:cubicBezTo>
                    <a:cubicBezTo>
                      <a:pt x="5434" y="1117"/>
                      <a:pt x="5319" y="1140"/>
                      <a:pt x="5232" y="1140"/>
                    </a:cubicBezTo>
                    <a:cubicBezTo>
                      <a:pt x="5135" y="1140"/>
                      <a:pt x="4660" y="993"/>
                      <a:pt x="4527" y="993"/>
                    </a:cubicBezTo>
                    <a:cubicBezTo>
                      <a:pt x="4484" y="993"/>
                      <a:pt x="4332" y="1021"/>
                      <a:pt x="4332" y="1021"/>
                    </a:cubicBezTo>
                    <a:cubicBezTo>
                      <a:pt x="4459" y="1698"/>
                      <a:pt x="4467" y="1688"/>
                      <a:pt x="4532" y="1853"/>
                    </a:cubicBezTo>
                    <a:cubicBezTo>
                      <a:pt x="4599" y="2023"/>
                      <a:pt x="4663" y="2183"/>
                      <a:pt x="4621" y="2245"/>
                    </a:cubicBezTo>
                    <a:cubicBezTo>
                      <a:pt x="4546" y="2354"/>
                      <a:pt x="4109" y="2309"/>
                      <a:pt x="3969" y="2309"/>
                    </a:cubicBezTo>
                    <a:cubicBezTo>
                      <a:pt x="3770" y="2309"/>
                      <a:pt x="3581" y="2375"/>
                      <a:pt x="3398" y="2439"/>
                    </a:cubicBezTo>
                    <a:cubicBezTo>
                      <a:pt x="3111" y="2539"/>
                      <a:pt x="2943" y="2581"/>
                      <a:pt x="2771" y="2540"/>
                    </a:cubicBezTo>
                    <a:cubicBezTo>
                      <a:pt x="2608" y="2500"/>
                      <a:pt x="2490" y="2426"/>
                      <a:pt x="2386" y="2360"/>
                    </a:cubicBezTo>
                    <a:cubicBezTo>
                      <a:pt x="2279" y="2293"/>
                      <a:pt x="2187" y="2235"/>
                      <a:pt x="2076" y="2235"/>
                    </a:cubicBezTo>
                    <a:cubicBezTo>
                      <a:pt x="1931" y="2235"/>
                      <a:pt x="1796" y="2336"/>
                      <a:pt x="1624" y="2574"/>
                    </a:cubicBezTo>
                    <a:cubicBezTo>
                      <a:pt x="1493" y="2754"/>
                      <a:pt x="1488" y="3014"/>
                      <a:pt x="1485" y="3243"/>
                    </a:cubicBezTo>
                    <a:cubicBezTo>
                      <a:pt x="1475" y="3779"/>
                      <a:pt x="1217" y="3878"/>
                      <a:pt x="1176" y="3907"/>
                    </a:cubicBezTo>
                    <a:cubicBezTo>
                      <a:pt x="1176" y="3907"/>
                      <a:pt x="1108" y="4154"/>
                      <a:pt x="824" y="4536"/>
                    </a:cubicBezTo>
                    <a:cubicBezTo>
                      <a:pt x="716" y="4681"/>
                      <a:pt x="635" y="4849"/>
                      <a:pt x="560" y="5013"/>
                    </a:cubicBezTo>
                    <a:cubicBezTo>
                      <a:pt x="467" y="5217"/>
                      <a:pt x="379" y="5409"/>
                      <a:pt x="236" y="5548"/>
                    </a:cubicBezTo>
                    <a:cubicBezTo>
                      <a:pt x="-30" y="5803"/>
                      <a:pt x="379" y="6276"/>
                      <a:pt x="775" y="6734"/>
                    </a:cubicBezTo>
                    <a:cubicBezTo>
                      <a:pt x="968" y="6956"/>
                      <a:pt x="1167" y="7186"/>
                      <a:pt x="1212" y="7317"/>
                    </a:cubicBezTo>
                    <a:cubicBezTo>
                      <a:pt x="1341" y="7692"/>
                      <a:pt x="1102" y="7882"/>
                      <a:pt x="723" y="8129"/>
                    </a:cubicBezTo>
                    <a:cubicBezTo>
                      <a:pt x="442" y="8313"/>
                      <a:pt x="123" y="8521"/>
                      <a:pt x="349" y="8868"/>
                    </a:cubicBezTo>
                    <a:cubicBezTo>
                      <a:pt x="741" y="9471"/>
                      <a:pt x="536" y="10028"/>
                      <a:pt x="256" y="10541"/>
                    </a:cubicBezTo>
                    <a:cubicBezTo>
                      <a:pt x="-6" y="11021"/>
                      <a:pt x="-67" y="11391"/>
                      <a:pt x="75" y="11639"/>
                    </a:cubicBezTo>
                    <a:cubicBezTo>
                      <a:pt x="197" y="11853"/>
                      <a:pt x="464" y="11970"/>
                      <a:pt x="866" y="11986"/>
                    </a:cubicBezTo>
                    <a:cubicBezTo>
                      <a:pt x="1136" y="11996"/>
                      <a:pt x="1342" y="12084"/>
                      <a:pt x="1499" y="12254"/>
                    </a:cubicBezTo>
                    <a:cubicBezTo>
                      <a:pt x="1854" y="12641"/>
                      <a:pt x="1859" y="13367"/>
                      <a:pt x="1832" y="13880"/>
                    </a:cubicBezTo>
                    <a:cubicBezTo>
                      <a:pt x="1820" y="14122"/>
                      <a:pt x="1511" y="14297"/>
                      <a:pt x="1238" y="14451"/>
                    </a:cubicBezTo>
                    <a:cubicBezTo>
                      <a:pt x="900" y="14643"/>
                      <a:pt x="695" y="14818"/>
                      <a:pt x="817" y="15015"/>
                    </a:cubicBezTo>
                    <a:cubicBezTo>
                      <a:pt x="902" y="15152"/>
                      <a:pt x="1054" y="15172"/>
                      <a:pt x="1176" y="15189"/>
                    </a:cubicBezTo>
                    <a:cubicBezTo>
                      <a:pt x="1297" y="15205"/>
                      <a:pt x="1373" y="15219"/>
                      <a:pt x="1413" y="15282"/>
                    </a:cubicBezTo>
                    <a:cubicBezTo>
                      <a:pt x="1455" y="15347"/>
                      <a:pt x="1444" y="15431"/>
                      <a:pt x="1430" y="15528"/>
                    </a:cubicBezTo>
                    <a:cubicBezTo>
                      <a:pt x="1416" y="15631"/>
                      <a:pt x="1401" y="15747"/>
                      <a:pt x="1453" y="15859"/>
                    </a:cubicBezTo>
                    <a:cubicBezTo>
                      <a:pt x="1523" y="16006"/>
                      <a:pt x="1635" y="16037"/>
                      <a:pt x="1717" y="16037"/>
                    </a:cubicBezTo>
                    <a:cubicBezTo>
                      <a:pt x="1867" y="16037"/>
                      <a:pt x="2035" y="15937"/>
                      <a:pt x="2214" y="15830"/>
                    </a:cubicBezTo>
                    <a:cubicBezTo>
                      <a:pt x="2380" y="15731"/>
                      <a:pt x="2552" y="15629"/>
                      <a:pt x="2679" y="15629"/>
                    </a:cubicBezTo>
                    <a:cubicBezTo>
                      <a:pt x="2721" y="15629"/>
                      <a:pt x="2832" y="15629"/>
                      <a:pt x="2899" y="15889"/>
                    </a:cubicBezTo>
                    <a:cubicBezTo>
                      <a:pt x="2925" y="15988"/>
                      <a:pt x="2927" y="16095"/>
                      <a:pt x="2929" y="16208"/>
                    </a:cubicBezTo>
                    <a:cubicBezTo>
                      <a:pt x="2938" y="16660"/>
                      <a:pt x="3194" y="16852"/>
                      <a:pt x="3248" y="16936"/>
                    </a:cubicBezTo>
                    <a:cubicBezTo>
                      <a:pt x="3248" y="16936"/>
                      <a:pt x="4130" y="16542"/>
                      <a:pt x="4405" y="16542"/>
                    </a:cubicBezTo>
                    <a:cubicBezTo>
                      <a:pt x="4501" y="16542"/>
                      <a:pt x="4594" y="16556"/>
                      <a:pt x="4689" y="16585"/>
                    </a:cubicBezTo>
                    <a:cubicBezTo>
                      <a:pt x="5131" y="16719"/>
                      <a:pt x="5636" y="17195"/>
                      <a:pt x="6171" y="17700"/>
                    </a:cubicBezTo>
                    <a:cubicBezTo>
                      <a:pt x="6903" y="18390"/>
                      <a:pt x="7659" y="19104"/>
                      <a:pt x="8413" y="19104"/>
                    </a:cubicBezTo>
                    <a:cubicBezTo>
                      <a:pt x="8714" y="19104"/>
                      <a:pt x="8994" y="18987"/>
                      <a:pt x="9248" y="18757"/>
                    </a:cubicBezTo>
                    <a:cubicBezTo>
                      <a:pt x="9476" y="18551"/>
                      <a:pt x="9574" y="18520"/>
                      <a:pt x="9612" y="18520"/>
                    </a:cubicBezTo>
                    <a:cubicBezTo>
                      <a:pt x="9667" y="18520"/>
                      <a:pt x="9692" y="18667"/>
                      <a:pt x="9715" y="18797"/>
                    </a:cubicBezTo>
                    <a:cubicBezTo>
                      <a:pt x="9757" y="19046"/>
                      <a:pt x="9815" y="19386"/>
                      <a:pt x="10171" y="19386"/>
                    </a:cubicBezTo>
                    <a:cubicBezTo>
                      <a:pt x="10355" y="19386"/>
                      <a:pt x="10728" y="19196"/>
                      <a:pt x="10895" y="19196"/>
                    </a:cubicBezTo>
                    <a:cubicBezTo>
                      <a:pt x="10981" y="19196"/>
                      <a:pt x="11393" y="19416"/>
                      <a:pt x="11488" y="19466"/>
                    </a:cubicBezTo>
                    <a:cubicBezTo>
                      <a:pt x="11721" y="19590"/>
                      <a:pt x="11941" y="19707"/>
                      <a:pt x="12123" y="19923"/>
                    </a:cubicBezTo>
                    <a:cubicBezTo>
                      <a:pt x="12187" y="19999"/>
                      <a:pt x="12269" y="20120"/>
                      <a:pt x="12363" y="20261"/>
                    </a:cubicBezTo>
                    <a:cubicBezTo>
                      <a:pt x="12686" y="20744"/>
                      <a:pt x="13129" y="21406"/>
                      <a:pt x="13636" y="21406"/>
                    </a:cubicBezTo>
                    <a:cubicBezTo>
                      <a:pt x="13826" y="21406"/>
                      <a:pt x="14005" y="21312"/>
                      <a:pt x="14167" y="21126"/>
                    </a:cubicBezTo>
                    <a:cubicBezTo>
                      <a:pt x="14232" y="21052"/>
                      <a:pt x="14591" y="20605"/>
                      <a:pt x="14674" y="20605"/>
                    </a:cubicBezTo>
                    <a:cubicBezTo>
                      <a:pt x="14804" y="20605"/>
                      <a:pt x="14939" y="20902"/>
                      <a:pt x="14973" y="20970"/>
                    </a:cubicBezTo>
                    <a:cubicBezTo>
                      <a:pt x="15177" y="21375"/>
                      <a:pt x="15623" y="21555"/>
                      <a:pt x="15692" y="21600"/>
                    </a:cubicBezTo>
                    <a:cubicBezTo>
                      <a:pt x="15692" y="21600"/>
                      <a:pt x="15928" y="21347"/>
                      <a:pt x="16170" y="21314"/>
                    </a:cubicBezTo>
                    <a:cubicBezTo>
                      <a:pt x="16558" y="21260"/>
                      <a:pt x="16746" y="21413"/>
                      <a:pt x="17107" y="21142"/>
                    </a:cubicBezTo>
                    <a:cubicBezTo>
                      <a:pt x="17263" y="21024"/>
                      <a:pt x="18044" y="20387"/>
                      <a:pt x="18044" y="20387"/>
                    </a:cubicBezTo>
                    <a:cubicBezTo>
                      <a:pt x="18044" y="20387"/>
                      <a:pt x="17871" y="19950"/>
                      <a:pt x="17797" y="19805"/>
                    </a:cubicBezTo>
                    <a:cubicBezTo>
                      <a:pt x="17754" y="19721"/>
                      <a:pt x="17959" y="19608"/>
                      <a:pt x="18140" y="19509"/>
                    </a:cubicBezTo>
                    <a:cubicBezTo>
                      <a:pt x="18379" y="19378"/>
                      <a:pt x="18626" y="19242"/>
                      <a:pt x="18632" y="19031"/>
                    </a:cubicBezTo>
                    <a:cubicBezTo>
                      <a:pt x="18636" y="18889"/>
                      <a:pt x="18527" y="18751"/>
                      <a:pt x="18299" y="18608"/>
                    </a:cubicBezTo>
                    <a:cubicBezTo>
                      <a:pt x="18257" y="18581"/>
                      <a:pt x="18234" y="18555"/>
                      <a:pt x="18230" y="18530"/>
                    </a:cubicBezTo>
                    <a:cubicBezTo>
                      <a:pt x="18222" y="18466"/>
                      <a:pt x="18484" y="18189"/>
                      <a:pt x="18514" y="18143"/>
                    </a:cubicBezTo>
                    <a:cubicBezTo>
                      <a:pt x="18674" y="17900"/>
                      <a:pt x="18555" y="17657"/>
                      <a:pt x="18451" y="17443"/>
                    </a:cubicBezTo>
                    <a:cubicBezTo>
                      <a:pt x="18386" y="17312"/>
                      <a:pt x="18326" y="17188"/>
                      <a:pt x="18328" y="17075"/>
                    </a:cubicBezTo>
                    <a:cubicBezTo>
                      <a:pt x="18332" y="16925"/>
                      <a:pt x="18427" y="16864"/>
                      <a:pt x="18584" y="16776"/>
                    </a:cubicBezTo>
                    <a:cubicBezTo>
                      <a:pt x="18749" y="16683"/>
                      <a:pt x="18955" y="16568"/>
                      <a:pt x="18894" y="16260"/>
                    </a:cubicBezTo>
                    <a:cubicBezTo>
                      <a:pt x="18838" y="15978"/>
                      <a:pt x="18902" y="15964"/>
                      <a:pt x="19057" y="15955"/>
                    </a:cubicBezTo>
                    <a:cubicBezTo>
                      <a:pt x="19208" y="15946"/>
                      <a:pt x="19511" y="15905"/>
                      <a:pt x="19574" y="15728"/>
                    </a:cubicBezTo>
                    <a:cubicBezTo>
                      <a:pt x="19663" y="15477"/>
                      <a:pt x="19367" y="15093"/>
                      <a:pt x="19081" y="14722"/>
                    </a:cubicBezTo>
                    <a:cubicBezTo>
                      <a:pt x="18938" y="14536"/>
                      <a:pt x="18722" y="14257"/>
                      <a:pt x="18735" y="14184"/>
                    </a:cubicBezTo>
                    <a:cubicBezTo>
                      <a:pt x="18773" y="14068"/>
                      <a:pt x="18860" y="13998"/>
                      <a:pt x="18953" y="13925"/>
                    </a:cubicBezTo>
                    <a:cubicBezTo>
                      <a:pt x="19096" y="13810"/>
                      <a:pt x="19258" y="13681"/>
                      <a:pt x="19222" y="13379"/>
                    </a:cubicBezTo>
                    <a:cubicBezTo>
                      <a:pt x="19190" y="13111"/>
                      <a:pt x="19087" y="12863"/>
                      <a:pt x="19163" y="12762"/>
                    </a:cubicBezTo>
                    <a:cubicBezTo>
                      <a:pt x="19198" y="12717"/>
                      <a:pt x="19272" y="12692"/>
                      <a:pt x="19384" y="12686"/>
                    </a:cubicBezTo>
                    <a:cubicBezTo>
                      <a:pt x="19786" y="12668"/>
                      <a:pt x="20051" y="12550"/>
                      <a:pt x="20042" y="12029"/>
                    </a:cubicBezTo>
                    <a:cubicBezTo>
                      <a:pt x="20038" y="11802"/>
                      <a:pt x="20359" y="12046"/>
                      <a:pt x="20477" y="12127"/>
                    </a:cubicBezTo>
                    <a:cubicBezTo>
                      <a:pt x="20555" y="12180"/>
                      <a:pt x="20724" y="12258"/>
                      <a:pt x="20753" y="12258"/>
                    </a:cubicBezTo>
                    <a:cubicBezTo>
                      <a:pt x="20813" y="12258"/>
                      <a:pt x="20866" y="12231"/>
                      <a:pt x="20902" y="12182"/>
                    </a:cubicBezTo>
                    <a:cubicBezTo>
                      <a:pt x="20958" y="12107"/>
                      <a:pt x="21126" y="11879"/>
                      <a:pt x="20531" y="9957"/>
                    </a:cubicBezTo>
                    <a:cubicBezTo>
                      <a:pt x="20991" y="9928"/>
                      <a:pt x="21207" y="9777"/>
                      <a:pt x="21333" y="9526"/>
                    </a:cubicBezTo>
                    <a:cubicBezTo>
                      <a:pt x="21513" y="9168"/>
                      <a:pt x="21533" y="8853"/>
                      <a:pt x="21516" y="8647"/>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sp>
            <p:nvSpPr>
              <p:cNvPr id="28" name="Shape 80">
                <a:extLst>
                  <a:ext uri="{FF2B5EF4-FFF2-40B4-BE49-F238E27FC236}"/>
                </a:extLst>
              </p:cNvPr>
              <p:cNvSpPr>
                <a:spLocks/>
              </p:cNvSpPr>
              <p:nvPr/>
            </p:nvSpPr>
            <p:spPr bwMode="auto">
              <a:xfrm>
                <a:off x="1262838" y="1333818"/>
                <a:ext cx="890751" cy="851612"/>
              </a:xfrm>
              <a:custGeom>
                <a:avLst/>
                <a:gdLst>
                  <a:gd name="T0" fmla="*/ 2147483646 w 21548"/>
                  <a:gd name="T1" fmla="*/ 2147483646 h 21600"/>
                  <a:gd name="T2" fmla="*/ 2147483646 w 21548"/>
                  <a:gd name="T3" fmla="*/ 2147483646 h 21600"/>
                  <a:gd name="T4" fmla="*/ 2147483646 w 21548"/>
                  <a:gd name="T5" fmla="*/ 2147483646 h 21600"/>
                  <a:gd name="T6" fmla="*/ 2147483646 w 21548"/>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48" h="21600" extrusionOk="0">
                    <a:moveTo>
                      <a:pt x="21309" y="8995"/>
                    </a:moveTo>
                    <a:cubicBezTo>
                      <a:pt x="21238" y="8873"/>
                      <a:pt x="21170" y="8758"/>
                      <a:pt x="21132" y="8640"/>
                    </a:cubicBezTo>
                    <a:cubicBezTo>
                      <a:pt x="21081" y="8485"/>
                      <a:pt x="21081" y="8282"/>
                      <a:pt x="21081" y="8068"/>
                    </a:cubicBezTo>
                    <a:cubicBezTo>
                      <a:pt x="21080" y="7614"/>
                      <a:pt x="21079" y="7055"/>
                      <a:pt x="20485" y="6988"/>
                    </a:cubicBezTo>
                    <a:cubicBezTo>
                      <a:pt x="20445" y="6983"/>
                      <a:pt x="20215" y="6980"/>
                      <a:pt x="20182" y="6976"/>
                    </a:cubicBezTo>
                    <a:cubicBezTo>
                      <a:pt x="19847" y="6934"/>
                      <a:pt x="19754" y="6534"/>
                      <a:pt x="19681" y="6355"/>
                    </a:cubicBezTo>
                    <a:cubicBezTo>
                      <a:pt x="19681" y="6355"/>
                      <a:pt x="19537" y="6340"/>
                      <a:pt x="19486" y="6340"/>
                    </a:cubicBezTo>
                    <a:cubicBezTo>
                      <a:pt x="19270" y="6340"/>
                      <a:pt x="19061" y="6397"/>
                      <a:pt x="18859" y="6452"/>
                    </a:cubicBezTo>
                    <a:cubicBezTo>
                      <a:pt x="18712" y="6492"/>
                      <a:pt x="17984" y="6624"/>
                      <a:pt x="17867" y="6624"/>
                    </a:cubicBezTo>
                    <a:cubicBezTo>
                      <a:pt x="17715" y="6624"/>
                      <a:pt x="17614" y="6585"/>
                      <a:pt x="17549" y="6504"/>
                    </a:cubicBezTo>
                    <a:cubicBezTo>
                      <a:pt x="17509" y="6454"/>
                      <a:pt x="17546" y="6386"/>
                      <a:pt x="17634" y="6254"/>
                    </a:cubicBezTo>
                    <a:cubicBezTo>
                      <a:pt x="17717" y="6129"/>
                      <a:pt x="17810" y="5987"/>
                      <a:pt x="17767" y="5830"/>
                    </a:cubicBezTo>
                    <a:cubicBezTo>
                      <a:pt x="17727" y="5686"/>
                      <a:pt x="17597" y="5598"/>
                      <a:pt x="17471" y="5512"/>
                    </a:cubicBezTo>
                    <a:cubicBezTo>
                      <a:pt x="17299" y="5395"/>
                      <a:pt x="17222" y="5328"/>
                      <a:pt x="17254" y="5218"/>
                    </a:cubicBezTo>
                    <a:cubicBezTo>
                      <a:pt x="17288" y="5104"/>
                      <a:pt x="17371" y="5014"/>
                      <a:pt x="17459" y="4919"/>
                    </a:cubicBezTo>
                    <a:cubicBezTo>
                      <a:pt x="17566" y="4803"/>
                      <a:pt x="17677" y="4683"/>
                      <a:pt x="17713" y="4507"/>
                    </a:cubicBezTo>
                    <a:cubicBezTo>
                      <a:pt x="17806" y="4050"/>
                      <a:pt x="17369" y="3870"/>
                      <a:pt x="17050" y="3738"/>
                    </a:cubicBezTo>
                    <a:cubicBezTo>
                      <a:pt x="16932" y="3689"/>
                      <a:pt x="16820" y="3643"/>
                      <a:pt x="16745" y="3591"/>
                    </a:cubicBezTo>
                    <a:cubicBezTo>
                      <a:pt x="16449" y="3384"/>
                      <a:pt x="16275" y="3059"/>
                      <a:pt x="16091" y="2714"/>
                    </a:cubicBezTo>
                    <a:cubicBezTo>
                      <a:pt x="15916" y="2386"/>
                      <a:pt x="15735" y="2047"/>
                      <a:pt x="15436" y="1801"/>
                    </a:cubicBezTo>
                    <a:cubicBezTo>
                      <a:pt x="15414" y="1783"/>
                      <a:pt x="15011" y="1444"/>
                      <a:pt x="14809" y="1444"/>
                    </a:cubicBezTo>
                    <a:cubicBezTo>
                      <a:pt x="14685" y="1444"/>
                      <a:pt x="14572" y="1504"/>
                      <a:pt x="14472" y="1623"/>
                    </a:cubicBezTo>
                    <a:cubicBezTo>
                      <a:pt x="14327" y="1795"/>
                      <a:pt x="14033" y="1820"/>
                      <a:pt x="13750" y="1843"/>
                    </a:cubicBezTo>
                    <a:cubicBezTo>
                      <a:pt x="13601" y="1856"/>
                      <a:pt x="13461" y="1867"/>
                      <a:pt x="13343" y="1900"/>
                    </a:cubicBezTo>
                    <a:cubicBezTo>
                      <a:pt x="13123" y="1962"/>
                      <a:pt x="12879" y="1996"/>
                      <a:pt x="12656" y="1996"/>
                    </a:cubicBezTo>
                    <a:cubicBezTo>
                      <a:pt x="12420" y="1996"/>
                      <a:pt x="12216" y="1961"/>
                      <a:pt x="12047" y="1890"/>
                    </a:cubicBezTo>
                    <a:cubicBezTo>
                      <a:pt x="11854" y="1810"/>
                      <a:pt x="11736" y="1669"/>
                      <a:pt x="11611" y="1520"/>
                    </a:cubicBezTo>
                    <a:cubicBezTo>
                      <a:pt x="11518" y="1410"/>
                      <a:pt x="11423" y="1297"/>
                      <a:pt x="11295" y="1205"/>
                    </a:cubicBezTo>
                    <a:cubicBezTo>
                      <a:pt x="11199" y="1136"/>
                      <a:pt x="11095" y="1104"/>
                      <a:pt x="10994" y="1074"/>
                    </a:cubicBezTo>
                    <a:cubicBezTo>
                      <a:pt x="10888" y="1042"/>
                      <a:pt x="10788" y="1011"/>
                      <a:pt x="10701" y="940"/>
                    </a:cubicBezTo>
                    <a:cubicBezTo>
                      <a:pt x="10453" y="735"/>
                      <a:pt x="10162" y="0"/>
                      <a:pt x="10162" y="0"/>
                    </a:cubicBezTo>
                    <a:cubicBezTo>
                      <a:pt x="10162" y="0"/>
                      <a:pt x="9427" y="628"/>
                      <a:pt x="9292" y="735"/>
                    </a:cubicBezTo>
                    <a:cubicBezTo>
                      <a:pt x="9159" y="841"/>
                      <a:pt x="9063" y="862"/>
                      <a:pt x="8951" y="862"/>
                    </a:cubicBezTo>
                    <a:cubicBezTo>
                      <a:pt x="8715" y="862"/>
                      <a:pt x="8181" y="789"/>
                      <a:pt x="8021" y="1148"/>
                    </a:cubicBezTo>
                    <a:cubicBezTo>
                      <a:pt x="7916" y="1384"/>
                      <a:pt x="8096" y="1687"/>
                      <a:pt x="8255" y="1953"/>
                    </a:cubicBezTo>
                    <a:cubicBezTo>
                      <a:pt x="8370" y="2145"/>
                      <a:pt x="8529" y="2532"/>
                      <a:pt x="8468" y="2627"/>
                    </a:cubicBezTo>
                    <a:cubicBezTo>
                      <a:pt x="8440" y="2671"/>
                      <a:pt x="8371" y="2693"/>
                      <a:pt x="8263" y="2693"/>
                    </a:cubicBezTo>
                    <a:cubicBezTo>
                      <a:pt x="8190" y="2693"/>
                      <a:pt x="7521" y="2570"/>
                      <a:pt x="7373" y="2613"/>
                    </a:cubicBezTo>
                    <a:cubicBezTo>
                      <a:pt x="7181" y="2668"/>
                      <a:pt x="7054" y="2757"/>
                      <a:pt x="6985" y="2884"/>
                    </a:cubicBezTo>
                    <a:cubicBezTo>
                      <a:pt x="6875" y="3087"/>
                      <a:pt x="6942" y="3338"/>
                      <a:pt x="7006" y="3581"/>
                    </a:cubicBezTo>
                    <a:cubicBezTo>
                      <a:pt x="7066" y="3809"/>
                      <a:pt x="7124" y="4024"/>
                      <a:pt x="7043" y="4185"/>
                    </a:cubicBezTo>
                    <a:cubicBezTo>
                      <a:pt x="6930" y="4412"/>
                      <a:pt x="6459" y="4515"/>
                      <a:pt x="6043" y="4606"/>
                    </a:cubicBezTo>
                    <a:cubicBezTo>
                      <a:pt x="5242" y="4780"/>
                      <a:pt x="4992" y="4789"/>
                      <a:pt x="5536" y="5920"/>
                    </a:cubicBezTo>
                    <a:cubicBezTo>
                      <a:pt x="5633" y="6122"/>
                      <a:pt x="5724" y="6312"/>
                      <a:pt x="5758" y="6489"/>
                    </a:cubicBezTo>
                    <a:cubicBezTo>
                      <a:pt x="5830" y="6875"/>
                      <a:pt x="5693" y="7251"/>
                      <a:pt x="5339" y="7636"/>
                    </a:cubicBezTo>
                    <a:cubicBezTo>
                      <a:pt x="5184" y="7804"/>
                      <a:pt x="5015" y="7879"/>
                      <a:pt x="4788" y="7879"/>
                    </a:cubicBezTo>
                    <a:cubicBezTo>
                      <a:pt x="4658" y="7879"/>
                      <a:pt x="4525" y="7856"/>
                      <a:pt x="4385" y="7831"/>
                    </a:cubicBezTo>
                    <a:cubicBezTo>
                      <a:pt x="4241" y="7805"/>
                      <a:pt x="4092" y="7778"/>
                      <a:pt x="3942" y="7778"/>
                    </a:cubicBezTo>
                    <a:cubicBezTo>
                      <a:pt x="3761" y="7778"/>
                      <a:pt x="3604" y="7818"/>
                      <a:pt x="3462" y="7901"/>
                    </a:cubicBezTo>
                    <a:cubicBezTo>
                      <a:pt x="3221" y="8039"/>
                      <a:pt x="3091" y="8351"/>
                      <a:pt x="3003" y="8607"/>
                    </a:cubicBezTo>
                    <a:cubicBezTo>
                      <a:pt x="2945" y="8777"/>
                      <a:pt x="2953" y="8946"/>
                      <a:pt x="2961" y="9109"/>
                    </a:cubicBezTo>
                    <a:cubicBezTo>
                      <a:pt x="2967" y="9251"/>
                      <a:pt x="2974" y="9385"/>
                      <a:pt x="2937" y="9510"/>
                    </a:cubicBezTo>
                    <a:cubicBezTo>
                      <a:pt x="2905" y="9619"/>
                      <a:pt x="2817" y="9695"/>
                      <a:pt x="2724" y="9775"/>
                    </a:cubicBezTo>
                    <a:cubicBezTo>
                      <a:pt x="2619" y="9865"/>
                      <a:pt x="2499" y="9968"/>
                      <a:pt x="2457" y="10134"/>
                    </a:cubicBezTo>
                    <a:cubicBezTo>
                      <a:pt x="2409" y="10330"/>
                      <a:pt x="2457" y="10587"/>
                      <a:pt x="2499" y="10814"/>
                    </a:cubicBezTo>
                    <a:cubicBezTo>
                      <a:pt x="2517" y="10908"/>
                      <a:pt x="2630" y="11715"/>
                      <a:pt x="2641" y="11868"/>
                    </a:cubicBezTo>
                    <a:cubicBezTo>
                      <a:pt x="2660" y="12156"/>
                      <a:pt x="2720" y="13033"/>
                      <a:pt x="2253" y="13286"/>
                    </a:cubicBezTo>
                    <a:cubicBezTo>
                      <a:pt x="2116" y="13361"/>
                      <a:pt x="1984" y="13291"/>
                      <a:pt x="1753" y="13158"/>
                    </a:cubicBezTo>
                    <a:cubicBezTo>
                      <a:pt x="1464" y="12990"/>
                      <a:pt x="1329" y="12922"/>
                      <a:pt x="1140" y="13042"/>
                    </a:cubicBezTo>
                    <a:cubicBezTo>
                      <a:pt x="963" y="13154"/>
                      <a:pt x="963" y="13375"/>
                      <a:pt x="963" y="13570"/>
                    </a:cubicBezTo>
                    <a:cubicBezTo>
                      <a:pt x="963" y="13696"/>
                      <a:pt x="962" y="13826"/>
                      <a:pt x="913" y="13898"/>
                    </a:cubicBezTo>
                    <a:cubicBezTo>
                      <a:pt x="841" y="14004"/>
                      <a:pt x="726" y="14027"/>
                      <a:pt x="593" y="14054"/>
                    </a:cubicBezTo>
                    <a:cubicBezTo>
                      <a:pt x="470" y="14079"/>
                      <a:pt x="332" y="14107"/>
                      <a:pt x="225" y="14212"/>
                    </a:cubicBezTo>
                    <a:cubicBezTo>
                      <a:pt x="76" y="14358"/>
                      <a:pt x="3" y="14505"/>
                      <a:pt x="0" y="14663"/>
                    </a:cubicBezTo>
                    <a:cubicBezTo>
                      <a:pt x="-4" y="14937"/>
                      <a:pt x="218" y="15170"/>
                      <a:pt x="413" y="15376"/>
                    </a:cubicBezTo>
                    <a:cubicBezTo>
                      <a:pt x="516" y="15484"/>
                      <a:pt x="607" y="15592"/>
                      <a:pt x="670" y="15684"/>
                    </a:cubicBezTo>
                    <a:cubicBezTo>
                      <a:pt x="915" y="16042"/>
                      <a:pt x="747" y="17001"/>
                      <a:pt x="747" y="17001"/>
                    </a:cubicBezTo>
                    <a:cubicBezTo>
                      <a:pt x="1217" y="17099"/>
                      <a:pt x="1985" y="17257"/>
                      <a:pt x="2698" y="17680"/>
                    </a:cubicBezTo>
                    <a:cubicBezTo>
                      <a:pt x="3136" y="17939"/>
                      <a:pt x="3455" y="18122"/>
                      <a:pt x="3581" y="18122"/>
                    </a:cubicBezTo>
                    <a:cubicBezTo>
                      <a:pt x="3706" y="18122"/>
                      <a:pt x="3750" y="18015"/>
                      <a:pt x="3855" y="17828"/>
                    </a:cubicBezTo>
                    <a:cubicBezTo>
                      <a:pt x="3892" y="17761"/>
                      <a:pt x="3962" y="17639"/>
                      <a:pt x="3995" y="17639"/>
                    </a:cubicBezTo>
                    <a:cubicBezTo>
                      <a:pt x="3995" y="17639"/>
                      <a:pt x="4051" y="17642"/>
                      <a:pt x="4163" y="17895"/>
                    </a:cubicBezTo>
                    <a:cubicBezTo>
                      <a:pt x="4265" y="18129"/>
                      <a:pt x="4407" y="18290"/>
                      <a:pt x="4533" y="18433"/>
                    </a:cubicBezTo>
                    <a:cubicBezTo>
                      <a:pt x="4600" y="18510"/>
                      <a:pt x="4903" y="18678"/>
                      <a:pt x="4903" y="18678"/>
                    </a:cubicBezTo>
                    <a:cubicBezTo>
                      <a:pt x="4903" y="18678"/>
                      <a:pt x="5258" y="18484"/>
                      <a:pt x="5700" y="18430"/>
                    </a:cubicBezTo>
                    <a:cubicBezTo>
                      <a:pt x="5779" y="18421"/>
                      <a:pt x="6195" y="18430"/>
                      <a:pt x="6243" y="18430"/>
                    </a:cubicBezTo>
                    <a:cubicBezTo>
                      <a:pt x="6468" y="18430"/>
                      <a:pt x="6594" y="18376"/>
                      <a:pt x="6707" y="18075"/>
                    </a:cubicBezTo>
                    <a:cubicBezTo>
                      <a:pt x="6744" y="17975"/>
                      <a:pt x="6987" y="17915"/>
                      <a:pt x="7060" y="17927"/>
                    </a:cubicBezTo>
                    <a:cubicBezTo>
                      <a:pt x="7408" y="17982"/>
                      <a:pt x="7491" y="18189"/>
                      <a:pt x="7596" y="18451"/>
                    </a:cubicBezTo>
                    <a:cubicBezTo>
                      <a:pt x="7662" y="18616"/>
                      <a:pt x="7736" y="18802"/>
                      <a:pt x="7890" y="18952"/>
                    </a:cubicBezTo>
                    <a:cubicBezTo>
                      <a:pt x="8083" y="19138"/>
                      <a:pt x="8684" y="19481"/>
                      <a:pt x="9089" y="19481"/>
                    </a:cubicBezTo>
                    <a:cubicBezTo>
                      <a:pt x="9303" y="19481"/>
                      <a:pt x="9403" y="19383"/>
                      <a:pt x="9449" y="19301"/>
                    </a:cubicBezTo>
                    <a:cubicBezTo>
                      <a:pt x="9527" y="19161"/>
                      <a:pt x="9737" y="18787"/>
                      <a:pt x="9892" y="18787"/>
                    </a:cubicBezTo>
                    <a:cubicBezTo>
                      <a:pt x="9977" y="18787"/>
                      <a:pt x="10069" y="18918"/>
                      <a:pt x="10150" y="19155"/>
                    </a:cubicBezTo>
                    <a:cubicBezTo>
                      <a:pt x="10253" y="19453"/>
                      <a:pt x="10467" y="19459"/>
                      <a:pt x="10623" y="19464"/>
                    </a:cubicBezTo>
                    <a:cubicBezTo>
                      <a:pt x="10782" y="19468"/>
                      <a:pt x="10849" y="19470"/>
                      <a:pt x="10850" y="19690"/>
                    </a:cubicBezTo>
                    <a:cubicBezTo>
                      <a:pt x="10850" y="19884"/>
                      <a:pt x="11368" y="21184"/>
                      <a:pt x="11629" y="21184"/>
                    </a:cubicBezTo>
                    <a:cubicBezTo>
                      <a:pt x="11809" y="21179"/>
                      <a:pt x="11952" y="21119"/>
                      <a:pt x="12079" y="21067"/>
                    </a:cubicBezTo>
                    <a:cubicBezTo>
                      <a:pt x="12178" y="21025"/>
                      <a:pt x="12264" y="20990"/>
                      <a:pt x="12344" y="20990"/>
                    </a:cubicBezTo>
                    <a:cubicBezTo>
                      <a:pt x="12421" y="20990"/>
                      <a:pt x="12529" y="21018"/>
                      <a:pt x="12686" y="21237"/>
                    </a:cubicBezTo>
                    <a:cubicBezTo>
                      <a:pt x="12929" y="21577"/>
                      <a:pt x="13233" y="21577"/>
                      <a:pt x="13501" y="21578"/>
                    </a:cubicBezTo>
                    <a:cubicBezTo>
                      <a:pt x="13593" y="21578"/>
                      <a:pt x="13803" y="21600"/>
                      <a:pt x="13803" y="21600"/>
                    </a:cubicBezTo>
                    <a:cubicBezTo>
                      <a:pt x="13803" y="21600"/>
                      <a:pt x="14431" y="20841"/>
                      <a:pt x="14388" y="20083"/>
                    </a:cubicBezTo>
                    <a:cubicBezTo>
                      <a:pt x="14369" y="19733"/>
                      <a:pt x="14422" y="19503"/>
                      <a:pt x="14518" y="19399"/>
                    </a:cubicBezTo>
                    <a:cubicBezTo>
                      <a:pt x="14558" y="19355"/>
                      <a:pt x="14608" y="19335"/>
                      <a:pt x="14673" y="19335"/>
                    </a:cubicBezTo>
                    <a:cubicBezTo>
                      <a:pt x="14872" y="19335"/>
                      <a:pt x="15151" y="19524"/>
                      <a:pt x="15396" y="19692"/>
                    </a:cubicBezTo>
                    <a:cubicBezTo>
                      <a:pt x="15619" y="19843"/>
                      <a:pt x="15794" y="19963"/>
                      <a:pt x="15926" y="19963"/>
                    </a:cubicBezTo>
                    <a:cubicBezTo>
                      <a:pt x="16003" y="19963"/>
                      <a:pt x="16062" y="19922"/>
                      <a:pt x="16090" y="19847"/>
                    </a:cubicBezTo>
                    <a:cubicBezTo>
                      <a:pt x="16111" y="19792"/>
                      <a:pt x="16139" y="19735"/>
                      <a:pt x="16168" y="19673"/>
                    </a:cubicBezTo>
                    <a:cubicBezTo>
                      <a:pt x="16286" y="19428"/>
                      <a:pt x="16432" y="19123"/>
                      <a:pt x="16204" y="18853"/>
                    </a:cubicBezTo>
                    <a:cubicBezTo>
                      <a:pt x="16138" y="18777"/>
                      <a:pt x="16059" y="18724"/>
                      <a:pt x="15983" y="18674"/>
                    </a:cubicBezTo>
                    <a:cubicBezTo>
                      <a:pt x="15868" y="18598"/>
                      <a:pt x="15769" y="18533"/>
                      <a:pt x="15737" y="18397"/>
                    </a:cubicBezTo>
                    <a:cubicBezTo>
                      <a:pt x="15674" y="18128"/>
                      <a:pt x="15796" y="17300"/>
                      <a:pt x="15986" y="17143"/>
                    </a:cubicBezTo>
                    <a:cubicBezTo>
                      <a:pt x="16052" y="17089"/>
                      <a:pt x="16140" y="17062"/>
                      <a:pt x="16254" y="17062"/>
                    </a:cubicBezTo>
                    <a:cubicBezTo>
                      <a:pt x="16368" y="17062"/>
                      <a:pt x="16828" y="17150"/>
                      <a:pt x="16856" y="17150"/>
                    </a:cubicBezTo>
                    <a:cubicBezTo>
                      <a:pt x="17024" y="17150"/>
                      <a:pt x="17147" y="17072"/>
                      <a:pt x="17267" y="16997"/>
                    </a:cubicBezTo>
                    <a:cubicBezTo>
                      <a:pt x="17345" y="16948"/>
                      <a:pt x="17419" y="16902"/>
                      <a:pt x="17506" y="16874"/>
                    </a:cubicBezTo>
                    <a:cubicBezTo>
                      <a:pt x="17725" y="16805"/>
                      <a:pt x="17858" y="16615"/>
                      <a:pt x="17975" y="16448"/>
                    </a:cubicBezTo>
                    <a:cubicBezTo>
                      <a:pt x="18089" y="16283"/>
                      <a:pt x="18188" y="16142"/>
                      <a:pt x="18338" y="16142"/>
                    </a:cubicBezTo>
                    <a:cubicBezTo>
                      <a:pt x="18352" y="16142"/>
                      <a:pt x="18686" y="16193"/>
                      <a:pt x="18754" y="16193"/>
                    </a:cubicBezTo>
                    <a:cubicBezTo>
                      <a:pt x="18970" y="16193"/>
                      <a:pt x="18980" y="16036"/>
                      <a:pt x="18996" y="15799"/>
                    </a:cubicBezTo>
                    <a:cubicBezTo>
                      <a:pt x="19001" y="15712"/>
                      <a:pt x="19009" y="15603"/>
                      <a:pt x="19024" y="15467"/>
                    </a:cubicBezTo>
                    <a:cubicBezTo>
                      <a:pt x="19078" y="14974"/>
                      <a:pt x="19462" y="14823"/>
                      <a:pt x="19462" y="14823"/>
                    </a:cubicBezTo>
                    <a:cubicBezTo>
                      <a:pt x="19462" y="14823"/>
                      <a:pt x="19420" y="14655"/>
                      <a:pt x="19427" y="14526"/>
                    </a:cubicBezTo>
                    <a:cubicBezTo>
                      <a:pt x="19443" y="14208"/>
                      <a:pt x="19673" y="14000"/>
                      <a:pt x="19916" y="13779"/>
                    </a:cubicBezTo>
                    <a:cubicBezTo>
                      <a:pt x="20229" y="13495"/>
                      <a:pt x="20581" y="13176"/>
                      <a:pt x="20467" y="12578"/>
                    </a:cubicBezTo>
                    <a:cubicBezTo>
                      <a:pt x="20454" y="12508"/>
                      <a:pt x="20368" y="12242"/>
                      <a:pt x="20368" y="12242"/>
                    </a:cubicBezTo>
                    <a:cubicBezTo>
                      <a:pt x="20368" y="12242"/>
                      <a:pt x="20063" y="12584"/>
                      <a:pt x="19844" y="12577"/>
                    </a:cubicBezTo>
                    <a:cubicBezTo>
                      <a:pt x="19797" y="12575"/>
                      <a:pt x="19762" y="12559"/>
                      <a:pt x="19732" y="12522"/>
                    </a:cubicBezTo>
                    <a:cubicBezTo>
                      <a:pt x="19644" y="12411"/>
                      <a:pt x="19625" y="12136"/>
                      <a:pt x="19683" y="11804"/>
                    </a:cubicBezTo>
                    <a:cubicBezTo>
                      <a:pt x="19742" y="11471"/>
                      <a:pt x="19576" y="11195"/>
                      <a:pt x="19415" y="10928"/>
                    </a:cubicBezTo>
                    <a:cubicBezTo>
                      <a:pt x="19262" y="10674"/>
                      <a:pt x="19118" y="10433"/>
                      <a:pt x="19182" y="10166"/>
                    </a:cubicBezTo>
                    <a:cubicBezTo>
                      <a:pt x="19236" y="9941"/>
                      <a:pt x="19351" y="9836"/>
                      <a:pt x="19544" y="9836"/>
                    </a:cubicBezTo>
                    <a:cubicBezTo>
                      <a:pt x="19798" y="9836"/>
                      <a:pt x="20130" y="10015"/>
                      <a:pt x="20373" y="10146"/>
                    </a:cubicBezTo>
                    <a:cubicBezTo>
                      <a:pt x="20665" y="10304"/>
                      <a:pt x="20592" y="10330"/>
                      <a:pt x="20899" y="10330"/>
                    </a:cubicBezTo>
                    <a:cubicBezTo>
                      <a:pt x="21214" y="10330"/>
                      <a:pt x="21469" y="10114"/>
                      <a:pt x="21534" y="9792"/>
                    </a:cubicBezTo>
                    <a:cubicBezTo>
                      <a:pt x="21596" y="9484"/>
                      <a:pt x="21450" y="9236"/>
                      <a:pt x="21309" y="8995"/>
                    </a:cubicBezTo>
                    <a:close/>
                  </a:path>
                </a:pathLst>
              </a:custGeom>
              <a:solidFill>
                <a:srgbClr val="C9D0D8"/>
              </a:solidFill>
              <a:ln w="6350" cap="flat">
                <a:solidFill>
                  <a:srgbClr val="FFFFFF"/>
                </a:solidFill>
                <a:prstDash val="solid"/>
                <a:miter lim="400000"/>
                <a:headEnd/>
                <a:tailEnd/>
              </a:ln>
            </p:spPr>
            <p:txBody>
              <a:bodyPr lIns="50800" tIns="50800" rIns="50800" bIns="50800" anchor="ctr"/>
              <a:lstStyle/>
              <a:p>
                <a:pPr>
                  <a:defRPr/>
                </a:pPr>
                <a:endParaRPr lang="de-DE" sz="2727">
                  <a:ea typeface="MS PGothic" panose="020B0600070205080204" pitchFamily="34" charset="-128"/>
                </a:endParaRPr>
              </a:p>
            </p:txBody>
          </p:sp>
        </p:grpSp>
        <p:grpSp>
          <p:nvGrpSpPr>
            <p:cNvPr id="23562" name="Group 86"/>
            <p:cNvGrpSpPr>
              <a:grpSpLocks/>
            </p:cNvGrpSpPr>
            <p:nvPr/>
          </p:nvGrpSpPr>
          <p:grpSpPr bwMode="auto">
            <a:xfrm>
              <a:off x="1487182" y="975336"/>
              <a:ext cx="1460475" cy="1754818"/>
              <a:chOff x="0" y="0"/>
              <a:chExt cx="1460474" cy="1754817"/>
            </a:xfrm>
          </p:grpSpPr>
          <p:pic>
            <p:nvPicPr>
              <p:cNvPr id="23563" name="pi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655" y="378393"/>
                <a:ext cx="1087820" cy="13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3564" name="Group 85"/>
              <p:cNvGrpSpPr>
                <a:grpSpLocks/>
              </p:cNvGrpSpPr>
              <p:nvPr/>
            </p:nvGrpSpPr>
            <p:grpSpPr bwMode="auto">
              <a:xfrm>
                <a:off x="0" y="-1"/>
                <a:ext cx="897206" cy="897207"/>
                <a:chOff x="0" y="0"/>
                <a:chExt cx="897205" cy="897205"/>
              </a:xfrm>
            </p:grpSpPr>
            <p:pic>
              <p:nvPicPr>
                <p:cNvPr id="23565" name="Polan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6" y="9618"/>
                  <a:ext cx="888561" cy="87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3566" name="effec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97206" cy="89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grpSp>
      <p:sp>
        <p:nvSpPr>
          <p:cNvPr id="29" name="pole tekstowe 33">
            <a:extLst>
              <a:ext uri="{FF2B5EF4-FFF2-40B4-BE49-F238E27FC236}"/>
            </a:extLst>
          </p:cNvPr>
          <p:cNvSpPr txBox="1"/>
          <p:nvPr/>
        </p:nvSpPr>
        <p:spPr>
          <a:xfrm>
            <a:off x="6621463" y="5300663"/>
            <a:ext cx="1628775" cy="254000"/>
          </a:xfrm>
          <a:prstGeom prst="rect">
            <a:avLst/>
          </a:prstGeom>
          <a:solidFill>
            <a:schemeClr val="bg1">
              <a:lumMod val="75000"/>
            </a:schemeClr>
          </a:solidFill>
        </p:spPr>
        <p:txBody>
          <a:bodyPr>
            <a:spAutoFit/>
          </a:bodyPr>
          <a:lstStyle/>
          <a:p>
            <a:pPr>
              <a:defRPr/>
            </a:pPr>
            <a:r>
              <a:rPr lang="pl-PL" sz="1051" dirty="0">
                <a:latin typeface="Arial" charset="0"/>
                <a:ea typeface="ＭＳ Ｐゴシック" charset="-128"/>
              </a:rPr>
              <a:t>Fot. Bogdan </a:t>
            </a:r>
            <a:r>
              <a:rPr lang="pl-PL" sz="1051" dirty="0" err="1">
                <a:latin typeface="Arial" charset="0"/>
                <a:ea typeface="ＭＳ Ｐゴシック" charset="-128"/>
              </a:rPr>
              <a:t>Achimescu</a:t>
            </a:r>
            <a:endParaRPr lang="pl-PL" sz="1051" dirty="0">
              <a:latin typeface="Arial" charset="0"/>
              <a:ea typeface="ＭＳ Ｐゴシック" charset="-128"/>
            </a:endParaRPr>
          </a:p>
        </p:txBody>
      </p:sp>
      <p:sp>
        <p:nvSpPr>
          <p:cNvPr id="23559" name="Title 1"/>
          <p:cNvSpPr txBox="1">
            <a:spLocks/>
          </p:cNvSpPr>
          <p:nvPr/>
        </p:nvSpPr>
        <p:spPr bwMode="auto">
          <a:xfrm>
            <a:off x="779463" y="-26988"/>
            <a:ext cx="10933112"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en-US" altLang="en-US" b="1">
                <a:solidFill>
                  <a:srgbClr val="FF6600"/>
                </a:solidFill>
              </a:rPr>
              <a:t>Les bénéfices des pompes à chaleur: </a:t>
            </a:r>
            <a:br>
              <a:rPr lang="en-US" altLang="en-US" b="1">
                <a:solidFill>
                  <a:srgbClr val="FF6600"/>
                </a:solidFill>
              </a:rPr>
            </a:br>
            <a:r>
              <a:rPr lang="en-US" altLang="en-US" b="1">
                <a:solidFill>
                  <a:srgbClr val="FF6600"/>
                </a:solidFill>
              </a:rPr>
              <a:t>moins de pollution aérienne dans les villes: </a:t>
            </a:r>
            <a:r>
              <a:rPr lang="en-US" altLang="en-US" b="1">
                <a:solidFill>
                  <a:srgbClr val="002E6C"/>
                </a:solidFill>
              </a:rPr>
              <a:t>exemple Cracovie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a:xfrm>
            <a:off x="623888" y="452438"/>
            <a:ext cx="10744200" cy="947737"/>
          </a:xfrm>
        </p:spPr>
        <p:txBody>
          <a:bodyPr/>
          <a:lstStyle/>
          <a:p>
            <a:endParaRPr lang="fr-FR" dirty="0" smtClean="0"/>
          </a:p>
        </p:txBody>
      </p:sp>
      <p:sp>
        <p:nvSpPr>
          <p:cNvPr id="24579" name="Title 1"/>
          <p:cNvSpPr txBox="1">
            <a:spLocks/>
          </p:cNvSpPr>
          <p:nvPr/>
        </p:nvSpPr>
        <p:spPr bwMode="auto">
          <a:xfrm>
            <a:off x="779463" y="-11113"/>
            <a:ext cx="107442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en-GB" altLang="de-DE" b="1" dirty="0" err="1" smtClean="0">
                <a:solidFill>
                  <a:srgbClr val="FF6600"/>
                </a:solidFill>
              </a:rPr>
              <a:t>Réduction</a:t>
            </a:r>
            <a:r>
              <a:rPr lang="en-GB" altLang="de-DE" b="1" dirty="0" smtClean="0">
                <a:solidFill>
                  <a:srgbClr val="FF6600"/>
                </a:solidFill>
              </a:rPr>
              <a:t> </a:t>
            </a:r>
            <a:r>
              <a:rPr lang="en-GB" altLang="de-DE" b="1" dirty="0">
                <a:solidFill>
                  <a:srgbClr val="FF6600"/>
                </a:solidFill>
              </a:rPr>
              <a:t>de l’</a:t>
            </a:r>
            <a:r>
              <a:rPr lang="fr-FR" altLang="de-DE" b="1" dirty="0">
                <a:solidFill>
                  <a:srgbClr val="FF6600"/>
                </a:solidFill>
              </a:rPr>
              <a:t>Îlot de chaleur urbain</a:t>
            </a:r>
            <a:endParaRPr lang="en-GB" altLang="de-DE" b="1" dirty="0">
              <a:solidFill>
                <a:srgbClr val="FF6600"/>
              </a:solidFill>
            </a:endParaRPr>
          </a:p>
        </p:txBody>
      </p:sp>
      <p:pic>
        <p:nvPicPr>
          <p:cNvPr id="2458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1388" y="633413"/>
            <a:ext cx="6056312"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Content Placeholder 3"/>
          <p:cNvSpPr txBox="1">
            <a:spLocks noChangeArrowheads="1"/>
          </p:cNvSpPr>
          <p:nvPr/>
        </p:nvSpPr>
        <p:spPr bwMode="auto">
          <a:xfrm>
            <a:off x="776288" y="936625"/>
            <a:ext cx="5127625"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57175" indent="-257175">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557213" indent="-214313">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857250" indent="-17145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200150" indent="-171450">
              <a:spcBef>
                <a:spcPct val="20000"/>
              </a:spcBef>
              <a:buFont typeface="Arial" panose="020B0604020202020204" pitchFamily="34" charset="0"/>
              <a:buChar char="–"/>
              <a:defRPr>
                <a:solidFill>
                  <a:schemeClr val="tx1"/>
                </a:solidFill>
                <a:latin typeface="Century Gothic" panose="020B0502020202020204" pitchFamily="34" charset="0"/>
              </a:defRPr>
            </a:lvl4pPr>
            <a:lvl5pPr marL="1543050" indent="-171450">
              <a:spcBef>
                <a:spcPct val="20000"/>
              </a:spcBef>
              <a:buFont typeface="Arial" panose="020B0604020202020204" pitchFamily="34" charset="0"/>
              <a:buChar char="»"/>
              <a:defRPr>
                <a:solidFill>
                  <a:schemeClr val="tx1"/>
                </a:solidFill>
                <a:latin typeface="Century Gothic" panose="020B0502020202020204" pitchFamily="34" charset="0"/>
              </a:defRPr>
            </a:lvl5pPr>
            <a:lvl6pPr marL="2000250" indent="-17145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457450" indent="-17145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2914650" indent="-17145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371850" indent="-17145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Aft>
                <a:spcPts val="450"/>
              </a:spcAft>
              <a:buFontTx/>
              <a:buChar char="•"/>
            </a:pPr>
            <a:r>
              <a:rPr lang="de-DE" altLang="en-US" sz="2100" b="1" dirty="0" err="1">
                <a:solidFill>
                  <a:srgbClr val="002E6C"/>
                </a:solidFill>
                <a:latin typeface="Calibri" panose="020F0502020204030204" pitchFamily="34" charset="0"/>
              </a:rPr>
              <a:t>Pas</a:t>
            </a:r>
            <a:r>
              <a:rPr lang="de-DE" altLang="en-US" sz="2100" b="1" dirty="0">
                <a:solidFill>
                  <a:srgbClr val="002E6C"/>
                </a:solidFill>
                <a:latin typeface="Calibri" panose="020F0502020204030204" pitchFamily="34" charset="0"/>
              </a:rPr>
              <a:t> de </a:t>
            </a:r>
            <a:r>
              <a:rPr lang="de-DE" altLang="en-US" sz="2100" b="1" dirty="0" err="1">
                <a:solidFill>
                  <a:srgbClr val="002E6C"/>
                </a:solidFill>
                <a:latin typeface="Calibri" panose="020F0502020204030204" pitchFamily="34" charset="0"/>
              </a:rPr>
              <a:t>pollution</a:t>
            </a:r>
            <a:r>
              <a:rPr lang="de-DE" altLang="en-US" sz="2100" b="1" dirty="0">
                <a:solidFill>
                  <a:srgbClr val="002E6C"/>
                </a:solidFill>
                <a:latin typeface="Calibri" panose="020F0502020204030204" pitchFamily="34" charset="0"/>
              </a:rPr>
              <a:t> </a:t>
            </a:r>
            <a:r>
              <a:rPr lang="de-DE" altLang="en-US" sz="2100" b="1" dirty="0" err="1">
                <a:solidFill>
                  <a:srgbClr val="002E6C"/>
                </a:solidFill>
                <a:latin typeface="Calibri" panose="020F0502020204030204" pitchFamily="34" charset="0"/>
              </a:rPr>
              <a:t>thermique</a:t>
            </a:r>
            <a:r>
              <a:rPr lang="de-DE" altLang="en-US" sz="2100" b="1" dirty="0">
                <a:solidFill>
                  <a:srgbClr val="002E6C"/>
                </a:solidFill>
                <a:latin typeface="Calibri" panose="020F0502020204030204" pitchFamily="34" charset="0"/>
              </a:rPr>
              <a:t> des </a:t>
            </a:r>
            <a:r>
              <a:rPr lang="de-DE" altLang="en-US" sz="2100" b="1" dirty="0" err="1">
                <a:solidFill>
                  <a:srgbClr val="002E6C"/>
                </a:solidFill>
                <a:latin typeface="Calibri" panose="020F0502020204030204" pitchFamily="34" charset="0"/>
              </a:rPr>
              <a:t>villes</a:t>
            </a:r>
            <a:r>
              <a:rPr lang="de-DE" altLang="en-US" sz="2100" b="1" dirty="0">
                <a:solidFill>
                  <a:srgbClr val="002E6C"/>
                </a:solidFill>
                <a:latin typeface="Calibri" panose="020F0502020204030204" pitchFamily="34" charset="0"/>
              </a:rPr>
              <a:t> </a:t>
            </a:r>
            <a:r>
              <a:rPr lang="de-DE" altLang="en-US" sz="2100" b="1" dirty="0" err="1">
                <a:solidFill>
                  <a:srgbClr val="002E6C"/>
                </a:solidFill>
                <a:latin typeface="Calibri" panose="020F0502020204030204" pitchFamily="34" charset="0"/>
              </a:rPr>
              <a:t>suite</a:t>
            </a:r>
            <a:r>
              <a:rPr lang="de-DE" altLang="en-US" sz="2100" b="1" dirty="0">
                <a:solidFill>
                  <a:srgbClr val="002E6C"/>
                </a:solidFill>
                <a:latin typeface="Calibri" panose="020F0502020204030204" pitchFamily="34" charset="0"/>
              </a:rPr>
              <a:t> à la </a:t>
            </a:r>
            <a:r>
              <a:rPr lang="de-DE" altLang="en-US" sz="2100" b="1" dirty="0" err="1">
                <a:solidFill>
                  <a:srgbClr val="002E6C"/>
                </a:solidFill>
                <a:latin typeface="Calibri" panose="020F0502020204030204" pitchFamily="34" charset="0"/>
              </a:rPr>
              <a:t>chaleur</a:t>
            </a:r>
            <a:r>
              <a:rPr lang="de-DE" altLang="en-US" sz="2100" b="1" dirty="0">
                <a:solidFill>
                  <a:srgbClr val="002E6C"/>
                </a:solidFill>
                <a:latin typeface="Calibri" panose="020F0502020204030204" pitchFamily="34" charset="0"/>
              </a:rPr>
              <a:t> </a:t>
            </a:r>
            <a:r>
              <a:rPr lang="de-DE" altLang="en-US" sz="2100" b="1" dirty="0" err="1">
                <a:solidFill>
                  <a:srgbClr val="002E6C"/>
                </a:solidFill>
                <a:latin typeface="Calibri" panose="020F0502020204030204" pitchFamily="34" charset="0"/>
              </a:rPr>
              <a:t>résiduelle</a:t>
            </a:r>
            <a:endParaRPr lang="de-DE" altLang="en-US" sz="2100" b="1" dirty="0">
              <a:solidFill>
                <a:srgbClr val="002E6C"/>
              </a:solidFill>
              <a:latin typeface="Calibri" panose="020F0502020204030204" pitchFamily="34" charset="0"/>
            </a:endParaRPr>
          </a:p>
          <a:p>
            <a:pPr>
              <a:spcAft>
                <a:spcPts val="450"/>
              </a:spcAft>
              <a:buFontTx/>
              <a:buChar char="•"/>
            </a:pPr>
            <a:r>
              <a:rPr lang="de-DE" altLang="en-US" sz="2100" b="1" dirty="0">
                <a:solidFill>
                  <a:srgbClr val="002E6C"/>
                </a:solidFill>
                <a:latin typeface="Calibri" panose="020F0502020204030204" pitchFamily="34" charset="0"/>
              </a:rPr>
              <a:t>Les </a:t>
            </a:r>
            <a:r>
              <a:rPr lang="de-DE" altLang="en-US" sz="2100" b="1" dirty="0" err="1">
                <a:solidFill>
                  <a:srgbClr val="002E6C"/>
                </a:solidFill>
                <a:latin typeface="Calibri" panose="020F0502020204030204" pitchFamily="34" charset="0"/>
              </a:rPr>
              <a:t>besoins</a:t>
            </a:r>
            <a:r>
              <a:rPr lang="de-DE" altLang="en-US" sz="2100" b="1" dirty="0">
                <a:solidFill>
                  <a:srgbClr val="002E6C"/>
                </a:solidFill>
                <a:latin typeface="Calibri" panose="020F0502020204030204" pitchFamily="34" charset="0"/>
              </a:rPr>
              <a:t> de </a:t>
            </a:r>
            <a:r>
              <a:rPr lang="de-DE" altLang="en-US" sz="2100" b="1" dirty="0" err="1">
                <a:solidFill>
                  <a:srgbClr val="002E6C"/>
                </a:solidFill>
                <a:latin typeface="Calibri" panose="020F0502020204030204" pitchFamily="34" charset="0"/>
              </a:rPr>
              <a:t>refroidissement</a:t>
            </a:r>
            <a:r>
              <a:rPr lang="de-DE" altLang="en-US" sz="2100" b="1" dirty="0">
                <a:solidFill>
                  <a:srgbClr val="002E6C"/>
                </a:solidFill>
                <a:latin typeface="Calibri" panose="020F0502020204030204" pitchFamily="34" charset="0"/>
              </a:rPr>
              <a:t> </a:t>
            </a:r>
            <a:r>
              <a:rPr lang="de-DE" altLang="en-US" sz="2100" b="1" dirty="0" err="1">
                <a:solidFill>
                  <a:srgbClr val="002E6C"/>
                </a:solidFill>
                <a:latin typeface="Calibri" panose="020F0502020204030204" pitchFamily="34" charset="0"/>
              </a:rPr>
              <a:t>peuvent</a:t>
            </a:r>
            <a:r>
              <a:rPr lang="de-DE" altLang="en-US" sz="2100" b="1" dirty="0">
                <a:solidFill>
                  <a:srgbClr val="002E6C"/>
                </a:solidFill>
                <a:latin typeface="Calibri" panose="020F0502020204030204" pitchFamily="34" charset="0"/>
              </a:rPr>
              <a:t> </a:t>
            </a:r>
            <a:r>
              <a:rPr lang="fr-FR" altLang="en-US" sz="2100" b="1" dirty="0">
                <a:solidFill>
                  <a:srgbClr val="002E6C"/>
                </a:solidFill>
                <a:latin typeface="Calibri" panose="020F0502020204030204" pitchFamily="34" charset="0"/>
              </a:rPr>
              <a:t>être </a:t>
            </a:r>
            <a:r>
              <a:rPr lang="fr-FR" altLang="en-US" sz="2100" b="1" dirty="0" smtClean="0">
                <a:solidFill>
                  <a:srgbClr val="002E6C"/>
                </a:solidFill>
                <a:latin typeface="Calibri" panose="020F0502020204030204" pitchFamily="34" charset="0"/>
              </a:rPr>
              <a:t>couverts </a:t>
            </a:r>
            <a:r>
              <a:rPr lang="fr-FR" altLang="en-US" sz="2100" b="1" dirty="0">
                <a:solidFill>
                  <a:srgbClr val="002E6C"/>
                </a:solidFill>
                <a:latin typeface="Calibri" panose="020F0502020204030204" pitchFamily="34" charset="0"/>
              </a:rPr>
              <a:t>par</a:t>
            </a:r>
            <a:r>
              <a:rPr lang="de-DE" altLang="en-US" sz="2100" b="1" dirty="0">
                <a:solidFill>
                  <a:srgbClr val="002E6C"/>
                </a:solidFill>
                <a:latin typeface="Calibri" panose="020F0502020204030204" pitchFamily="34" charset="0"/>
              </a:rPr>
              <a:t> </a:t>
            </a:r>
            <a:r>
              <a:rPr lang="de-DE" altLang="en-US" sz="2100" b="1" dirty="0" err="1">
                <a:solidFill>
                  <a:srgbClr val="002E6C"/>
                </a:solidFill>
                <a:latin typeface="Calibri" panose="020F0502020204030204" pitchFamily="34" charset="0"/>
              </a:rPr>
              <a:t>surplus</a:t>
            </a:r>
            <a:r>
              <a:rPr lang="de-DE" altLang="en-US" sz="2100" b="1" dirty="0">
                <a:solidFill>
                  <a:srgbClr val="002E6C"/>
                </a:solidFill>
                <a:latin typeface="Calibri" panose="020F0502020204030204" pitchFamily="34" charset="0"/>
              </a:rPr>
              <a:t> </a:t>
            </a:r>
            <a:r>
              <a:rPr lang="de-DE" altLang="en-US" sz="2100" b="1" dirty="0" err="1">
                <a:solidFill>
                  <a:srgbClr val="002E6C"/>
                </a:solidFill>
                <a:latin typeface="Calibri" panose="020F0502020204030204" pitchFamily="34" charset="0"/>
              </a:rPr>
              <a:t>énergétique</a:t>
            </a:r>
            <a:r>
              <a:rPr lang="de-DE" altLang="en-US" sz="2100" b="1" dirty="0">
                <a:solidFill>
                  <a:srgbClr val="002E6C"/>
                </a:solidFill>
                <a:latin typeface="Calibri" panose="020F0502020204030204" pitchFamily="34" charset="0"/>
              </a:rPr>
              <a:t> </a:t>
            </a:r>
            <a:r>
              <a:rPr lang="de-DE" altLang="en-US" sz="2100" b="1" dirty="0" err="1">
                <a:solidFill>
                  <a:srgbClr val="002E6C"/>
                </a:solidFill>
                <a:latin typeface="Calibri" panose="020F0502020204030204" pitchFamily="34" charset="0"/>
              </a:rPr>
              <a:t>Photovolta</a:t>
            </a:r>
            <a:r>
              <a:rPr lang="fr-FR" altLang="en-US" sz="2100" b="1" dirty="0" err="1">
                <a:solidFill>
                  <a:srgbClr val="002E6C"/>
                </a:solidFill>
                <a:latin typeface="Calibri" panose="020F0502020204030204" pitchFamily="34" charset="0"/>
              </a:rPr>
              <a:t>ïque</a:t>
            </a:r>
            <a:r>
              <a:rPr lang="fr-FR" altLang="en-US" sz="2100" b="1" dirty="0">
                <a:solidFill>
                  <a:srgbClr val="002E6C"/>
                </a:solidFill>
                <a:latin typeface="Calibri" panose="020F0502020204030204" pitchFamily="34" charset="0"/>
              </a:rPr>
              <a:t> (PV)</a:t>
            </a:r>
            <a:endParaRPr lang="de-DE" altLang="en-US" sz="2100" b="1" dirty="0">
              <a:solidFill>
                <a:srgbClr val="002E6C"/>
              </a:solidFill>
              <a:latin typeface="Calibri" panose="020F0502020204030204" pitchFamily="34" charset="0"/>
            </a:endParaRPr>
          </a:p>
          <a:p>
            <a:pPr>
              <a:spcAft>
                <a:spcPts val="450"/>
              </a:spcAft>
              <a:buFontTx/>
              <a:buChar char="•"/>
            </a:pPr>
            <a:r>
              <a:rPr lang="de-DE" altLang="en-US" sz="2100" b="1" dirty="0">
                <a:solidFill>
                  <a:srgbClr val="002E6C"/>
                </a:solidFill>
                <a:latin typeface="Calibri" panose="020F0502020204030204" pitchFamily="34" charset="0"/>
              </a:rPr>
              <a:t>Si </a:t>
            </a:r>
            <a:r>
              <a:rPr lang="de-DE" altLang="en-US" sz="2100" b="1" dirty="0" err="1" smtClean="0">
                <a:solidFill>
                  <a:srgbClr val="002E6C"/>
                </a:solidFill>
                <a:latin typeface="Calibri" panose="020F0502020204030204" pitchFamily="34" charset="0"/>
              </a:rPr>
              <a:t>gérée</a:t>
            </a:r>
            <a:r>
              <a:rPr lang="de-DE" altLang="en-US" sz="2100" b="1" dirty="0" smtClean="0">
                <a:solidFill>
                  <a:srgbClr val="002E6C"/>
                </a:solidFill>
                <a:latin typeface="Calibri" panose="020F0502020204030204" pitchFamily="34" charset="0"/>
              </a:rPr>
              <a:t> </a:t>
            </a:r>
            <a:r>
              <a:rPr lang="de-DE" altLang="en-US" sz="2100" b="1" dirty="0" err="1" smtClean="0">
                <a:solidFill>
                  <a:srgbClr val="002E6C"/>
                </a:solidFill>
                <a:latin typeface="Calibri" panose="020F0502020204030204" pitchFamily="34" charset="0"/>
              </a:rPr>
              <a:t>correctement</a:t>
            </a:r>
            <a:r>
              <a:rPr lang="de-DE" altLang="en-US" sz="2100" b="1" dirty="0" smtClean="0">
                <a:solidFill>
                  <a:srgbClr val="002E6C"/>
                </a:solidFill>
                <a:latin typeface="Calibri" panose="020F0502020204030204" pitchFamily="34" charset="0"/>
              </a:rPr>
              <a:t> : </a:t>
            </a:r>
            <a:r>
              <a:rPr lang="de-DE" altLang="en-US" sz="2100" b="1" dirty="0">
                <a:solidFill>
                  <a:srgbClr val="002E6C"/>
                </a:solidFill>
                <a:latin typeface="Calibri" panose="020F0502020204030204" pitchFamily="34" charset="0"/>
              </a:rPr>
              <a:t>la </a:t>
            </a:r>
            <a:r>
              <a:rPr lang="de-DE" altLang="en-US" sz="2100" b="1" dirty="0" err="1">
                <a:solidFill>
                  <a:srgbClr val="002E6C"/>
                </a:solidFill>
                <a:latin typeface="Calibri" panose="020F0502020204030204" pitchFamily="34" charset="0"/>
              </a:rPr>
              <a:t>chaleur</a:t>
            </a:r>
            <a:r>
              <a:rPr lang="de-DE" altLang="en-US" sz="2100" b="1" dirty="0">
                <a:solidFill>
                  <a:srgbClr val="002E6C"/>
                </a:solidFill>
                <a:latin typeface="Calibri" panose="020F0502020204030204" pitchFamily="34" charset="0"/>
              </a:rPr>
              <a:t> </a:t>
            </a:r>
            <a:r>
              <a:rPr lang="de-DE" altLang="en-US" sz="2100" b="1" dirty="0" err="1">
                <a:solidFill>
                  <a:srgbClr val="002E6C"/>
                </a:solidFill>
                <a:latin typeface="Calibri" panose="020F0502020204030204" pitchFamily="34" charset="0"/>
              </a:rPr>
              <a:t>résiduelle</a:t>
            </a:r>
            <a:r>
              <a:rPr lang="de-DE" altLang="en-US" sz="2100" b="1" dirty="0">
                <a:solidFill>
                  <a:srgbClr val="002E6C"/>
                </a:solidFill>
                <a:latin typeface="Calibri" panose="020F0502020204030204" pitchFamily="34" charset="0"/>
              </a:rPr>
              <a:t> de </a:t>
            </a:r>
            <a:r>
              <a:rPr lang="de-DE" altLang="en-US" sz="2100" b="1" dirty="0" err="1">
                <a:solidFill>
                  <a:srgbClr val="002E6C"/>
                </a:solidFill>
                <a:latin typeface="Calibri" panose="020F0502020204030204" pitchFamily="34" charset="0"/>
              </a:rPr>
              <a:t>refroidissement</a:t>
            </a:r>
            <a:r>
              <a:rPr lang="de-DE" altLang="en-US" sz="2100" b="1" dirty="0">
                <a:solidFill>
                  <a:srgbClr val="002E6C"/>
                </a:solidFill>
                <a:latin typeface="Calibri" panose="020F0502020204030204" pitchFamily="34" charset="0"/>
              </a:rPr>
              <a:t>/</a:t>
            </a:r>
            <a:r>
              <a:rPr lang="de-DE" altLang="en-US" sz="2100" b="1" dirty="0" err="1">
                <a:solidFill>
                  <a:srgbClr val="002E6C"/>
                </a:solidFill>
                <a:latin typeface="Calibri" panose="020F0502020204030204" pitchFamily="34" charset="0"/>
              </a:rPr>
              <a:t>air</a:t>
            </a:r>
            <a:r>
              <a:rPr lang="de-DE" altLang="en-US" sz="2100" b="1" dirty="0">
                <a:solidFill>
                  <a:srgbClr val="002E6C"/>
                </a:solidFill>
                <a:latin typeface="Calibri" panose="020F0502020204030204" pitchFamily="34" charset="0"/>
              </a:rPr>
              <a:t> </a:t>
            </a:r>
            <a:r>
              <a:rPr lang="de-DE" altLang="en-US" sz="2100" b="1" dirty="0" err="1">
                <a:solidFill>
                  <a:srgbClr val="002E6C"/>
                </a:solidFill>
                <a:latin typeface="Calibri" panose="020F0502020204030204" pitchFamily="34" charset="0"/>
              </a:rPr>
              <a:t>conditionné</a:t>
            </a:r>
            <a:r>
              <a:rPr lang="de-DE" altLang="en-US" sz="2100" b="1" dirty="0">
                <a:solidFill>
                  <a:srgbClr val="002E6C"/>
                </a:solidFill>
                <a:latin typeface="Calibri" panose="020F0502020204030204" pitchFamily="34" charset="0"/>
              </a:rPr>
              <a:t> </a:t>
            </a:r>
            <a:r>
              <a:rPr lang="de-DE" altLang="en-US" sz="2100" b="1" dirty="0" err="1">
                <a:solidFill>
                  <a:srgbClr val="002E6C"/>
                </a:solidFill>
                <a:latin typeface="Calibri" panose="020F0502020204030204" pitchFamily="34" charset="0"/>
              </a:rPr>
              <a:t>peut</a:t>
            </a:r>
            <a:r>
              <a:rPr lang="de-DE" altLang="en-US" sz="2100" b="1" dirty="0">
                <a:solidFill>
                  <a:srgbClr val="002E6C"/>
                </a:solidFill>
                <a:latin typeface="Calibri" panose="020F0502020204030204" pitchFamily="34" charset="0"/>
              </a:rPr>
              <a:t> </a:t>
            </a:r>
            <a:r>
              <a:rPr lang="de-DE" altLang="en-US" sz="2100" b="1" dirty="0" err="1">
                <a:solidFill>
                  <a:srgbClr val="002E6C"/>
                </a:solidFill>
                <a:latin typeface="Calibri" panose="020F0502020204030204" pitchFamily="34" charset="0"/>
              </a:rPr>
              <a:t>devenir</a:t>
            </a:r>
            <a:r>
              <a:rPr lang="de-DE" altLang="en-US" sz="2100" b="1" dirty="0">
                <a:solidFill>
                  <a:srgbClr val="002E6C"/>
                </a:solidFill>
                <a:latin typeface="Calibri" panose="020F0502020204030204" pitchFamily="34" charset="0"/>
              </a:rPr>
              <a:t> </a:t>
            </a:r>
            <a:r>
              <a:rPr lang="de-DE" altLang="en-US" sz="2100" b="1" dirty="0" err="1">
                <a:solidFill>
                  <a:srgbClr val="002E6C"/>
                </a:solidFill>
                <a:latin typeface="Calibri" panose="020F0502020204030204" pitchFamily="34" charset="0"/>
              </a:rPr>
              <a:t>une</a:t>
            </a:r>
            <a:r>
              <a:rPr lang="de-DE" altLang="en-US" sz="2100" b="1" dirty="0">
                <a:solidFill>
                  <a:srgbClr val="002E6C"/>
                </a:solidFill>
                <a:latin typeface="Calibri" panose="020F0502020204030204" pitchFamily="34" charset="0"/>
              </a:rPr>
              <a:t> </a:t>
            </a:r>
            <a:r>
              <a:rPr lang="de-DE" altLang="en-US" sz="2100" b="1" dirty="0" err="1">
                <a:solidFill>
                  <a:srgbClr val="002E6C"/>
                </a:solidFill>
                <a:latin typeface="Calibri" panose="020F0502020204030204" pitchFamily="34" charset="0"/>
              </a:rPr>
              <a:t>source</a:t>
            </a:r>
            <a:r>
              <a:rPr lang="de-DE" altLang="en-US" sz="2100" b="1" dirty="0">
                <a:solidFill>
                  <a:srgbClr val="002E6C"/>
                </a:solidFill>
                <a:latin typeface="Calibri" panose="020F0502020204030204" pitchFamily="34" charset="0"/>
              </a:rPr>
              <a:t> </a:t>
            </a:r>
            <a:r>
              <a:rPr lang="de-DE" altLang="en-US" sz="2100" b="1" dirty="0" err="1">
                <a:solidFill>
                  <a:srgbClr val="002E6C"/>
                </a:solidFill>
                <a:latin typeface="Calibri" panose="020F0502020204030204" pitchFamily="34" charset="0"/>
              </a:rPr>
              <a:t>d‘énergie</a:t>
            </a:r>
            <a:endParaRPr lang="en-US" altLang="en-US" sz="2100" b="1" dirty="0">
              <a:solidFill>
                <a:srgbClr val="002E6C"/>
              </a:solidFill>
              <a:latin typeface="Calibri" panose="020F0502020204030204" pitchFamily="34" charset="0"/>
            </a:endParaRPr>
          </a:p>
        </p:txBody>
      </p:sp>
      <p:sp>
        <p:nvSpPr>
          <p:cNvPr id="24582" name="ZoneTexte 1"/>
          <p:cNvSpPr txBox="1">
            <a:spLocks noChangeArrowheads="1"/>
          </p:cNvSpPr>
          <p:nvPr/>
        </p:nvSpPr>
        <p:spPr bwMode="auto">
          <a:xfrm>
            <a:off x="1200150" y="4941888"/>
            <a:ext cx="826135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en-US" altLang="en-US" sz="1600">
                <a:solidFill>
                  <a:srgbClr val="8A8A8A"/>
                </a:solidFill>
                <a:latin typeface="Calibri" panose="020F0502020204030204" pitchFamily="34" charset="0"/>
              </a:rPr>
              <a:t>Heat Pump city of the year: Vienna, and other examples | T. Nowak | HRE4 meeting | 25.01.2018</a:t>
            </a:r>
          </a:p>
          <a:p>
            <a:pPr>
              <a:spcBef>
                <a:spcPct val="0"/>
              </a:spcBef>
              <a:buFontTx/>
              <a:buNone/>
            </a:pPr>
            <a:endParaRPr lang="fr-FR" sz="180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txBox="1">
            <a:spLocks/>
          </p:cNvSpPr>
          <p:nvPr/>
        </p:nvSpPr>
        <p:spPr bwMode="auto">
          <a:xfrm>
            <a:off x="766763" y="765175"/>
            <a:ext cx="10120312"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r>
              <a:rPr lang="de-DE" altLang="en-US" dirty="0">
                <a:solidFill>
                  <a:srgbClr val="002E6C"/>
                </a:solidFill>
              </a:rPr>
              <a:t>Technologie </a:t>
            </a:r>
            <a:r>
              <a:rPr lang="de-DE" altLang="en-US" dirty="0" err="1">
                <a:solidFill>
                  <a:srgbClr val="002E6C"/>
                </a:solidFill>
              </a:rPr>
              <a:t>complètement</a:t>
            </a:r>
            <a:r>
              <a:rPr lang="de-DE" altLang="en-US" dirty="0">
                <a:solidFill>
                  <a:srgbClr val="002E6C"/>
                </a:solidFill>
              </a:rPr>
              <a:t> </a:t>
            </a:r>
            <a:r>
              <a:rPr lang="de-DE" altLang="en-US" dirty="0" err="1" smtClean="0">
                <a:solidFill>
                  <a:srgbClr val="002E6C"/>
                </a:solidFill>
              </a:rPr>
              <a:t>reconnue</a:t>
            </a:r>
            <a:r>
              <a:rPr lang="de-DE" altLang="en-US" dirty="0" smtClean="0">
                <a:solidFill>
                  <a:srgbClr val="002E6C"/>
                </a:solidFill>
              </a:rPr>
              <a:t> </a:t>
            </a:r>
            <a:r>
              <a:rPr lang="de-DE" altLang="en-US" dirty="0" err="1">
                <a:solidFill>
                  <a:srgbClr val="002E6C"/>
                </a:solidFill>
              </a:rPr>
              <a:t>comme</a:t>
            </a:r>
            <a:r>
              <a:rPr lang="de-DE" altLang="en-US" dirty="0">
                <a:solidFill>
                  <a:srgbClr val="002E6C"/>
                </a:solidFill>
              </a:rPr>
              <a:t> </a:t>
            </a:r>
            <a:r>
              <a:rPr lang="de-DE" altLang="en-US" dirty="0" err="1">
                <a:solidFill>
                  <a:srgbClr val="002E6C"/>
                </a:solidFill>
              </a:rPr>
              <a:t>contribuant</a:t>
            </a:r>
            <a:r>
              <a:rPr lang="de-DE" altLang="en-US" dirty="0">
                <a:solidFill>
                  <a:srgbClr val="002E6C"/>
                </a:solidFill>
              </a:rPr>
              <a:t> </a:t>
            </a:r>
            <a:r>
              <a:rPr lang="de-DE" altLang="en-US" dirty="0" smtClean="0">
                <a:solidFill>
                  <a:srgbClr val="002E6C"/>
                </a:solidFill>
              </a:rPr>
              <a:t>au :</a:t>
            </a:r>
            <a:endParaRPr lang="de-DE" altLang="en-US" dirty="0">
              <a:solidFill>
                <a:srgbClr val="002E6C"/>
              </a:solidFill>
            </a:endParaRPr>
          </a:p>
          <a:p>
            <a:pPr lvl="1"/>
            <a:r>
              <a:rPr lang="de-DE" altLang="en-US" dirty="0">
                <a:solidFill>
                  <a:srgbClr val="002E6C"/>
                </a:solidFill>
              </a:rPr>
              <a:t>RES</a:t>
            </a:r>
          </a:p>
          <a:p>
            <a:pPr lvl="1"/>
            <a:r>
              <a:rPr lang="de-DE" altLang="en-US" dirty="0">
                <a:solidFill>
                  <a:srgbClr val="002E6C"/>
                </a:solidFill>
              </a:rPr>
              <a:t>Rendement </a:t>
            </a:r>
            <a:r>
              <a:rPr lang="de-DE" altLang="en-US" dirty="0" err="1">
                <a:solidFill>
                  <a:srgbClr val="002E6C"/>
                </a:solidFill>
              </a:rPr>
              <a:t>énergétique</a:t>
            </a:r>
            <a:endParaRPr lang="de-DE" altLang="en-US" dirty="0">
              <a:solidFill>
                <a:srgbClr val="002E6C"/>
              </a:solidFill>
            </a:endParaRPr>
          </a:p>
          <a:p>
            <a:pPr lvl="1"/>
            <a:r>
              <a:rPr lang="de-DE" altLang="en-US" dirty="0" err="1">
                <a:solidFill>
                  <a:srgbClr val="002E6C"/>
                </a:solidFill>
              </a:rPr>
              <a:t>Réduction</a:t>
            </a:r>
            <a:r>
              <a:rPr lang="de-DE" altLang="en-US" dirty="0">
                <a:solidFill>
                  <a:srgbClr val="002E6C"/>
                </a:solidFill>
              </a:rPr>
              <a:t> des </a:t>
            </a:r>
            <a:r>
              <a:rPr lang="de-DE" altLang="en-US" dirty="0" err="1">
                <a:solidFill>
                  <a:srgbClr val="002E6C"/>
                </a:solidFill>
              </a:rPr>
              <a:t>émissions</a:t>
            </a:r>
            <a:r>
              <a:rPr lang="de-DE" altLang="en-US" dirty="0">
                <a:solidFill>
                  <a:srgbClr val="002E6C"/>
                </a:solidFill>
              </a:rPr>
              <a:t> de CO</a:t>
            </a:r>
            <a:r>
              <a:rPr lang="de-DE" altLang="en-US" baseline="-25000" dirty="0">
                <a:solidFill>
                  <a:srgbClr val="002E6C"/>
                </a:solidFill>
              </a:rPr>
              <a:t>2</a:t>
            </a:r>
          </a:p>
          <a:p>
            <a:pPr lvl="1"/>
            <a:r>
              <a:rPr lang="de-DE" altLang="en-US" dirty="0" err="1">
                <a:solidFill>
                  <a:srgbClr val="002E6C"/>
                </a:solidFill>
              </a:rPr>
              <a:t>Nouveau</a:t>
            </a:r>
            <a:r>
              <a:rPr lang="de-DE" altLang="en-US" dirty="0">
                <a:solidFill>
                  <a:srgbClr val="002E6C"/>
                </a:solidFill>
              </a:rPr>
              <a:t>: </a:t>
            </a:r>
            <a:r>
              <a:rPr lang="de-DE" altLang="en-US" dirty="0" err="1">
                <a:solidFill>
                  <a:srgbClr val="002E6C"/>
                </a:solidFill>
              </a:rPr>
              <a:t>exigeant</a:t>
            </a:r>
            <a:r>
              <a:rPr lang="de-DE" altLang="en-US" dirty="0">
                <a:solidFill>
                  <a:srgbClr val="002E6C"/>
                </a:solidFill>
              </a:rPr>
              <a:t> c</a:t>
            </a:r>
            <a:r>
              <a:rPr lang="fr-FR" altLang="en-US" dirty="0">
                <a:solidFill>
                  <a:srgbClr val="002E6C"/>
                </a:solidFill>
              </a:rPr>
              <a:t>ôté responsabilité</a:t>
            </a:r>
            <a:r>
              <a:rPr lang="de-DE" altLang="en-US" dirty="0">
                <a:solidFill>
                  <a:srgbClr val="002E6C"/>
                </a:solidFill>
              </a:rPr>
              <a:t>, </a:t>
            </a:r>
            <a:r>
              <a:rPr lang="de-DE" altLang="en-US" dirty="0" err="1">
                <a:solidFill>
                  <a:srgbClr val="002E6C"/>
                </a:solidFill>
              </a:rPr>
              <a:t>connection</a:t>
            </a:r>
            <a:r>
              <a:rPr lang="de-DE" altLang="en-US" dirty="0">
                <a:solidFill>
                  <a:srgbClr val="002E6C"/>
                </a:solidFill>
              </a:rPr>
              <a:t> </a:t>
            </a:r>
            <a:r>
              <a:rPr lang="de-DE" altLang="en-US" dirty="0" err="1">
                <a:solidFill>
                  <a:srgbClr val="002E6C"/>
                </a:solidFill>
              </a:rPr>
              <a:t>secteur</a:t>
            </a:r>
            <a:endParaRPr lang="de-DE" altLang="en-US" dirty="0">
              <a:solidFill>
                <a:srgbClr val="002E6C"/>
              </a:solidFill>
            </a:endParaRPr>
          </a:p>
          <a:p>
            <a:r>
              <a:rPr lang="de-DE" altLang="en-US" dirty="0">
                <a:solidFill>
                  <a:srgbClr val="002E6C"/>
                </a:solidFill>
              </a:rPr>
              <a:t>Lutte </a:t>
            </a:r>
            <a:r>
              <a:rPr lang="de-DE" altLang="en-US" dirty="0" err="1">
                <a:solidFill>
                  <a:srgbClr val="002E6C"/>
                </a:solidFill>
              </a:rPr>
              <a:t>toujours</a:t>
            </a:r>
            <a:r>
              <a:rPr lang="de-DE" altLang="en-US" dirty="0">
                <a:solidFill>
                  <a:srgbClr val="002E6C"/>
                </a:solidFill>
              </a:rPr>
              <a:t>  </a:t>
            </a:r>
            <a:r>
              <a:rPr lang="de-DE" altLang="en-US" dirty="0" err="1">
                <a:solidFill>
                  <a:srgbClr val="002E6C"/>
                </a:solidFill>
              </a:rPr>
              <a:t>contre</a:t>
            </a:r>
            <a:r>
              <a:rPr lang="de-DE" altLang="en-US" dirty="0">
                <a:solidFill>
                  <a:srgbClr val="002E6C"/>
                </a:solidFill>
              </a:rPr>
              <a:t> la </a:t>
            </a:r>
            <a:r>
              <a:rPr lang="de-DE" altLang="en-US" dirty="0" err="1">
                <a:solidFill>
                  <a:srgbClr val="002E6C"/>
                </a:solidFill>
              </a:rPr>
              <a:t>position</a:t>
            </a:r>
            <a:r>
              <a:rPr lang="de-DE" altLang="en-US" dirty="0">
                <a:solidFill>
                  <a:srgbClr val="002E6C"/>
                </a:solidFill>
              </a:rPr>
              <a:t> dominante des </a:t>
            </a:r>
            <a:r>
              <a:rPr lang="de-DE" altLang="en-US" dirty="0" err="1">
                <a:solidFill>
                  <a:srgbClr val="002E6C"/>
                </a:solidFill>
              </a:rPr>
              <a:t>énergies</a:t>
            </a:r>
            <a:r>
              <a:rPr lang="de-DE" altLang="en-US" dirty="0">
                <a:solidFill>
                  <a:srgbClr val="002E6C"/>
                </a:solidFill>
              </a:rPr>
              <a:t> fossiles</a:t>
            </a:r>
          </a:p>
          <a:p>
            <a:pPr lvl="1"/>
            <a:r>
              <a:rPr lang="de-DE" altLang="en-US" dirty="0" err="1">
                <a:solidFill>
                  <a:srgbClr val="002E6C"/>
                </a:solidFill>
              </a:rPr>
              <a:t>Subsides</a:t>
            </a:r>
            <a:endParaRPr lang="de-DE" altLang="en-US" dirty="0">
              <a:solidFill>
                <a:srgbClr val="002E6C"/>
              </a:solidFill>
            </a:endParaRPr>
          </a:p>
          <a:p>
            <a:pPr lvl="1"/>
            <a:r>
              <a:rPr lang="de-DE" altLang="en-US" dirty="0">
                <a:solidFill>
                  <a:srgbClr val="002E6C"/>
                </a:solidFill>
              </a:rPr>
              <a:t>Les </a:t>
            </a:r>
            <a:r>
              <a:rPr lang="de-DE" altLang="en-US" dirty="0" err="1">
                <a:solidFill>
                  <a:srgbClr val="002E6C"/>
                </a:solidFill>
              </a:rPr>
              <a:t>énergies</a:t>
            </a:r>
            <a:r>
              <a:rPr lang="de-DE" altLang="en-US" dirty="0">
                <a:solidFill>
                  <a:srgbClr val="002E6C"/>
                </a:solidFill>
              </a:rPr>
              <a:t> fossiles ne </a:t>
            </a:r>
            <a:r>
              <a:rPr lang="de-DE" altLang="en-US" dirty="0" err="1">
                <a:solidFill>
                  <a:srgbClr val="002E6C"/>
                </a:solidFill>
              </a:rPr>
              <a:t>paient</a:t>
            </a:r>
            <a:r>
              <a:rPr lang="de-DE" altLang="en-US" dirty="0">
                <a:solidFill>
                  <a:srgbClr val="002E6C"/>
                </a:solidFill>
              </a:rPr>
              <a:t> </a:t>
            </a:r>
            <a:r>
              <a:rPr lang="de-DE" altLang="en-US" dirty="0" err="1">
                <a:solidFill>
                  <a:srgbClr val="002E6C"/>
                </a:solidFill>
              </a:rPr>
              <a:t>pas</a:t>
            </a:r>
            <a:r>
              <a:rPr lang="de-DE" altLang="en-US" dirty="0">
                <a:solidFill>
                  <a:srgbClr val="002E6C"/>
                </a:solidFill>
              </a:rPr>
              <a:t> </a:t>
            </a:r>
            <a:r>
              <a:rPr lang="de-DE" altLang="en-US" dirty="0" err="1">
                <a:solidFill>
                  <a:srgbClr val="002E6C"/>
                </a:solidFill>
              </a:rPr>
              <a:t>pour</a:t>
            </a:r>
            <a:r>
              <a:rPr lang="de-DE" altLang="en-US" dirty="0">
                <a:solidFill>
                  <a:srgbClr val="002E6C"/>
                </a:solidFill>
              </a:rPr>
              <a:t> </a:t>
            </a:r>
            <a:r>
              <a:rPr lang="de-DE" altLang="en-US" dirty="0" err="1">
                <a:solidFill>
                  <a:srgbClr val="002E6C"/>
                </a:solidFill>
              </a:rPr>
              <a:t>l‘impact</a:t>
            </a:r>
            <a:r>
              <a:rPr lang="de-DE" altLang="en-US" dirty="0">
                <a:solidFill>
                  <a:srgbClr val="002E6C"/>
                </a:solidFill>
              </a:rPr>
              <a:t> </a:t>
            </a:r>
            <a:r>
              <a:rPr lang="de-DE" altLang="en-US" dirty="0" err="1">
                <a:solidFill>
                  <a:srgbClr val="002E6C"/>
                </a:solidFill>
              </a:rPr>
              <a:t>négatif</a:t>
            </a:r>
            <a:r>
              <a:rPr lang="de-DE" altLang="en-US" dirty="0">
                <a:solidFill>
                  <a:srgbClr val="002E6C"/>
                </a:solidFill>
              </a:rPr>
              <a:t> </a:t>
            </a:r>
            <a:r>
              <a:rPr lang="de-DE" altLang="en-US" dirty="0" err="1">
                <a:solidFill>
                  <a:srgbClr val="002E6C"/>
                </a:solidFill>
              </a:rPr>
              <a:t>sur</a:t>
            </a:r>
            <a:r>
              <a:rPr lang="de-DE" altLang="en-US" dirty="0">
                <a:solidFill>
                  <a:srgbClr val="002E6C"/>
                </a:solidFill>
              </a:rPr>
              <a:t> </a:t>
            </a:r>
            <a:r>
              <a:rPr lang="de-DE" altLang="en-US" dirty="0" err="1">
                <a:solidFill>
                  <a:srgbClr val="002E6C"/>
                </a:solidFill>
              </a:rPr>
              <a:t>l‘environement</a:t>
            </a:r>
            <a:r>
              <a:rPr lang="de-DE" altLang="en-US" dirty="0">
                <a:solidFill>
                  <a:srgbClr val="002E6C"/>
                </a:solidFill>
              </a:rPr>
              <a:t> </a:t>
            </a:r>
          </a:p>
        </p:txBody>
      </p:sp>
      <p:sp>
        <p:nvSpPr>
          <p:cNvPr id="25603" name="Title 1"/>
          <p:cNvSpPr txBox="1">
            <a:spLocks/>
          </p:cNvSpPr>
          <p:nvPr/>
        </p:nvSpPr>
        <p:spPr bwMode="auto">
          <a:xfrm>
            <a:off x="911225" y="-26988"/>
            <a:ext cx="109728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de-DE" altLang="en-US" b="1" dirty="0">
                <a:solidFill>
                  <a:srgbClr val="FF6600"/>
                </a:solidFill>
              </a:rPr>
              <a:t>La </a:t>
            </a:r>
            <a:r>
              <a:rPr lang="de-DE" altLang="en-US" b="1" dirty="0" err="1" smtClean="0">
                <a:solidFill>
                  <a:srgbClr val="FF6600"/>
                </a:solidFill>
              </a:rPr>
              <a:t>perception</a:t>
            </a:r>
            <a:r>
              <a:rPr lang="de-DE" altLang="en-US" b="1" dirty="0" smtClean="0">
                <a:solidFill>
                  <a:srgbClr val="FF6600"/>
                </a:solidFill>
              </a:rPr>
              <a:t> </a:t>
            </a:r>
            <a:r>
              <a:rPr lang="de-DE" altLang="en-US" b="1" dirty="0" err="1">
                <a:solidFill>
                  <a:srgbClr val="FF6600"/>
                </a:solidFill>
              </a:rPr>
              <a:t>politique</a:t>
            </a:r>
            <a:r>
              <a:rPr lang="de-DE" altLang="en-US" b="1" dirty="0">
                <a:solidFill>
                  <a:srgbClr val="FF6600"/>
                </a:solidFill>
              </a:rPr>
              <a:t> de la </a:t>
            </a:r>
            <a:r>
              <a:rPr lang="de-DE" altLang="en-US" b="1" dirty="0" err="1">
                <a:solidFill>
                  <a:srgbClr val="FF6600"/>
                </a:solidFill>
              </a:rPr>
              <a:t>pompe</a:t>
            </a:r>
            <a:r>
              <a:rPr lang="de-DE" altLang="en-US" b="1" dirty="0">
                <a:solidFill>
                  <a:srgbClr val="FF6600"/>
                </a:solidFill>
              </a:rPr>
              <a:t> à </a:t>
            </a:r>
            <a:r>
              <a:rPr lang="de-DE" altLang="en-US" b="1" dirty="0" err="1">
                <a:solidFill>
                  <a:srgbClr val="FF6600"/>
                </a:solidFill>
              </a:rPr>
              <a:t>chaleur</a:t>
            </a:r>
            <a:r>
              <a:rPr lang="de-DE" altLang="en-US" b="1" dirty="0">
                <a:solidFill>
                  <a:srgbClr val="FF6600"/>
                </a:solidFill>
              </a:rPr>
              <a:t> en Europe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4988" y="1514475"/>
            <a:ext cx="4640262"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Content Placeholder 2"/>
          <p:cNvPicPr>
            <a:picLocks noChangeAspect="1" noChangeArrowheads="1"/>
          </p:cNvPicPr>
          <p:nvPr/>
        </p:nvPicPr>
        <p:blipFill>
          <a:blip r:embed="rId3">
            <a:extLst>
              <a:ext uri="{28A0092B-C50C-407E-A947-70E740481C1C}">
                <a14:useLocalDpi xmlns:a14="http://schemas.microsoft.com/office/drawing/2010/main" val="0"/>
              </a:ext>
            </a:extLst>
          </a:blip>
          <a:srcRect t="12613"/>
          <a:stretch>
            <a:fillRect/>
          </a:stretch>
        </p:blipFill>
        <p:spPr bwMode="auto">
          <a:xfrm>
            <a:off x="673100" y="1833563"/>
            <a:ext cx="5676900" cy="3217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9" name="Rectangle 14"/>
          <p:cNvSpPr>
            <a:spLocks noChangeArrowheads="1"/>
          </p:cNvSpPr>
          <p:nvPr/>
        </p:nvSpPr>
        <p:spPr bwMode="auto">
          <a:xfrm>
            <a:off x="2927350" y="5487988"/>
            <a:ext cx="14573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en-US" altLang="en-US" sz="1000">
                <a:latin typeface="Arial" panose="020B0604020202020204" pitchFamily="34" charset="0"/>
                <a:ea typeface="ＭＳ Ｐゴシック" panose="020B0600070205080204" pitchFamily="34" charset="-128"/>
              </a:rPr>
              <a:t>Source: BRG / EHPA</a:t>
            </a:r>
            <a:endParaRPr lang="en-US" altLang="de-DE" sz="1000">
              <a:latin typeface="Arial" panose="020B0604020202020204" pitchFamily="34" charset="0"/>
              <a:ea typeface="ＭＳ Ｐゴシック" panose="020B0600070205080204" pitchFamily="34" charset="-128"/>
            </a:endParaRPr>
          </a:p>
        </p:txBody>
      </p:sp>
      <p:sp>
        <p:nvSpPr>
          <p:cNvPr id="26630" name="Title 4"/>
          <p:cNvSpPr txBox="1">
            <a:spLocks/>
          </p:cNvSpPr>
          <p:nvPr/>
        </p:nvSpPr>
        <p:spPr bwMode="auto">
          <a:xfrm>
            <a:off x="779463" y="115888"/>
            <a:ext cx="107442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de-DE" altLang="de-DE" b="1">
                <a:solidFill>
                  <a:srgbClr val="FF6600"/>
                </a:solidFill>
              </a:rPr>
              <a:t>Marché Européen des chaudières 2016</a:t>
            </a:r>
            <a:br>
              <a:rPr lang="de-DE" altLang="de-DE" b="1">
                <a:solidFill>
                  <a:srgbClr val="FF6600"/>
                </a:solidFill>
              </a:rPr>
            </a:br>
            <a:r>
              <a:rPr lang="en-US" altLang="de-DE" b="1">
                <a:solidFill>
                  <a:srgbClr val="FF6600"/>
                </a:solidFill>
              </a:rPr>
              <a:t>6.5 millions chaudières</a:t>
            </a:r>
            <a:r>
              <a:rPr lang="de-DE" altLang="de-DE" b="1">
                <a:solidFill>
                  <a:srgbClr val="FF6600"/>
                </a:solidFill>
              </a:rPr>
              <a:t> vendues </a:t>
            </a:r>
            <a:r>
              <a:rPr lang="de-DE" altLang="de-DE" b="1" u="sng">
                <a:solidFill>
                  <a:srgbClr val="FF6600"/>
                </a:solidFill>
              </a:rPr>
              <a:t>par année</a:t>
            </a:r>
            <a:r>
              <a:rPr lang="de-DE" altLang="de-DE" b="1">
                <a:solidFill>
                  <a:srgbClr val="FF6600"/>
                </a:solidFill>
              </a:rPr>
              <a:t> </a:t>
            </a:r>
            <a:r>
              <a:rPr lang="en-US" altLang="de-DE" b="1">
                <a:solidFill>
                  <a:srgbClr val="FF6600"/>
                </a:solidFill>
              </a:rPr>
              <a:t>vs. </a:t>
            </a:r>
            <a:br>
              <a:rPr lang="en-US" altLang="de-DE" b="1">
                <a:solidFill>
                  <a:srgbClr val="FF6600"/>
                </a:solidFill>
              </a:rPr>
            </a:br>
            <a:r>
              <a:rPr lang="de-DE" altLang="de-DE" b="1" u="sng">
                <a:solidFill>
                  <a:srgbClr val="FF6600"/>
                </a:solidFill>
              </a:rPr>
              <a:t>stock</a:t>
            </a:r>
            <a:r>
              <a:rPr lang="de-DE" altLang="de-DE" b="1">
                <a:solidFill>
                  <a:srgbClr val="FF6600"/>
                </a:solidFill>
              </a:rPr>
              <a:t> de pompes à chaleur de 9</a:t>
            </a:r>
            <a:r>
              <a:rPr lang="en-US" altLang="de-DE" b="1">
                <a:solidFill>
                  <a:srgbClr val="FF6600"/>
                </a:solidFill>
              </a:rPr>
              <a:t>.5 </a:t>
            </a:r>
            <a:r>
              <a:rPr lang="de-DE" altLang="de-DE" b="1">
                <a:solidFill>
                  <a:srgbClr val="FF6600"/>
                </a:solidFill>
              </a:rPr>
              <a:t>Mil.</a:t>
            </a:r>
            <a:r>
              <a:rPr lang="en-US" altLang="de-DE" b="1">
                <a:solidFill>
                  <a:srgbClr val="FF6600"/>
                </a:solid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446088"/>
            <a:ext cx="549433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5"/>
          <p:cNvSpPr txBox="1">
            <a:spLocks noChangeArrowheads="1"/>
          </p:cNvSpPr>
          <p:nvPr/>
        </p:nvSpPr>
        <p:spPr bwMode="auto">
          <a:xfrm>
            <a:off x="4059238" y="5510213"/>
            <a:ext cx="2892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en-GB" altLang="de-DE" sz="2400">
                <a:latin typeface="Arial" panose="020B0604020202020204" pitchFamily="34" charset="0"/>
                <a:ea typeface="ＭＳ Ｐゴシック" panose="020B0600070205080204" pitchFamily="34" charset="-128"/>
              </a:rPr>
              <a:t>www.decarbheat.eu</a:t>
            </a:r>
          </a:p>
        </p:txBody>
      </p:sp>
      <p:sp>
        <p:nvSpPr>
          <p:cNvPr id="27653" name="TextBox 2"/>
          <p:cNvSpPr txBox="1">
            <a:spLocks noChangeArrowheads="1"/>
          </p:cNvSpPr>
          <p:nvPr/>
        </p:nvSpPr>
        <p:spPr bwMode="auto">
          <a:xfrm>
            <a:off x="965200" y="3429000"/>
            <a:ext cx="90233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de-DE" altLang="de-DE" sz="3200" b="1" dirty="0">
                <a:solidFill>
                  <a:srgbClr val="FF6600"/>
                </a:solidFill>
                <a:latin typeface="Calibri" panose="020F0502020204030204" pitchFamily="34" charset="0"/>
              </a:rPr>
              <a:t>„</a:t>
            </a:r>
            <a:r>
              <a:rPr lang="de-DE" altLang="de-DE" sz="3200" b="1" dirty="0" err="1">
                <a:solidFill>
                  <a:srgbClr val="FF6600"/>
                </a:solidFill>
                <a:latin typeface="Calibri" panose="020F0502020204030204" pitchFamily="34" charset="0"/>
              </a:rPr>
              <a:t>une</a:t>
            </a:r>
            <a:r>
              <a:rPr lang="de-DE" altLang="de-DE" sz="3200" b="1" dirty="0">
                <a:solidFill>
                  <a:srgbClr val="FF6600"/>
                </a:solidFill>
                <a:latin typeface="Calibri" panose="020F0502020204030204" pitchFamily="34" charset="0"/>
              </a:rPr>
              <a:t> initiative </a:t>
            </a:r>
            <a:r>
              <a:rPr lang="de-DE" altLang="de-DE" sz="3200" b="1" dirty="0" err="1">
                <a:solidFill>
                  <a:srgbClr val="FF6600"/>
                </a:solidFill>
                <a:latin typeface="Calibri" panose="020F0502020204030204" pitchFamily="34" charset="0"/>
              </a:rPr>
              <a:t>pour</a:t>
            </a:r>
            <a:r>
              <a:rPr lang="de-DE" altLang="de-DE" sz="3200" b="1" dirty="0">
                <a:solidFill>
                  <a:srgbClr val="FF6600"/>
                </a:solidFill>
                <a:latin typeface="Calibri" panose="020F0502020204030204" pitchFamily="34" charset="0"/>
              </a:rPr>
              <a:t> </a:t>
            </a:r>
            <a:r>
              <a:rPr lang="de-DE" altLang="de-DE" sz="3200" b="1" dirty="0" err="1">
                <a:solidFill>
                  <a:srgbClr val="FF6600"/>
                </a:solidFill>
                <a:latin typeface="Calibri" panose="020F0502020204030204" pitchFamily="34" charset="0"/>
              </a:rPr>
              <a:t>transformer</a:t>
            </a:r>
            <a:r>
              <a:rPr lang="de-DE" altLang="de-DE" sz="3200" b="1" dirty="0">
                <a:solidFill>
                  <a:srgbClr val="FF6600"/>
                </a:solidFill>
                <a:latin typeface="Calibri" panose="020F0502020204030204" pitchFamily="34" charset="0"/>
              </a:rPr>
              <a:t> en </a:t>
            </a:r>
            <a:r>
              <a:rPr lang="de-DE" altLang="de-DE" sz="3200" b="1" dirty="0" err="1">
                <a:solidFill>
                  <a:srgbClr val="FF6600"/>
                </a:solidFill>
                <a:latin typeface="Calibri" panose="020F0502020204030204" pitchFamily="34" charset="0"/>
              </a:rPr>
              <a:t>réalité</a:t>
            </a:r>
            <a:r>
              <a:rPr lang="de-DE" altLang="de-DE" sz="3200" b="1" dirty="0">
                <a:solidFill>
                  <a:srgbClr val="FF6600"/>
                </a:solidFill>
                <a:latin typeface="Calibri" panose="020F0502020204030204" pitchFamily="34" charset="0"/>
              </a:rPr>
              <a:t> la </a:t>
            </a:r>
            <a:r>
              <a:rPr lang="de-DE" altLang="de-DE" sz="3200" b="1" dirty="0" err="1">
                <a:solidFill>
                  <a:srgbClr val="FF6600"/>
                </a:solidFill>
                <a:latin typeface="Calibri" panose="020F0502020204030204" pitchFamily="34" charset="0"/>
              </a:rPr>
              <a:t>vision</a:t>
            </a:r>
            <a:r>
              <a:rPr lang="de-DE" altLang="de-DE" sz="3200" b="1" dirty="0">
                <a:solidFill>
                  <a:srgbClr val="FF6600"/>
                </a:solidFill>
                <a:latin typeface="Calibri" panose="020F0502020204030204" pitchFamily="34" charset="0"/>
              </a:rPr>
              <a:t> des </a:t>
            </a:r>
            <a:r>
              <a:rPr lang="de-DE" altLang="de-DE" sz="3200" b="1" dirty="0" err="1">
                <a:solidFill>
                  <a:srgbClr val="FF6600"/>
                </a:solidFill>
                <a:latin typeface="Calibri" panose="020F0502020204030204" pitchFamily="34" charset="0"/>
              </a:rPr>
              <a:t>systèmes</a:t>
            </a:r>
            <a:r>
              <a:rPr lang="de-DE" altLang="de-DE" sz="3200" b="1" dirty="0">
                <a:solidFill>
                  <a:srgbClr val="FF6600"/>
                </a:solidFill>
                <a:latin typeface="Calibri" panose="020F0502020204030204" pitchFamily="34" charset="0"/>
              </a:rPr>
              <a:t> de </a:t>
            </a:r>
            <a:r>
              <a:rPr lang="de-DE" altLang="de-DE" sz="3200" b="1" dirty="0" err="1">
                <a:solidFill>
                  <a:srgbClr val="FF6600"/>
                </a:solidFill>
                <a:latin typeface="Calibri" panose="020F0502020204030204" pitchFamily="34" charset="0"/>
              </a:rPr>
              <a:t>chauffage</a:t>
            </a:r>
            <a:r>
              <a:rPr lang="de-DE" altLang="de-DE" sz="3200" b="1" dirty="0">
                <a:solidFill>
                  <a:srgbClr val="FF6600"/>
                </a:solidFill>
                <a:latin typeface="Calibri" panose="020F0502020204030204" pitchFamily="34" charset="0"/>
              </a:rPr>
              <a:t> et </a:t>
            </a:r>
            <a:r>
              <a:rPr lang="de-DE" altLang="de-DE" sz="3200" b="1" dirty="0" err="1">
                <a:solidFill>
                  <a:srgbClr val="FF6600"/>
                </a:solidFill>
                <a:latin typeface="Calibri" panose="020F0502020204030204" pitchFamily="34" charset="0"/>
              </a:rPr>
              <a:t>refroidissement</a:t>
            </a:r>
            <a:r>
              <a:rPr lang="de-DE" altLang="de-DE" sz="3200" b="1" dirty="0">
                <a:solidFill>
                  <a:srgbClr val="FF6600"/>
                </a:solidFill>
                <a:latin typeface="Calibri" panose="020F0502020204030204" pitchFamily="34" charset="0"/>
              </a:rPr>
              <a:t> 100% </a:t>
            </a:r>
            <a:r>
              <a:rPr lang="de-DE" altLang="de-DE" sz="3200" b="1" dirty="0" err="1" smtClean="0">
                <a:solidFill>
                  <a:srgbClr val="FF6600"/>
                </a:solidFill>
                <a:latin typeface="Calibri" panose="020F0502020204030204" pitchFamily="34" charset="0"/>
              </a:rPr>
              <a:t>décarbonés</a:t>
            </a:r>
            <a:r>
              <a:rPr lang="de-DE" altLang="de-DE" sz="3200" b="1" dirty="0" smtClean="0">
                <a:solidFill>
                  <a:srgbClr val="FF6600"/>
                </a:solidFill>
                <a:latin typeface="Calibri" panose="020F0502020204030204" pitchFamily="34" charset="0"/>
              </a:rPr>
              <a:t> </a:t>
            </a:r>
            <a:r>
              <a:rPr lang="de-DE" altLang="de-DE" sz="3200" b="1" dirty="0" err="1">
                <a:solidFill>
                  <a:srgbClr val="FF6600"/>
                </a:solidFill>
                <a:latin typeface="Calibri" panose="020F0502020204030204" pitchFamily="34" charset="0"/>
              </a:rPr>
              <a:t>d‘ici</a:t>
            </a:r>
            <a:r>
              <a:rPr lang="de-DE" altLang="de-DE" sz="3200" b="1" dirty="0">
                <a:solidFill>
                  <a:srgbClr val="FF6600"/>
                </a:solidFill>
                <a:latin typeface="Calibri" panose="020F0502020204030204" pitchFamily="34" charset="0"/>
              </a:rPr>
              <a:t> 2050 en Europe. </a:t>
            </a:r>
            <a:r>
              <a:rPr lang="de-DE" altLang="de-DE" sz="1800" b="1" dirty="0">
                <a:solidFill>
                  <a:srgbClr val="FF6600"/>
                </a:solidFill>
                <a:latin typeface="Calibri" panose="020F0502020204030204" pitchFamily="34" charset="0"/>
              </a:rPr>
              <a:t>“</a:t>
            </a:r>
            <a:endParaRPr lang="en-GB" altLang="de-DE" sz="1800" b="1" dirty="0">
              <a:solidFill>
                <a:srgbClr val="FF6600"/>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38"/>
          <p:cNvPicPr>
            <a:picLocks noChangeAspect="1"/>
          </p:cNvPicPr>
          <p:nvPr/>
        </p:nvPicPr>
        <p:blipFill>
          <a:blip r:embed="rId2"/>
          <a:stretch>
            <a:fillRect/>
          </a:stretch>
        </p:blipFill>
        <p:spPr>
          <a:xfrm>
            <a:off x="623392" y="-99392"/>
            <a:ext cx="9973913" cy="6191645"/>
          </a:xfrm>
          <a:prstGeom prst="rect">
            <a:avLst/>
          </a:prstGeom>
        </p:spPr>
      </p:pic>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2</a:t>
            </a:fld>
            <a:endParaRPr lang="fr-FR" altLang="fr-FR"/>
          </a:p>
        </p:txBody>
      </p:sp>
    </p:spTree>
    <p:extLst>
      <p:ext uri="{BB962C8B-B14F-4D97-AF65-F5344CB8AC3E}">
        <p14:creationId xmlns:p14="http://schemas.microsoft.com/office/powerpoint/2010/main" val="239773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13" y="541338"/>
            <a:ext cx="10493375" cy="533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3"/>
          <p:cNvSpPr txBox="1">
            <a:spLocks/>
          </p:cNvSpPr>
          <p:nvPr/>
        </p:nvSpPr>
        <p:spPr bwMode="auto">
          <a:xfrm>
            <a:off x="912813" y="-26988"/>
            <a:ext cx="109728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en-GB" altLang="de-DE" b="1">
                <a:solidFill>
                  <a:srgbClr val="FF6600"/>
                </a:solidFill>
              </a:rPr>
              <a:t>Si la Norvège était  partout...</a:t>
            </a:r>
            <a:br>
              <a:rPr lang="en-GB" altLang="de-DE" b="1">
                <a:solidFill>
                  <a:srgbClr val="FF6600"/>
                </a:solidFill>
              </a:rPr>
            </a:br>
            <a:r>
              <a:rPr lang="en-GB" altLang="de-DE" b="1">
                <a:solidFill>
                  <a:srgbClr val="FF6600"/>
                </a:solidFill>
              </a:rPr>
              <a:t>Ventes potentielles de pompes à chaleur par année</a:t>
            </a:r>
            <a:br>
              <a:rPr lang="en-GB" altLang="de-DE" b="1">
                <a:solidFill>
                  <a:srgbClr val="FF6600"/>
                </a:solidFill>
              </a:rPr>
            </a:br>
            <a:endParaRPr lang="en-GB" altLang="de-DE" b="1">
              <a:solidFill>
                <a:srgbClr val="FF66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9600" y="1317625"/>
            <a:ext cx="3119438" cy="441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69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1719263"/>
            <a:ext cx="5432425"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7"/>
          <p:cNvSpPr txBox="1">
            <a:spLocks noChangeArrowheads="1"/>
          </p:cNvSpPr>
          <p:nvPr/>
        </p:nvSpPr>
        <p:spPr bwMode="auto">
          <a:xfrm>
            <a:off x="5526088" y="2332038"/>
            <a:ext cx="103663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de-DE" altLang="de-DE" sz="13300">
                <a:solidFill>
                  <a:srgbClr val="FF0000"/>
                </a:solidFill>
                <a:latin typeface="Calibri" panose="020F0502020204030204" pitchFamily="34" charset="0"/>
              </a:rPr>
              <a:t>+</a:t>
            </a:r>
            <a:endParaRPr lang="en-GB" altLang="de-DE" sz="13300">
              <a:solidFill>
                <a:srgbClr val="FF0000"/>
              </a:solidFill>
              <a:latin typeface="Calibri" panose="020F0502020204030204" pitchFamily="34" charset="0"/>
            </a:endParaRPr>
          </a:p>
        </p:txBody>
      </p:sp>
      <p:sp>
        <p:nvSpPr>
          <p:cNvPr id="29701" name="Title 1"/>
          <p:cNvSpPr txBox="1">
            <a:spLocks/>
          </p:cNvSpPr>
          <p:nvPr/>
        </p:nvSpPr>
        <p:spPr bwMode="auto">
          <a:xfrm>
            <a:off x="776288" y="-26988"/>
            <a:ext cx="10744200" cy="94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de-DE" altLang="de-DE" b="1">
                <a:solidFill>
                  <a:srgbClr val="FF6600"/>
                </a:solidFill>
              </a:rPr>
              <a:t>Détails en version </a:t>
            </a:r>
            <a:r>
              <a:rPr lang="de-DE" altLang="de-DE" b="1" u="sng">
                <a:solidFill>
                  <a:srgbClr val="FF6600"/>
                </a:solidFill>
              </a:rPr>
              <a:t>imprimable</a:t>
            </a:r>
            <a:r>
              <a:rPr lang="de-DE" altLang="de-DE" b="1">
                <a:solidFill>
                  <a:srgbClr val="FF6600"/>
                </a:solidFill>
              </a:rPr>
              <a:t> ou  </a:t>
            </a:r>
            <a:br>
              <a:rPr lang="de-DE" altLang="de-DE" b="1">
                <a:solidFill>
                  <a:srgbClr val="FF6600"/>
                </a:solidFill>
              </a:rPr>
            </a:br>
            <a:r>
              <a:rPr lang="de-DE" altLang="de-DE" b="1">
                <a:solidFill>
                  <a:srgbClr val="FF6600"/>
                </a:solidFill>
              </a:rPr>
              <a:t>dynamique sur </a:t>
            </a:r>
            <a:r>
              <a:rPr lang="de-DE" altLang="de-DE" b="1" u="sng">
                <a:solidFill>
                  <a:srgbClr val="FF6600"/>
                </a:solidFill>
              </a:rPr>
              <a:t>stats.ehpa.org</a:t>
            </a:r>
            <a:endParaRPr lang="en-GB" altLang="de-DE" b="1" u="sng">
              <a:solidFill>
                <a:srgbClr val="FF66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2700" y="2708275"/>
            <a:ext cx="12204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altLang="fr-FR" sz="3600" b="1">
                <a:solidFill>
                  <a:srgbClr val="002E6C"/>
                </a:solidFill>
              </a:rPr>
              <a:t>La place de la PAC en France, </a:t>
            </a:r>
          </a:p>
          <a:p>
            <a:pPr algn="ctr">
              <a:spcBef>
                <a:spcPct val="0"/>
              </a:spcBef>
              <a:buFontTx/>
              <a:buNone/>
            </a:pPr>
            <a:r>
              <a:rPr lang="fr-FR" altLang="fr-FR" sz="3600" b="1">
                <a:solidFill>
                  <a:srgbClr val="002E6C"/>
                </a:solidFill>
              </a:rPr>
              <a:t>les derniers chiffres de marché</a:t>
            </a:r>
          </a:p>
          <a:p>
            <a:pPr algn="ctr">
              <a:spcBef>
                <a:spcPct val="0"/>
              </a:spcBef>
              <a:buFontTx/>
              <a:buNone/>
            </a:pPr>
            <a:endParaRPr lang="fr-FR" altLang="fr-FR" sz="3600" b="1">
              <a:solidFill>
                <a:srgbClr val="FF6600"/>
              </a:solidFill>
            </a:endParaRPr>
          </a:p>
          <a:p>
            <a:pPr algn="ctr">
              <a:spcBef>
                <a:spcPct val="0"/>
              </a:spcBef>
              <a:buFontTx/>
              <a:buNone/>
            </a:pPr>
            <a:r>
              <a:rPr lang="fr-FR" altLang="fr-FR" sz="3600" b="1">
                <a:solidFill>
                  <a:srgbClr val="FF6600"/>
                </a:solidFill>
              </a:rPr>
              <a:t>Thierry NILLE, Président de l’AFPAC</a:t>
            </a: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phique 9"/>
          <p:cNvGraphicFramePr>
            <a:graphicFrameLocks/>
          </p:cNvGraphicFramePr>
          <p:nvPr/>
        </p:nvGraphicFramePr>
        <p:xfrm>
          <a:off x="5451232" y="1783857"/>
          <a:ext cx="5734050" cy="3596400"/>
        </p:xfrm>
        <a:graphic>
          <a:graphicData uri="http://schemas.openxmlformats.org/drawingml/2006/chart">
            <c:chart xmlns:c="http://schemas.openxmlformats.org/drawingml/2006/chart" xmlns:r="http://schemas.openxmlformats.org/officeDocument/2006/relationships" r:id="rId3"/>
          </a:graphicData>
        </a:graphic>
      </p:graphicFrame>
      <p:sp>
        <p:nvSpPr>
          <p:cNvPr id="33795" name="Shape 224"/>
          <p:cNvSpPr>
            <a:spLocks noGrp="1"/>
          </p:cNvSpPr>
          <p:nvPr>
            <p:ph type="body" sz="quarter" idx="1"/>
          </p:nvPr>
        </p:nvSpPr>
        <p:spPr>
          <a:xfrm>
            <a:off x="334963" y="795338"/>
            <a:ext cx="6586537" cy="1185862"/>
          </a:xfrm>
        </p:spPr>
        <p:txBody>
          <a:bodyPr/>
          <a:lstStyle/>
          <a:p>
            <a:r>
              <a:rPr lang="fr-FR" altLang="fr-FR" sz="3200" b="1" smtClean="0">
                <a:sym typeface="Affect Bold"/>
              </a:rPr>
              <a:t>Aérothermie</a:t>
            </a:r>
          </a:p>
        </p:txBody>
      </p:sp>
      <p:sp>
        <p:nvSpPr>
          <p:cNvPr id="6" name="Ellipse 5"/>
          <p:cNvSpPr>
            <a:spLocks/>
          </p:cNvSpPr>
          <p:nvPr/>
        </p:nvSpPr>
        <p:spPr>
          <a:xfrm>
            <a:off x="1631504" y="2057304"/>
            <a:ext cx="1792800" cy="1796400"/>
          </a:xfrm>
          <a:prstGeom prst="ellipse">
            <a:avLst/>
          </a:prstGeom>
          <a:solidFill>
            <a:schemeClr val="accent3"/>
          </a:solidFill>
          <a:ln w="12700" cap="flat">
            <a:solidFill>
              <a:srgbClr val="FFC000"/>
            </a:solidFill>
            <a:prstDash val="solid"/>
            <a:miter lim="800000"/>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lstStyle/>
          <a:p>
            <a:pPr algn="ctr" fontAlgn="auto">
              <a:spcBef>
                <a:spcPts val="0"/>
              </a:spcBef>
              <a:spcAft>
                <a:spcPts val="0"/>
              </a:spcAft>
              <a:defRPr/>
            </a:pPr>
            <a:r>
              <a:rPr lang="fr-FR" sz="2400" b="1" dirty="0">
                <a:solidFill>
                  <a:schemeClr val="bg1"/>
                </a:solidFill>
                <a:latin typeface="Arial"/>
                <a:ea typeface="Arial"/>
                <a:cs typeface="Arial"/>
              </a:rPr>
              <a:t>+ 12 %</a:t>
            </a:r>
          </a:p>
        </p:txBody>
      </p:sp>
      <p:sp>
        <p:nvSpPr>
          <p:cNvPr id="18" name="ZoneTexte 17"/>
          <p:cNvSpPr txBox="1"/>
          <p:nvPr/>
        </p:nvSpPr>
        <p:spPr>
          <a:xfrm>
            <a:off x="8156332" y="4380308"/>
            <a:ext cx="663386" cy="307775"/>
          </a:xfrm>
          <a:prstGeom prst="rect">
            <a:avLst/>
          </a:prstGeom>
          <a:solidFill>
            <a:srgbClr val="92D050"/>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fontAlgn="auto">
              <a:spcBef>
                <a:spcPts val="0"/>
              </a:spcBef>
              <a:spcAft>
                <a:spcPts val="0"/>
              </a:spcAft>
              <a:defRPr/>
            </a:pPr>
            <a:r>
              <a:rPr lang="fr-FR" sz="1400" b="1" dirty="0">
                <a:solidFill>
                  <a:schemeClr val="bg1"/>
                </a:solidFill>
                <a:cs typeface="Arial" charset="0"/>
              </a:rPr>
              <a:t>+ 7</a:t>
            </a:r>
            <a:r>
              <a:rPr lang="fr-FR" sz="1400" b="1" dirty="0">
                <a:solidFill>
                  <a:schemeClr val="bg1"/>
                </a:solidFill>
                <a:latin typeface="+mn-lt"/>
                <a:cs typeface="+mn-cs"/>
                <a:sym typeface="Calibri"/>
              </a:rPr>
              <a:t>%</a:t>
            </a:r>
          </a:p>
        </p:txBody>
      </p:sp>
      <p:sp>
        <p:nvSpPr>
          <p:cNvPr id="33798" name="Shape 224"/>
          <p:cNvSpPr txBox="1">
            <a:spLocks/>
          </p:cNvSpPr>
          <p:nvPr/>
        </p:nvSpPr>
        <p:spPr bwMode="auto">
          <a:xfrm>
            <a:off x="5591175" y="1135063"/>
            <a:ext cx="33909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444500" indent="-19050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698500" indent="-1905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952500" indent="-190500">
              <a:spcBef>
                <a:spcPct val="20000"/>
              </a:spcBef>
              <a:buFont typeface="Arial" panose="020B0604020202020204" pitchFamily="34" charset="0"/>
              <a:buChar char="–"/>
              <a:defRPr>
                <a:solidFill>
                  <a:schemeClr val="tx1"/>
                </a:solidFill>
                <a:latin typeface="Century Gothic" panose="020B0502020202020204" pitchFamily="34" charset="0"/>
              </a:defRPr>
            </a:lvl4pPr>
            <a:lvl5pPr marL="1206500" indent="-190500">
              <a:spcBef>
                <a:spcPct val="20000"/>
              </a:spcBef>
              <a:buFont typeface="Arial" panose="020B0604020202020204" pitchFamily="34" charset="0"/>
              <a:buChar char="»"/>
              <a:defRPr>
                <a:solidFill>
                  <a:schemeClr val="tx1"/>
                </a:solidFill>
                <a:latin typeface="Century Gothic" panose="020B0502020202020204" pitchFamily="34" charset="0"/>
              </a:defRPr>
            </a:lvl5pPr>
            <a:lvl6pPr marL="1663700" indent="-1905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120900" indent="-1905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2578100" indent="-1905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035300" indent="-1905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hangingPunct="1">
              <a:lnSpc>
                <a:spcPct val="80000"/>
              </a:lnSpc>
              <a:spcBef>
                <a:spcPts val="1000"/>
              </a:spcBef>
              <a:buFont typeface="Arial" panose="020B0604020202020204" pitchFamily="34" charset="0"/>
              <a:buNone/>
            </a:pPr>
            <a:r>
              <a:rPr lang="fr-FR" altLang="fr-FR" sz="1800" b="1">
                <a:latin typeface="Arial" panose="020B0604020202020204" pitchFamily="34" charset="0"/>
                <a:sym typeface="Affect Bold"/>
              </a:rPr>
              <a:t>Volume 2016 vs Volume 2017</a:t>
            </a:r>
          </a:p>
        </p:txBody>
      </p:sp>
      <p:sp>
        <p:nvSpPr>
          <p:cNvPr id="11" name="ZoneTexte 10"/>
          <p:cNvSpPr txBox="1"/>
          <p:nvPr/>
        </p:nvSpPr>
        <p:spPr>
          <a:xfrm>
            <a:off x="9870832" y="1966641"/>
            <a:ext cx="663386" cy="307775"/>
          </a:xfrm>
          <a:prstGeom prst="rect">
            <a:avLst/>
          </a:prstGeom>
          <a:solidFill>
            <a:srgbClr val="92D050"/>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fontAlgn="auto">
              <a:spcBef>
                <a:spcPts val="0"/>
              </a:spcBef>
              <a:spcAft>
                <a:spcPts val="0"/>
              </a:spcAft>
              <a:defRPr/>
            </a:pPr>
            <a:r>
              <a:rPr lang="fr-FR" sz="1400" b="1" dirty="0">
                <a:solidFill>
                  <a:schemeClr val="bg1"/>
                </a:solidFill>
                <a:cs typeface="Arial" charset="0"/>
              </a:rPr>
              <a:t>+ 12</a:t>
            </a:r>
            <a:r>
              <a:rPr lang="fr-FR" sz="1400" b="1" dirty="0">
                <a:solidFill>
                  <a:schemeClr val="bg1"/>
                </a:solidFill>
                <a:latin typeface="+mn-lt"/>
                <a:cs typeface="+mn-cs"/>
                <a:sym typeface="Calibri"/>
              </a:rPr>
              <a:t>%</a:t>
            </a:r>
          </a:p>
        </p:txBody>
      </p:sp>
      <p:sp>
        <p:nvSpPr>
          <p:cNvPr id="12" name="ZoneTexte 11"/>
          <p:cNvSpPr txBox="1"/>
          <p:nvPr/>
        </p:nvSpPr>
        <p:spPr>
          <a:xfrm>
            <a:off x="6498982" y="1782665"/>
            <a:ext cx="663386" cy="307775"/>
          </a:xfrm>
          <a:prstGeom prst="rect">
            <a:avLst/>
          </a:prstGeom>
          <a:solidFill>
            <a:srgbClr val="92D050"/>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fontAlgn="auto">
              <a:spcBef>
                <a:spcPts val="0"/>
              </a:spcBef>
              <a:spcAft>
                <a:spcPts val="0"/>
              </a:spcAft>
              <a:defRPr/>
            </a:pPr>
            <a:r>
              <a:rPr lang="fr-FR" sz="1400" b="1" dirty="0">
                <a:solidFill>
                  <a:schemeClr val="bg1"/>
                </a:solidFill>
                <a:cs typeface="Arial" charset="0"/>
              </a:rPr>
              <a:t>+ 12</a:t>
            </a:r>
            <a:r>
              <a:rPr lang="fr-FR" sz="1400" b="1" dirty="0">
                <a:solidFill>
                  <a:schemeClr val="bg1"/>
                </a:solidFill>
                <a:latin typeface="+mn-lt"/>
                <a:cs typeface="+mn-cs"/>
                <a:sym typeface="Calibri"/>
              </a:rPr>
              <a:t>%</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23</a:t>
            </a:fld>
            <a:endParaRPr lang="fr-FR" alt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Graphique 23"/>
          <p:cNvGraphicFramePr>
            <a:graphicFrameLocks/>
          </p:cNvGraphicFramePr>
          <p:nvPr/>
        </p:nvGraphicFramePr>
        <p:xfrm>
          <a:off x="5210175" y="1825182"/>
          <a:ext cx="6496050" cy="3595884"/>
        </p:xfrm>
        <a:graphic>
          <a:graphicData uri="http://schemas.openxmlformats.org/drawingml/2006/chart">
            <c:chart xmlns:c="http://schemas.openxmlformats.org/drawingml/2006/chart" xmlns:r="http://schemas.openxmlformats.org/officeDocument/2006/relationships" r:id="rId3"/>
          </a:graphicData>
        </a:graphic>
      </p:graphicFrame>
      <p:sp>
        <p:nvSpPr>
          <p:cNvPr id="31747" name="Shape 224"/>
          <p:cNvSpPr>
            <a:spLocks noGrp="1"/>
          </p:cNvSpPr>
          <p:nvPr>
            <p:ph type="body" sz="quarter" idx="1"/>
          </p:nvPr>
        </p:nvSpPr>
        <p:spPr>
          <a:xfrm>
            <a:off x="247650" y="752475"/>
            <a:ext cx="6586538" cy="1185863"/>
          </a:xfrm>
        </p:spPr>
        <p:txBody>
          <a:bodyPr/>
          <a:lstStyle/>
          <a:p>
            <a:r>
              <a:rPr lang="fr-FR" altLang="fr-FR" sz="3200" b="1" smtClean="0">
                <a:sym typeface="Affect Bold"/>
              </a:rPr>
              <a:t>Géothermie</a:t>
            </a:r>
          </a:p>
        </p:txBody>
      </p:sp>
      <p:sp>
        <p:nvSpPr>
          <p:cNvPr id="6" name="Ellipse 5"/>
          <p:cNvSpPr>
            <a:spLocks/>
          </p:cNvSpPr>
          <p:nvPr/>
        </p:nvSpPr>
        <p:spPr>
          <a:xfrm>
            <a:off x="1703512" y="2079198"/>
            <a:ext cx="1792800" cy="1796400"/>
          </a:xfrm>
          <a:prstGeom prst="ellipse">
            <a:avLst/>
          </a:prstGeom>
          <a:solidFill>
            <a:srgbClr val="FF0000"/>
          </a:solidFill>
          <a:ln w="12700" cap="flat">
            <a:solidFill>
              <a:srgbClr val="FFC000"/>
            </a:solidFill>
            <a:prstDash val="solid"/>
            <a:miter lim="800000"/>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lstStyle/>
          <a:p>
            <a:pPr algn="ctr" fontAlgn="auto">
              <a:spcBef>
                <a:spcPts val="0"/>
              </a:spcBef>
              <a:spcAft>
                <a:spcPts val="0"/>
              </a:spcAft>
              <a:defRPr/>
            </a:pPr>
            <a:r>
              <a:rPr lang="fr-FR" sz="2400" b="1" dirty="0">
                <a:solidFill>
                  <a:schemeClr val="bg1"/>
                </a:solidFill>
                <a:latin typeface="Arial"/>
                <a:ea typeface="Arial"/>
                <a:cs typeface="Arial"/>
              </a:rPr>
              <a:t>- 4 %</a:t>
            </a:r>
          </a:p>
        </p:txBody>
      </p:sp>
      <p:sp>
        <p:nvSpPr>
          <p:cNvPr id="17" name="ZoneTexte 16"/>
          <p:cNvSpPr txBox="1"/>
          <p:nvPr/>
        </p:nvSpPr>
        <p:spPr>
          <a:xfrm>
            <a:off x="6597312" y="1925310"/>
            <a:ext cx="516375" cy="307775"/>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fontAlgn="auto">
              <a:spcBef>
                <a:spcPts val="0"/>
              </a:spcBef>
              <a:spcAft>
                <a:spcPts val="0"/>
              </a:spcAft>
              <a:defRPr/>
            </a:pPr>
            <a:r>
              <a:rPr lang="fr-FR" sz="1400" b="1" dirty="0">
                <a:solidFill>
                  <a:schemeClr val="bg1"/>
                </a:solidFill>
                <a:latin typeface="+mn-lt"/>
                <a:cs typeface="+mn-cs"/>
                <a:sym typeface="Calibri"/>
              </a:rPr>
              <a:t>- 4%</a:t>
            </a:r>
          </a:p>
        </p:txBody>
      </p:sp>
      <p:sp>
        <p:nvSpPr>
          <p:cNvPr id="18" name="ZoneTexte 17"/>
          <p:cNvSpPr txBox="1"/>
          <p:nvPr/>
        </p:nvSpPr>
        <p:spPr>
          <a:xfrm>
            <a:off x="8515925" y="3595127"/>
            <a:ext cx="663386" cy="307775"/>
          </a:xfrm>
          <a:prstGeom prst="rect">
            <a:avLst/>
          </a:prstGeom>
          <a:solidFill>
            <a:srgbClr val="92D050"/>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fontAlgn="auto">
              <a:spcBef>
                <a:spcPts val="0"/>
              </a:spcBef>
              <a:spcAft>
                <a:spcPts val="0"/>
              </a:spcAft>
              <a:defRPr/>
            </a:pPr>
            <a:r>
              <a:rPr lang="fr-FR" sz="1400" b="1" dirty="0">
                <a:solidFill>
                  <a:schemeClr val="bg1"/>
                </a:solidFill>
                <a:cs typeface="Arial" charset="0"/>
              </a:rPr>
              <a:t>+ 50</a:t>
            </a:r>
            <a:r>
              <a:rPr lang="fr-FR" sz="1400" b="1" dirty="0">
                <a:solidFill>
                  <a:schemeClr val="bg1"/>
                </a:solidFill>
                <a:latin typeface="+mn-lt"/>
                <a:cs typeface="+mn-cs"/>
                <a:sym typeface="Calibri"/>
              </a:rPr>
              <a:t>%</a:t>
            </a:r>
          </a:p>
        </p:txBody>
      </p:sp>
      <p:sp>
        <p:nvSpPr>
          <p:cNvPr id="31751" name="Shape 224"/>
          <p:cNvSpPr txBox="1">
            <a:spLocks/>
          </p:cNvSpPr>
          <p:nvPr/>
        </p:nvSpPr>
        <p:spPr bwMode="auto">
          <a:xfrm>
            <a:off x="5591175" y="1135063"/>
            <a:ext cx="33909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444500" indent="-19050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698500" indent="-1905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952500" indent="-190500">
              <a:spcBef>
                <a:spcPct val="20000"/>
              </a:spcBef>
              <a:buFont typeface="Arial" panose="020B0604020202020204" pitchFamily="34" charset="0"/>
              <a:buChar char="–"/>
              <a:defRPr>
                <a:solidFill>
                  <a:schemeClr val="tx1"/>
                </a:solidFill>
                <a:latin typeface="Century Gothic" panose="020B0502020202020204" pitchFamily="34" charset="0"/>
              </a:defRPr>
            </a:lvl4pPr>
            <a:lvl5pPr marL="1206500" indent="-190500">
              <a:spcBef>
                <a:spcPct val="20000"/>
              </a:spcBef>
              <a:buFont typeface="Arial" panose="020B0604020202020204" pitchFamily="34" charset="0"/>
              <a:buChar char="»"/>
              <a:defRPr>
                <a:solidFill>
                  <a:schemeClr val="tx1"/>
                </a:solidFill>
                <a:latin typeface="Century Gothic" panose="020B0502020202020204" pitchFamily="34" charset="0"/>
              </a:defRPr>
            </a:lvl5pPr>
            <a:lvl6pPr marL="1663700" indent="-1905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120900" indent="-1905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2578100" indent="-1905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035300" indent="-1905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hangingPunct="1">
              <a:lnSpc>
                <a:spcPct val="80000"/>
              </a:lnSpc>
              <a:spcBef>
                <a:spcPts val="1000"/>
              </a:spcBef>
              <a:buFont typeface="Arial" panose="020B0604020202020204" pitchFamily="34" charset="0"/>
              <a:buNone/>
            </a:pPr>
            <a:r>
              <a:rPr lang="fr-FR" altLang="fr-FR" sz="1800" b="1">
                <a:latin typeface="Arial" panose="020B0604020202020204" pitchFamily="34" charset="0"/>
                <a:sym typeface="Affect Bold"/>
              </a:rPr>
              <a:t>Volume 2016 vs Volume 2017</a:t>
            </a:r>
          </a:p>
        </p:txBody>
      </p:sp>
      <p:sp>
        <p:nvSpPr>
          <p:cNvPr id="25" name="ZoneTexte 24"/>
          <p:cNvSpPr txBox="1"/>
          <p:nvPr/>
        </p:nvSpPr>
        <p:spPr>
          <a:xfrm>
            <a:off x="10506830" y="2276468"/>
            <a:ext cx="516375" cy="307775"/>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fontAlgn="auto">
              <a:spcBef>
                <a:spcPts val="0"/>
              </a:spcBef>
              <a:spcAft>
                <a:spcPts val="0"/>
              </a:spcAft>
              <a:defRPr/>
            </a:pPr>
            <a:r>
              <a:rPr lang="fr-FR" sz="1400" b="1" dirty="0">
                <a:solidFill>
                  <a:schemeClr val="bg1"/>
                </a:solidFill>
                <a:latin typeface="+mn-lt"/>
                <a:cs typeface="+mn-cs"/>
                <a:sym typeface="Calibri"/>
              </a:rPr>
              <a:t>- 14%</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24</a:t>
            </a:fld>
            <a:endParaRPr lang="fr-FR" alt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aphique 12"/>
          <p:cNvGraphicFramePr>
            <a:graphicFrameLocks/>
          </p:cNvGraphicFramePr>
          <p:nvPr/>
        </p:nvGraphicFramePr>
        <p:xfrm>
          <a:off x="5519936" y="1268760"/>
          <a:ext cx="4572000" cy="1908636"/>
        </p:xfrm>
        <a:graphic>
          <a:graphicData uri="http://schemas.openxmlformats.org/drawingml/2006/chart">
            <c:chart xmlns:c="http://schemas.openxmlformats.org/drawingml/2006/chart" xmlns:r="http://schemas.openxmlformats.org/officeDocument/2006/relationships" r:id="rId4"/>
          </a:graphicData>
        </a:graphic>
      </p:graphicFrame>
      <p:sp>
        <p:nvSpPr>
          <p:cNvPr id="3" name="Titre 2"/>
          <p:cNvSpPr txBox="1">
            <a:spLocks/>
          </p:cNvSpPr>
          <p:nvPr/>
        </p:nvSpPr>
        <p:spPr>
          <a:xfrm>
            <a:off x="531813" y="122238"/>
            <a:ext cx="11614150" cy="3340100"/>
          </a:xfrm>
          <a:prstGeom prst="rect">
            <a:avLst/>
          </a:prstGeom>
          <a:ln w="12700">
            <a:miter lim="400000"/>
          </a:ln>
          <a:extLst>
            <a:ext uri="{C572A759-6A51-4108-AA02-DFA0A04FC94B}"/>
          </a:extLst>
        </p:spPr>
        <p:txBody>
          <a:bodyPr lIns="45719" rIns="45719">
            <a:normAutofit/>
          </a:bodyPr>
          <a:lstStyle>
            <a:lvl1pPr marL="0" marR="0" indent="0" algn="l" defTabSz="914400" latinLnBrk="0">
              <a:lnSpc>
                <a:spcPct val="60000"/>
              </a:lnSpc>
              <a:spcBef>
                <a:spcPts val="0"/>
              </a:spcBef>
              <a:spcAft>
                <a:spcPts val="0"/>
              </a:spcAft>
              <a:buClrTx/>
              <a:buSzTx/>
              <a:buFontTx/>
              <a:buNone/>
              <a:tabLst/>
              <a:defRPr sz="6000" b="0" i="0" u="none" strike="noStrike" cap="all" spc="0" baseline="0">
                <a:ln>
                  <a:noFill/>
                </a:ln>
                <a:solidFill>
                  <a:srgbClr val="939391"/>
                </a:solidFill>
                <a:uFillTx/>
                <a:latin typeface="Affect Bold"/>
                <a:ea typeface="Affect Bold"/>
                <a:cs typeface="Affect Bold"/>
                <a:sym typeface="Affect Bold"/>
              </a:defRPr>
            </a:lvl1pPr>
            <a:lvl2pPr marL="0" marR="0" indent="0" algn="l" defTabSz="914400" latinLnBrk="0">
              <a:lnSpc>
                <a:spcPct val="70000"/>
              </a:lnSpc>
              <a:spcBef>
                <a:spcPts val="0"/>
              </a:spcBef>
              <a:spcAft>
                <a:spcPts val="0"/>
              </a:spcAft>
              <a:buClrTx/>
              <a:buSzTx/>
              <a:buFontTx/>
              <a:buNone/>
              <a:tabLst/>
              <a:defRPr sz="6000" b="0" i="0" u="none" strike="noStrike" cap="all" spc="0" baseline="0">
                <a:ln>
                  <a:noFill/>
                </a:ln>
                <a:solidFill>
                  <a:srgbClr val="939391"/>
                </a:solidFill>
                <a:uFillTx/>
                <a:latin typeface="Affect Bold"/>
                <a:ea typeface="Affect Bold"/>
                <a:cs typeface="Affect Bold"/>
                <a:sym typeface="Affect Bold"/>
              </a:defRPr>
            </a:lvl2pPr>
            <a:lvl3pPr marL="0" marR="0" indent="0" algn="l" defTabSz="914400" latinLnBrk="0">
              <a:lnSpc>
                <a:spcPct val="70000"/>
              </a:lnSpc>
              <a:spcBef>
                <a:spcPts val="0"/>
              </a:spcBef>
              <a:spcAft>
                <a:spcPts val="0"/>
              </a:spcAft>
              <a:buClrTx/>
              <a:buSzTx/>
              <a:buFontTx/>
              <a:buNone/>
              <a:tabLst/>
              <a:defRPr sz="6000" b="0" i="0" u="none" strike="noStrike" cap="all" spc="0" baseline="0">
                <a:ln>
                  <a:noFill/>
                </a:ln>
                <a:solidFill>
                  <a:srgbClr val="939391"/>
                </a:solidFill>
                <a:uFillTx/>
                <a:latin typeface="Affect Bold"/>
                <a:ea typeface="Affect Bold"/>
                <a:cs typeface="Affect Bold"/>
                <a:sym typeface="Affect Bold"/>
              </a:defRPr>
            </a:lvl3pPr>
            <a:lvl4pPr marL="0" marR="0" indent="0" algn="l" defTabSz="914400" latinLnBrk="0">
              <a:lnSpc>
                <a:spcPct val="70000"/>
              </a:lnSpc>
              <a:spcBef>
                <a:spcPts val="0"/>
              </a:spcBef>
              <a:spcAft>
                <a:spcPts val="0"/>
              </a:spcAft>
              <a:buClrTx/>
              <a:buSzTx/>
              <a:buFontTx/>
              <a:buNone/>
              <a:tabLst/>
              <a:defRPr sz="6000" b="0" i="0" u="none" strike="noStrike" cap="all" spc="0" baseline="0">
                <a:ln>
                  <a:noFill/>
                </a:ln>
                <a:solidFill>
                  <a:srgbClr val="939391"/>
                </a:solidFill>
                <a:uFillTx/>
                <a:latin typeface="Affect Bold"/>
                <a:ea typeface="Affect Bold"/>
                <a:cs typeface="Affect Bold"/>
                <a:sym typeface="Affect Bold"/>
              </a:defRPr>
            </a:lvl4pPr>
            <a:lvl5pPr marL="0" marR="0" indent="0" algn="l" defTabSz="914400" latinLnBrk="0">
              <a:lnSpc>
                <a:spcPct val="70000"/>
              </a:lnSpc>
              <a:spcBef>
                <a:spcPts val="0"/>
              </a:spcBef>
              <a:spcAft>
                <a:spcPts val="0"/>
              </a:spcAft>
              <a:buClrTx/>
              <a:buSzTx/>
              <a:buFontTx/>
              <a:buNone/>
              <a:tabLst/>
              <a:defRPr sz="6000" b="0" i="0" u="none" strike="noStrike" cap="all" spc="0" baseline="0">
                <a:ln>
                  <a:noFill/>
                </a:ln>
                <a:solidFill>
                  <a:srgbClr val="939391"/>
                </a:solidFill>
                <a:uFillTx/>
                <a:latin typeface="Affect Bold"/>
                <a:ea typeface="Affect Bold"/>
                <a:cs typeface="Affect Bold"/>
                <a:sym typeface="Affect Bold"/>
              </a:defRPr>
            </a:lvl5pPr>
            <a:lvl6pPr marL="0" marR="0" indent="0" algn="l" defTabSz="914400" latinLnBrk="0">
              <a:lnSpc>
                <a:spcPct val="70000"/>
              </a:lnSpc>
              <a:spcBef>
                <a:spcPts val="0"/>
              </a:spcBef>
              <a:spcAft>
                <a:spcPts val="0"/>
              </a:spcAft>
              <a:buClrTx/>
              <a:buSzTx/>
              <a:buFontTx/>
              <a:buNone/>
              <a:tabLst/>
              <a:defRPr sz="6000" b="0" i="0" u="none" strike="noStrike" cap="all" spc="0" baseline="0">
                <a:ln>
                  <a:noFill/>
                </a:ln>
                <a:solidFill>
                  <a:srgbClr val="939391"/>
                </a:solidFill>
                <a:uFillTx/>
                <a:latin typeface="Affect Bold"/>
                <a:ea typeface="Affect Bold"/>
                <a:cs typeface="Affect Bold"/>
                <a:sym typeface="Affect Bold"/>
              </a:defRPr>
            </a:lvl6pPr>
            <a:lvl7pPr marL="0" marR="0" indent="0" algn="l" defTabSz="914400" latinLnBrk="0">
              <a:lnSpc>
                <a:spcPct val="70000"/>
              </a:lnSpc>
              <a:spcBef>
                <a:spcPts val="0"/>
              </a:spcBef>
              <a:spcAft>
                <a:spcPts val="0"/>
              </a:spcAft>
              <a:buClrTx/>
              <a:buSzTx/>
              <a:buFontTx/>
              <a:buNone/>
              <a:tabLst/>
              <a:defRPr sz="6000" b="0" i="0" u="none" strike="noStrike" cap="all" spc="0" baseline="0">
                <a:ln>
                  <a:noFill/>
                </a:ln>
                <a:solidFill>
                  <a:srgbClr val="939391"/>
                </a:solidFill>
                <a:uFillTx/>
                <a:latin typeface="Affect Bold"/>
                <a:ea typeface="Affect Bold"/>
                <a:cs typeface="Affect Bold"/>
                <a:sym typeface="Affect Bold"/>
              </a:defRPr>
            </a:lvl7pPr>
            <a:lvl8pPr marL="0" marR="0" indent="0" algn="l" defTabSz="914400" latinLnBrk="0">
              <a:lnSpc>
                <a:spcPct val="70000"/>
              </a:lnSpc>
              <a:spcBef>
                <a:spcPts val="0"/>
              </a:spcBef>
              <a:spcAft>
                <a:spcPts val="0"/>
              </a:spcAft>
              <a:buClrTx/>
              <a:buSzTx/>
              <a:buFontTx/>
              <a:buNone/>
              <a:tabLst/>
              <a:defRPr sz="6000" b="0" i="0" u="none" strike="noStrike" cap="all" spc="0" baseline="0">
                <a:ln>
                  <a:noFill/>
                </a:ln>
                <a:solidFill>
                  <a:srgbClr val="939391"/>
                </a:solidFill>
                <a:uFillTx/>
                <a:latin typeface="Affect Bold"/>
                <a:ea typeface="Affect Bold"/>
                <a:cs typeface="Affect Bold"/>
                <a:sym typeface="Affect Bold"/>
              </a:defRPr>
            </a:lvl8pPr>
            <a:lvl9pPr marL="0" marR="0" indent="0" algn="l" defTabSz="914400" latinLnBrk="0">
              <a:lnSpc>
                <a:spcPct val="70000"/>
              </a:lnSpc>
              <a:spcBef>
                <a:spcPts val="0"/>
              </a:spcBef>
              <a:spcAft>
                <a:spcPts val="0"/>
              </a:spcAft>
              <a:buClrTx/>
              <a:buSzTx/>
              <a:buFontTx/>
              <a:buNone/>
              <a:tabLst/>
              <a:defRPr sz="6000" b="0" i="0" u="none" strike="noStrike" cap="all" spc="0" baseline="0">
                <a:ln>
                  <a:noFill/>
                </a:ln>
                <a:solidFill>
                  <a:srgbClr val="939391"/>
                </a:solidFill>
                <a:uFillTx/>
                <a:latin typeface="Affect Bold"/>
                <a:ea typeface="Affect Bold"/>
                <a:cs typeface="Affect Bold"/>
                <a:sym typeface="Affect Bold"/>
              </a:defRPr>
            </a:lvl9pPr>
          </a:lstStyle>
          <a:p>
            <a:pPr hangingPunct="1">
              <a:lnSpc>
                <a:spcPct val="90000"/>
              </a:lnSpc>
              <a:defRPr/>
            </a:pPr>
            <a:endParaRPr lang="fr-FR" sz="4000" b="1" dirty="0">
              <a:latin typeface="Arial"/>
              <a:ea typeface="Arial"/>
              <a:cs typeface="Arial"/>
            </a:endParaRPr>
          </a:p>
        </p:txBody>
      </p:sp>
      <p:sp>
        <p:nvSpPr>
          <p:cNvPr id="6148" name="Shape 224"/>
          <p:cNvSpPr>
            <a:spLocks noGrp="1"/>
          </p:cNvSpPr>
          <p:nvPr>
            <p:ph type="body" sz="quarter" idx="1"/>
          </p:nvPr>
        </p:nvSpPr>
        <p:spPr>
          <a:xfrm>
            <a:off x="387350" y="1060450"/>
            <a:ext cx="6584950" cy="2081213"/>
          </a:xfrm>
        </p:spPr>
        <p:txBody>
          <a:bodyPr/>
          <a:lstStyle/>
          <a:p>
            <a:pPr>
              <a:defRPr/>
            </a:pPr>
            <a:r>
              <a:rPr lang="fr-FR" altLang="fr-FR" sz="3200" b="1" dirty="0" smtClean="0">
                <a:sym typeface="Affect Bold"/>
              </a:rPr>
              <a:t>CET</a:t>
            </a:r>
          </a:p>
          <a:p>
            <a:pPr marL="0" indent="0">
              <a:buFont typeface="Arial" panose="020B0604020202020204" pitchFamily="34" charset="0"/>
              <a:buNone/>
              <a:defRPr/>
            </a:pPr>
            <a:endParaRPr lang="fr-FR" altLang="fr-FR" sz="3200" b="1" dirty="0" smtClean="0">
              <a:sym typeface="Affect Bold"/>
            </a:endParaRPr>
          </a:p>
          <a:p>
            <a:pPr>
              <a:defRPr/>
            </a:pPr>
            <a:r>
              <a:rPr lang="fr-FR" altLang="fr-FR" sz="3200" b="1" dirty="0" smtClean="0">
                <a:sym typeface="Affect Bold"/>
              </a:rPr>
              <a:t>PAC « HYBRIDES »</a:t>
            </a:r>
          </a:p>
        </p:txBody>
      </p:sp>
      <p:sp>
        <p:nvSpPr>
          <p:cNvPr id="18" name="ZoneTexte 17"/>
          <p:cNvSpPr txBox="1"/>
          <p:nvPr/>
        </p:nvSpPr>
        <p:spPr>
          <a:xfrm>
            <a:off x="8641081" y="2420888"/>
            <a:ext cx="663386" cy="307775"/>
          </a:xfrm>
          <a:prstGeom prst="rect">
            <a:avLst/>
          </a:prstGeom>
          <a:solidFill>
            <a:srgbClr val="92D050"/>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fontAlgn="auto">
              <a:spcBef>
                <a:spcPts val="0"/>
              </a:spcBef>
              <a:spcAft>
                <a:spcPts val="0"/>
              </a:spcAft>
              <a:defRPr/>
            </a:pPr>
            <a:r>
              <a:rPr lang="fr-FR" sz="1400" b="1" dirty="0">
                <a:solidFill>
                  <a:schemeClr val="bg1"/>
                </a:solidFill>
                <a:cs typeface="Arial" charset="0"/>
              </a:rPr>
              <a:t>+ 6</a:t>
            </a:r>
            <a:r>
              <a:rPr lang="fr-FR" sz="1400" b="1" dirty="0">
                <a:solidFill>
                  <a:schemeClr val="bg1"/>
                </a:solidFill>
                <a:latin typeface="+mn-lt"/>
                <a:cs typeface="+mn-cs"/>
                <a:sym typeface="Calibri"/>
              </a:rPr>
              <a:t>%</a:t>
            </a:r>
          </a:p>
        </p:txBody>
      </p:sp>
      <p:sp>
        <p:nvSpPr>
          <p:cNvPr id="35846" name="Shape 224"/>
          <p:cNvSpPr txBox="1">
            <a:spLocks/>
          </p:cNvSpPr>
          <p:nvPr/>
        </p:nvSpPr>
        <p:spPr bwMode="auto">
          <a:xfrm>
            <a:off x="5664200" y="711200"/>
            <a:ext cx="33893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444500" indent="-19050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698500" indent="-1905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952500" indent="-190500">
              <a:spcBef>
                <a:spcPct val="20000"/>
              </a:spcBef>
              <a:buFont typeface="Arial" panose="020B0604020202020204" pitchFamily="34" charset="0"/>
              <a:buChar char="–"/>
              <a:defRPr>
                <a:solidFill>
                  <a:schemeClr val="tx1"/>
                </a:solidFill>
                <a:latin typeface="Century Gothic" panose="020B0502020202020204" pitchFamily="34" charset="0"/>
              </a:defRPr>
            </a:lvl4pPr>
            <a:lvl5pPr marL="1206500" indent="-190500">
              <a:spcBef>
                <a:spcPct val="20000"/>
              </a:spcBef>
              <a:buFont typeface="Arial" panose="020B0604020202020204" pitchFamily="34" charset="0"/>
              <a:buChar char="»"/>
              <a:defRPr>
                <a:solidFill>
                  <a:schemeClr val="tx1"/>
                </a:solidFill>
                <a:latin typeface="Century Gothic" panose="020B0502020202020204" pitchFamily="34" charset="0"/>
              </a:defRPr>
            </a:lvl5pPr>
            <a:lvl6pPr marL="1663700" indent="-1905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120900" indent="-1905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2578100" indent="-1905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035300" indent="-1905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hangingPunct="1">
              <a:lnSpc>
                <a:spcPct val="80000"/>
              </a:lnSpc>
              <a:spcBef>
                <a:spcPts val="1000"/>
              </a:spcBef>
              <a:buFont typeface="Arial" panose="020B0604020202020204" pitchFamily="34" charset="0"/>
              <a:buNone/>
            </a:pPr>
            <a:r>
              <a:rPr lang="fr-FR" altLang="fr-FR" sz="1800" b="1">
                <a:latin typeface="Arial" panose="020B0604020202020204" pitchFamily="34" charset="0"/>
                <a:sym typeface="Affect Bold"/>
              </a:rPr>
              <a:t>Volume 2016 vs Volume 2017</a:t>
            </a:r>
          </a:p>
        </p:txBody>
      </p:sp>
      <p:sp>
        <p:nvSpPr>
          <p:cNvPr id="12" name="ZoneTexte 11"/>
          <p:cNvSpPr txBox="1"/>
          <p:nvPr/>
        </p:nvSpPr>
        <p:spPr>
          <a:xfrm>
            <a:off x="6726984" y="1158509"/>
            <a:ext cx="663386" cy="307775"/>
          </a:xfrm>
          <a:prstGeom prst="rect">
            <a:avLst/>
          </a:prstGeom>
          <a:solidFill>
            <a:srgbClr val="92D050"/>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fontAlgn="auto">
              <a:spcBef>
                <a:spcPts val="0"/>
              </a:spcBef>
              <a:spcAft>
                <a:spcPts val="0"/>
              </a:spcAft>
              <a:defRPr/>
            </a:pPr>
            <a:r>
              <a:rPr lang="fr-FR" sz="1400" b="1" dirty="0">
                <a:solidFill>
                  <a:schemeClr val="bg1"/>
                </a:solidFill>
                <a:cs typeface="Arial" charset="0"/>
              </a:rPr>
              <a:t>+ 10</a:t>
            </a:r>
            <a:r>
              <a:rPr lang="fr-FR" sz="1400" b="1" dirty="0">
                <a:solidFill>
                  <a:schemeClr val="bg1"/>
                </a:solidFill>
                <a:latin typeface="+mn-lt"/>
                <a:cs typeface="+mn-cs"/>
                <a:sym typeface="Calibri"/>
              </a:rPr>
              <a:t>%</a:t>
            </a:r>
          </a:p>
        </p:txBody>
      </p:sp>
      <p:graphicFrame>
        <p:nvGraphicFramePr>
          <p:cNvPr id="35848" name="Graphique 7"/>
          <p:cNvGraphicFramePr>
            <a:graphicFrameLocks/>
          </p:cNvGraphicFramePr>
          <p:nvPr/>
        </p:nvGraphicFramePr>
        <p:xfrm>
          <a:off x="5540375" y="3411538"/>
          <a:ext cx="4673600" cy="2413000"/>
        </p:xfrm>
        <a:graphic>
          <a:graphicData uri="http://schemas.openxmlformats.org/presentationml/2006/ole">
            <mc:AlternateContent xmlns:mc="http://schemas.openxmlformats.org/markup-compatibility/2006">
              <mc:Choice xmlns:v="urn:schemas-microsoft-com:vml" Requires="v">
                <p:oleObj spid="_x0000_s35900" r:id="rId6" imgW="4676037" imgH="2408129" progId="Excel.Chart.8">
                  <p:embed/>
                </p:oleObj>
              </mc:Choice>
              <mc:Fallback>
                <p:oleObj r:id="rId6" imgW="4676037" imgH="2408129" progId="Excel.Chart.8">
                  <p:embed/>
                  <p:pic>
                    <p:nvPicPr>
                      <p:cNvPr id="0" name="Graphique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0375" y="3411538"/>
                        <a:ext cx="46736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9" name="Shape 224"/>
          <p:cNvSpPr txBox="1">
            <a:spLocks/>
          </p:cNvSpPr>
          <p:nvPr/>
        </p:nvSpPr>
        <p:spPr bwMode="auto">
          <a:xfrm>
            <a:off x="473075" y="3973513"/>
            <a:ext cx="658495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r>
              <a:rPr lang="fr-FR" altLang="fr-FR" sz="3200" b="1">
                <a:sym typeface="Affect Bold"/>
              </a:rPr>
              <a:t>PAC « AIR/AIR »</a:t>
            </a:r>
          </a:p>
        </p:txBody>
      </p:sp>
      <p:sp>
        <p:nvSpPr>
          <p:cNvPr id="10" name="Ellipse 9"/>
          <p:cNvSpPr>
            <a:spLocks/>
          </p:cNvSpPr>
          <p:nvPr/>
        </p:nvSpPr>
        <p:spPr>
          <a:xfrm>
            <a:off x="2514688" y="922337"/>
            <a:ext cx="1061032" cy="972323"/>
          </a:xfrm>
          <a:prstGeom prst="ellipse">
            <a:avLst/>
          </a:prstGeom>
          <a:solidFill>
            <a:schemeClr val="accent3"/>
          </a:solidFill>
          <a:ln w="12700" cap="flat">
            <a:solidFill>
              <a:srgbClr val="FFC000"/>
            </a:solidFill>
            <a:prstDash val="solid"/>
            <a:miter lim="800000"/>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lstStyle/>
          <a:p>
            <a:pPr algn="ctr" fontAlgn="auto">
              <a:spcBef>
                <a:spcPts val="0"/>
              </a:spcBef>
              <a:spcAft>
                <a:spcPts val="0"/>
              </a:spcAft>
              <a:defRPr/>
            </a:pPr>
            <a:r>
              <a:rPr lang="fr-FR" sz="1600" b="1" dirty="0">
                <a:solidFill>
                  <a:schemeClr val="bg1"/>
                </a:solidFill>
                <a:latin typeface="Arial"/>
                <a:ea typeface="Arial"/>
                <a:cs typeface="Arial"/>
              </a:rPr>
              <a:t>+ 10 %</a:t>
            </a:r>
          </a:p>
        </p:txBody>
      </p:sp>
      <p:sp>
        <p:nvSpPr>
          <p:cNvPr id="11" name="Ellipse 10"/>
          <p:cNvSpPr>
            <a:spLocks/>
          </p:cNvSpPr>
          <p:nvPr/>
        </p:nvSpPr>
        <p:spPr>
          <a:xfrm>
            <a:off x="2514688" y="2924944"/>
            <a:ext cx="936104" cy="856752"/>
          </a:xfrm>
          <a:prstGeom prst="ellipse">
            <a:avLst/>
          </a:prstGeom>
          <a:solidFill>
            <a:schemeClr val="accent3"/>
          </a:solidFill>
          <a:ln w="12700" cap="flat">
            <a:solidFill>
              <a:srgbClr val="FFC000"/>
            </a:solidFill>
            <a:prstDash val="solid"/>
            <a:miter lim="800000"/>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lstStyle/>
          <a:p>
            <a:pPr algn="ctr" fontAlgn="auto">
              <a:spcBef>
                <a:spcPts val="0"/>
              </a:spcBef>
              <a:spcAft>
                <a:spcPts val="0"/>
              </a:spcAft>
              <a:defRPr/>
            </a:pPr>
            <a:r>
              <a:rPr lang="fr-FR" sz="1600" b="1" dirty="0">
                <a:solidFill>
                  <a:schemeClr val="bg1"/>
                </a:solidFill>
                <a:latin typeface="Arial"/>
                <a:ea typeface="Arial"/>
                <a:cs typeface="Arial"/>
              </a:rPr>
              <a:t>+ 6 %</a:t>
            </a:r>
          </a:p>
        </p:txBody>
      </p:sp>
      <p:sp>
        <p:nvSpPr>
          <p:cNvPr id="14" name="Ellipse 13"/>
          <p:cNvSpPr>
            <a:spLocks/>
          </p:cNvSpPr>
          <p:nvPr/>
        </p:nvSpPr>
        <p:spPr>
          <a:xfrm>
            <a:off x="2518192" y="4587934"/>
            <a:ext cx="936104" cy="856752"/>
          </a:xfrm>
          <a:prstGeom prst="ellipse">
            <a:avLst/>
          </a:prstGeom>
          <a:solidFill>
            <a:schemeClr val="accent3"/>
          </a:solidFill>
          <a:ln w="12700" cap="flat">
            <a:solidFill>
              <a:srgbClr val="FFC000"/>
            </a:solidFill>
            <a:prstDash val="solid"/>
            <a:miter lim="800000"/>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lstStyle/>
          <a:p>
            <a:pPr algn="ctr" fontAlgn="auto">
              <a:spcBef>
                <a:spcPts val="0"/>
              </a:spcBef>
              <a:spcAft>
                <a:spcPts val="0"/>
              </a:spcAft>
              <a:defRPr/>
            </a:pPr>
            <a:r>
              <a:rPr lang="fr-FR" sz="1600" b="1" dirty="0">
                <a:solidFill>
                  <a:schemeClr val="bg1"/>
                </a:solidFill>
                <a:latin typeface="Arial"/>
                <a:ea typeface="Arial"/>
                <a:cs typeface="Arial"/>
              </a:rPr>
              <a:t>+ 8 %</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25</a:t>
            </a:fld>
            <a:endParaRPr lang="fr-FR" alt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2"/>
          <p:cNvSpPr txBox="1">
            <a:spLocks/>
          </p:cNvSpPr>
          <p:nvPr/>
        </p:nvSpPr>
        <p:spPr bwMode="auto">
          <a:xfrm>
            <a:off x="5519738" y="2420938"/>
            <a:ext cx="64801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spcBef>
                <a:spcPct val="0"/>
              </a:spcBef>
              <a:buFontTx/>
              <a:buNone/>
            </a:pPr>
            <a:r>
              <a:rPr lang="fr-FR" altLang="fr-FR" sz="4000" b="1" dirty="0">
                <a:solidFill>
                  <a:srgbClr val="002E6C"/>
                </a:solidFill>
              </a:rPr>
              <a:t>Vision Energie Climat ADEME 2035-2050</a:t>
            </a:r>
          </a:p>
          <a:p>
            <a:pPr algn="ctr" eaLnBrk="1" hangingPunct="1">
              <a:spcBef>
                <a:spcPct val="0"/>
              </a:spcBef>
              <a:buFontTx/>
              <a:buNone/>
            </a:pPr>
            <a:endParaRPr lang="fr-FR" altLang="fr-FR" sz="3200" b="1" dirty="0">
              <a:solidFill>
                <a:srgbClr val="FF0000"/>
              </a:solidFill>
            </a:endParaRPr>
          </a:p>
          <a:p>
            <a:pPr algn="ctr" eaLnBrk="1" hangingPunct="1">
              <a:spcBef>
                <a:spcPct val="0"/>
              </a:spcBef>
              <a:buFontTx/>
              <a:buNone/>
            </a:pPr>
            <a:r>
              <a:rPr lang="fr-FR" altLang="fr-FR" sz="3200" b="1" dirty="0">
                <a:solidFill>
                  <a:srgbClr val="FF6600"/>
                </a:solidFill>
              </a:rPr>
              <a:t>Nicolas Doré</a:t>
            </a:r>
          </a:p>
          <a:p>
            <a:pPr algn="ctr" eaLnBrk="1" hangingPunct="1">
              <a:spcBef>
                <a:spcPct val="0"/>
              </a:spcBef>
              <a:buFontTx/>
              <a:buNone/>
            </a:pPr>
            <a:r>
              <a:rPr lang="fr-FR" altLang="fr-FR" sz="2400" b="1" dirty="0">
                <a:solidFill>
                  <a:srgbClr val="FF6600"/>
                </a:solidFill>
              </a:rPr>
              <a:t>ADEME</a:t>
            </a:r>
          </a:p>
          <a:p>
            <a:pPr algn="ctr" eaLnBrk="1" hangingPunct="1">
              <a:spcBef>
                <a:spcPct val="0"/>
              </a:spcBef>
              <a:buFontTx/>
              <a:buNone/>
            </a:pPr>
            <a:r>
              <a:rPr lang="fr-FR" altLang="fr-FR" sz="2400" b="1" dirty="0">
                <a:solidFill>
                  <a:srgbClr val="FF6600"/>
                </a:solidFill>
              </a:rPr>
              <a:t>Service Bâtiment</a:t>
            </a:r>
          </a:p>
        </p:txBody>
      </p:sp>
      <p:pic>
        <p:nvPicPr>
          <p:cNvPr id="5123"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3" y="2420938"/>
            <a:ext cx="4537075"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58710"/>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1138" y="1411288"/>
            <a:ext cx="1436687"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36613"/>
            <a:ext cx="10290175"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tre 2"/>
          <p:cNvSpPr>
            <a:spLocks noGrp="1"/>
          </p:cNvSpPr>
          <p:nvPr>
            <p:ph type="title"/>
          </p:nvPr>
        </p:nvSpPr>
        <p:spPr>
          <a:xfrm>
            <a:off x="536575" y="44450"/>
            <a:ext cx="9217025" cy="792163"/>
          </a:xfrm>
        </p:spPr>
        <p:txBody>
          <a:bodyPr/>
          <a:lstStyle/>
          <a:p>
            <a:pPr algn="l" eaLnBrk="1" hangingPunct="1"/>
            <a:r>
              <a:rPr lang="fr-FR" altLang="fr-FR" b="1" dirty="0" smtClean="0">
                <a:solidFill>
                  <a:srgbClr val="FF6600"/>
                </a:solidFill>
              </a:rPr>
              <a:t>En résidentiel, part des PAC dans la chaleur renouvelable</a:t>
            </a:r>
          </a:p>
        </p:txBody>
      </p:sp>
    </p:spTree>
    <p:extLst>
      <p:ext uri="{BB962C8B-B14F-4D97-AF65-F5344CB8AC3E}">
        <p14:creationId xmlns:p14="http://schemas.microsoft.com/office/powerpoint/2010/main" val="285480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1138" y="1411288"/>
            <a:ext cx="1436687"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 y="1052513"/>
            <a:ext cx="10829925"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itre 2"/>
          <p:cNvSpPr>
            <a:spLocks noGrp="1"/>
          </p:cNvSpPr>
          <p:nvPr>
            <p:ph type="title"/>
          </p:nvPr>
        </p:nvSpPr>
        <p:spPr>
          <a:xfrm>
            <a:off x="536575" y="44450"/>
            <a:ext cx="9217025" cy="792163"/>
          </a:xfrm>
        </p:spPr>
        <p:txBody>
          <a:bodyPr/>
          <a:lstStyle/>
          <a:p>
            <a:pPr algn="l" eaLnBrk="1" hangingPunct="1"/>
            <a:r>
              <a:rPr lang="fr-FR" altLang="fr-FR" b="1" dirty="0" smtClean="0">
                <a:solidFill>
                  <a:srgbClr val="FF6600"/>
                </a:solidFill>
              </a:rPr>
              <a:t>En tertiaire, part des PAC dans la chaleur renouvelable</a:t>
            </a:r>
          </a:p>
        </p:txBody>
      </p:sp>
    </p:spTree>
    <p:extLst>
      <p:ext uri="{BB962C8B-B14F-4D97-AF65-F5344CB8AC3E}">
        <p14:creationId xmlns:p14="http://schemas.microsoft.com/office/powerpoint/2010/main" val="155168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contenu 1"/>
          <p:cNvSpPr>
            <a:spLocks noGrp="1"/>
          </p:cNvSpPr>
          <p:nvPr>
            <p:ph idx="1"/>
          </p:nvPr>
        </p:nvSpPr>
        <p:spPr>
          <a:xfrm>
            <a:off x="192088" y="908050"/>
            <a:ext cx="11160125" cy="4065588"/>
          </a:xfrm>
        </p:spPr>
        <p:txBody>
          <a:bodyPr/>
          <a:lstStyle/>
          <a:p>
            <a:pPr marL="457200" indent="-457200" eaLnBrk="1" hangingPunct="1">
              <a:buFont typeface="+mj-lt"/>
              <a:buAutoNum type="arabicPeriod"/>
              <a:defRPr/>
            </a:pPr>
            <a:r>
              <a:rPr lang="fr-FR" altLang="fr-FR" sz="2800" dirty="0" smtClean="0">
                <a:solidFill>
                  <a:srgbClr val="FF6600"/>
                </a:solidFill>
              </a:rPr>
              <a:t>En résumé, déploiement massif de </a:t>
            </a:r>
            <a:r>
              <a:rPr lang="fr-FR" altLang="fr-FR" sz="2800" u="sng" dirty="0" smtClean="0">
                <a:solidFill>
                  <a:srgbClr val="FF6600"/>
                </a:solidFill>
              </a:rPr>
              <a:t>toutes</a:t>
            </a:r>
            <a:r>
              <a:rPr lang="fr-FR" altLang="fr-FR" sz="2800" dirty="0" smtClean="0">
                <a:solidFill>
                  <a:srgbClr val="FF6600"/>
                </a:solidFill>
              </a:rPr>
              <a:t> les formes de PAC : </a:t>
            </a:r>
          </a:p>
          <a:p>
            <a:pPr lvl="1" eaLnBrk="1" hangingPunct="1">
              <a:defRPr/>
            </a:pPr>
            <a:r>
              <a:rPr lang="fr-FR" altLang="fr-FR" sz="2400" dirty="0" err="1" smtClean="0">
                <a:solidFill>
                  <a:srgbClr val="002E6C"/>
                </a:solidFill>
              </a:rPr>
              <a:t>Elec</a:t>
            </a:r>
            <a:r>
              <a:rPr lang="fr-FR" altLang="fr-FR" sz="2400" dirty="0" smtClean="0">
                <a:solidFill>
                  <a:srgbClr val="002E6C"/>
                </a:solidFill>
              </a:rPr>
              <a:t>, hybrides et gaz</a:t>
            </a:r>
          </a:p>
          <a:p>
            <a:pPr lvl="1" eaLnBrk="1" hangingPunct="1">
              <a:defRPr/>
            </a:pPr>
            <a:r>
              <a:rPr lang="fr-FR" altLang="fr-FR" sz="2400" dirty="0" smtClean="0">
                <a:solidFill>
                  <a:srgbClr val="002E6C"/>
                </a:solidFill>
              </a:rPr>
              <a:t>Aérothermiques et géothermiques, réversibles</a:t>
            </a:r>
          </a:p>
          <a:p>
            <a:pPr lvl="1" eaLnBrk="1" hangingPunct="1">
              <a:defRPr/>
            </a:pPr>
            <a:r>
              <a:rPr lang="fr-FR" altLang="fr-FR" sz="2400" dirty="0" smtClean="0">
                <a:solidFill>
                  <a:srgbClr val="002E6C"/>
                </a:solidFill>
              </a:rPr>
              <a:t>CET pour l’ECS</a:t>
            </a:r>
          </a:p>
          <a:p>
            <a:pPr marL="0" indent="0" eaLnBrk="1" hangingPunct="1">
              <a:buFont typeface="Arial" panose="020B0604020202020204" pitchFamily="34" charset="0"/>
              <a:buNone/>
              <a:defRPr/>
            </a:pPr>
            <a:endParaRPr lang="fr-FR" altLang="fr-FR" sz="1800" dirty="0" smtClean="0"/>
          </a:p>
          <a:p>
            <a:pPr marL="0" indent="0" eaLnBrk="1" hangingPunct="1">
              <a:buFont typeface="Arial" panose="020B0604020202020204" pitchFamily="34" charset="0"/>
              <a:buNone/>
              <a:defRPr/>
            </a:pPr>
            <a:endParaRPr lang="fr-FR" altLang="fr-FR" sz="1800" dirty="0"/>
          </a:p>
          <a:p>
            <a:pPr marL="457200" indent="-457200" eaLnBrk="1" hangingPunct="1">
              <a:buFont typeface="+mj-lt"/>
              <a:buAutoNum type="arabicPeriod" startAt="2"/>
              <a:defRPr/>
            </a:pPr>
            <a:r>
              <a:rPr lang="fr-FR" altLang="fr-FR" sz="2800" dirty="0" smtClean="0">
                <a:solidFill>
                  <a:srgbClr val="FF6600"/>
                </a:solidFill>
              </a:rPr>
              <a:t>Pour atteindre ces objectifs, la PAC</a:t>
            </a:r>
          </a:p>
          <a:p>
            <a:pPr marL="857250" lvl="1" indent="-457200" eaLnBrk="1" hangingPunct="1">
              <a:buFont typeface="Arial" panose="020B0604020202020204" pitchFamily="34" charset="0"/>
              <a:buChar char="•"/>
              <a:defRPr/>
            </a:pPr>
            <a:r>
              <a:rPr lang="fr-FR" altLang="fr-FR" sz="2400" dirty="0" smtClean="0">
                <a:solidFill>
                  <a:srgbClr val="FF6600"/>
                </a:solidFill>
              </a:rPr>
              <a:t>Ne doit plus être qu’un produit haut de gamme</a:t>
            </a:r>
          </a:p>
          <a:p>
            <a:pPr marL="857250" lvl="1" indent="-457200" eaLnBrk="1" hangingPunct="1">
              <a:buFont typeface="Arial" panose="020B0604020202020204" pitchFamily="34" charset="0"/>
              <a:buChar char="•"/>
              <a:defRPr/>
            </a:pPr>
            <a:r>
              <a:rPr lang="fr-FR" altLang="fr-FR" sz="2400" dirty="0" smtClean="0">
                <a:solidFill>
                  <a:srgbClr val="FF6600"/>
                </a:solidFill>
              </a:rPr>
              <a:t>Doit aller vers plus d’efficacité énergétique et environnementale</a:t>
            </a:r>
          </a:p>
          <a:p>
            <a:pPr lvl="3" eaLnBrk="1" hangingPunct="1">
              <a:defRPr/>
            </a:pPr>
            <a:r>
              <a:rPr lang="fr-FR" altLang="fr-FR" sz="1800" dirty="0" smtClean="0">
                <a:solidFill>
                  <a:srgbClr val="002E6C"/>
                </a:solidFill>
              </a:rPr>
              <a:t>En chauffage et en clim</a:t>
            </a:r>
          </a:p>
          <a:p>
            <a:pPr lvl="3" eaLnBrk="1" hangingPunct="1">
              <a:defRPr/>
            </a:pPr>
            <a:r>
              <a:rPr lang="fr-FR" altLang="fr-FR" sz="1800" dirty="0" smtClean="0">
                <a:solidFill>
                  <a:srgbClr val="002E6C"/>
                </a:solidFill>
              </a:rPr>
              <a:t>Moins de CO</a:t>
            </a:r>
            <a:r>
              <a:rPr lang="fr-FR" altLang="fr-FR" sz="1800" baseline="-25000" dirty="0" smtClean="0">
                <a:solidFill>
                  <a:srgbClr val="002E6C"/>
                </a:solidFill>
              </a:rPr>
              <a:t>2</a:t>
            </a:r>
            <a:r>
              <a:rPr lang="fr-FR" altLang="fr-FR" sz="1800" dirty="0" smtClean="0">
                <a:solidFill>
                  <a:srgbClr val="002E6C"/>
                </a:solidFill>
              </a:rPr>
              <a:t> et de matière première</a:t>
            </a:r>
          </a:p>
          <a:p>
            <a:pPr eaLnBrk="1" hangingPunct="1">
              <a:defRPr/>
            </a:pPr>
            <a:endParaRPr lang="fr-FR" altLang="fr-FR" sz="2800" dirty="0" smtClean="0"/>
          </a:p>
          <a:p>
            <a:pPr eaLnBrk="1" hangingPunct="1">
              <a:defRPr/>
            </a:pPr>
            <a:endParaRPr lang="fr-FR" altLang="fr-FR" sz="2800" dirty="0" smtClean="0"/>
          </a:p>
          <a:p>
            <a:pPr eaLnBrk="1" hangingPunct="1">
              <a:defRPr/>
            </a:pPr>
            <a:endParaRPr lang="fr-FR" altLang="fr-FR" sz="2800" dirty="0" smtClean="0"/>
          </a:p>
        </p:txBody>
      </p:sp>
      <p:pic>
        <p:nvPicPr>
          <p:cNvPr id="11267" name="Imag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6088" y="2406650"/>
            <a:ext cx="14366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5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2700" y="2708275"/>
            <a:ext cx="12204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4800" b="1" dirty="0">
                <a:solidFill>
                  <a:srgbClr val="002E6C"/>
                </a:solidFill>
              </a:rPr>
              <a:t>Introduction</a:t>
            </a:r>
          </a:p>
          <a:p>
            <a:pPr algn="ctr" eaLnBrk="1" hangingPunct="1">
              <a:spcBef>
                <a:spcPct val="0"/>
              </a:spcBef>
              <a:buFont typeface="Arial" panose="020B0604020202020204" pitchFamily="34" charset="0"/>
              <a:buNone/>
            </a:pPr>
            <a:r>
              <a:rPr lang="fr-FR" altLang="fr-FR" sz="4800" b="1" dirty="0">
                <a:solidFill>
                  <a:srgbClr val="FF6600"/>
                </a:solidFill>
                <a:latin typeface="Calibri" panose="020F0502020204030204" pitchFamily="34" charset="0"/>
              </a:rPr>
              <a:t>Thierry NILLE - Président de l’AFPAC</a:t>
            </a:r>
            <a:endParaRPr lang="fr-FR" altLang="fr-FR" sz="4800" dirty="0">
              <a:solidFill>
                <a:srgbClr val="FF6600"/>
              </a:solidFill>
              <a:latin typeface="Calibri" panose="020F0502020204030204" pitchFamily="34" charset="0"/>
            </a:endParaRP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2700" y="2708275"/>
            <a:ext cx="12204700" cy="105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4800" b="1" dirty="0" smtClean="0">
                <a:solidFill>
                  <a:srgbClr val="FF6600"/>
                </a:solidFill>
              </a:rPr>
              <a:t>Échanges avec la salle</a:t>
            </a:r>
            <a:endParaRPr lang="fr-FR" altLang="fr-FR" sz="4800" b="1" dirty="0">
              <a:solidFill>
                <a:srgbClr val="FF6600"/>
              </a:solidFill>
            </a:endParaRPr>
          </a:p>
        </p:txBody>
      </p:sp>
    </p:spTree>
    <p:extLst>
      <p:ext uri="{BB962C8B-B14F-4D97-AF65-F5344CB8AC3E}">
        <p14:creationId xmlns:p14="http://schemas.microsoft.com/office/powerpoint/2010/main" val="3678584867"/>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2700" y="3091611"/>
            <a:ext cx="12204700" cy="105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4800" b="1" dirty="0">
                <a:solidFill>
                  <a:srgbClr val="FF6600"/>
                </a:solidFill>
              </a:rPr>
              <a:t>La </a:t>
            </a:r>
            <a:r>
              <a:rPr lang="fr-FR" altLang="fr-FR" sz="4800" b="1" dirty="0" smtClean="0">
                <a:solidFill>
                  <a:srgbClr val="FF6600"/>
                </a:solidFill>
              </a:rPr>
              <a:t>PAC, filière d’excellence</a:t>
            </a:r>
            <a:endParaRPr lang="fr-FR" altLang="fr-FR" sz="4800" b="1" dirty="0">
              <a:solidFill>
                <a:srgbClr val="FF6600"/>
              </a:solidFill>
            </a:endParaRPr>
          </a:p>
        </p:txBody>
      </p:sp>
    </p:spTree>
    <p:extLst>
      <p:ext uri="{BB962C8B-B14F-4D97-AF65-F5344CB8AC3E}">
        <p14:creationId xmlns:p14="http://schemas.microsoft.com/office/powerpoint/2010/main" val="1639658820"/>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contenu 1"/>
          <p:cNvSpPr>
            <a:spLocks noGrp="1"/>
          </p:cNvSpPr>
          <p:nvPr>
            <p:ph idx="1"/>
          </p:nvPr>
        </p:nvSpPr>
        <p:spPr>
          <a:xfrm>
            <a:off x="334963" y="1268413"/>
            <a:ext cx="11522075" cy="4752975"/>
          </a:xfrm>
        </p:spPr>
        <p:txBody>
          <a:bodyPr/>
          <a:lstStyle/>
          <a:p>
            <a:pPr marL="0" indent="0" eaLnBrk="1" hangingPunct="1">
              <a:spcBef>
                <a:spcPct val="0"/>
              </a:spcBef>
              <a:buFont typeface="Arial" panose="020B0604020202020204" pitchFamily="34" charset="0"/>
              <a:buNone/>
            </a:pPr>
            <a:r>
              <a:rPr lang="fr-FR" altLang="fr-FR" sz="2000" b="1" dirty="0" smtClean="0">
                <a:solidFill>
                  <a:srgbClr val="002E6C"/>
                </a:solidFill>
              </a:rPr>
              <a:t>La Charte européenne </a:t>
            </a:r>
            <a:r>
              <a:rPr lang="fr-FR" altLang="fr-FR" sz="2000" b="1" dirty="0" err="1" smtClean="0">
                <a:solidFill>
                  <a:srgbClr val="002E6C"/>
                </a:solidFill>
              </a:rPr>
              <a:t>Decarbheat</a:t>
            </a:r>
            <a:r>
              <a:rPr lang="fr-FR" altLang="fr-FR" sz="2000" b="1" dirty="0" smtClean="0">
                <a:solidFill>
                  <a:srgbClr val="002E6C"/>
                </a:solidFill>
              </a:rPr>
              <a:t> : « agir ensemble pour </a:t>
            </a:r>
            <a:r>
              <a:rPr lang="fr-FR" altLang="fr-FR" sz="2000" b="1" dirty="0" err="1" smtClean="0">
                <a:solidFill>
                  <a:srgbClr val="002E6C"/>
                </a:solidFill>
              </a:rPr>
              <a:t>décarboner</a:t>
            </a:r>
            <a:r>
              <a:rPr lang="fr-FR" altLang="fr-FR" sz="2000" b="1" dirty="0" smtClean="0">
                <a:solidFill>
                  <a:srgbClr val="002E6C"/>
                </a:solidFill>
              </a:rPr>
              <a:t> l’Europe »</a:t>
            </a:r>
          </a:p>
          <a:p>
            <a:pPr marL="0" indent="0" algn="r" eaLnBrk="1" hangingPunct="1">
              <a:spcBef>
                <a:spcPct val="0"/>
              </a:spcBef>
              <a:spcAft>
                <a:spcPts val="1200"/>
              </a:spcAft>
              <a:buFont typeface="Arial" panose="020B0604020202020204" pitchFamily="34" charset="0"/>
              <a:buNone/>
            </a:pPr>
            <a:r>
              <a:rPr lang="fr-FR" altLang="fr-FR" sz="2000" b="1" dirty="0" smtClean="0">
                <a:solidFill>
                  <a:srgbClr val="FF6600"/>
                </a:solidFill>
              </a:rPr>
              <a:t>Oliver JUNG - EHPA</a:t>
            </a:r>
          </a:p>
          <a:p>
            <a:pPr marL="0" indent="0" eaLnBrk="1" hangingPunct="1">
              <a:spcBef>
                <a:spcPct val="0"/>
              </a:spcBef>
              <a:buNone/>
            </a:pPr>
            <a:r>
              <a:rPr lang="fr-FR" altLang="fr-FR" sz="2000" b="1" dirty="0">
                <a:solidFill>
                  <a:srgbClr val="002E6C"/>
                </a:solidFill>
              </a:rPr>
              <a:t>Le Plan Logement Neuf &amp; Rénovation – Label E+C-</a:t>
            </a:r>
          </a:p>
          <a:p>
            <a:pPr marL="0" indent="0" algn="r" eaLnBrk="1" hangingPunct="1">
              <a:spcBef>
                <a:spcPct val="0"/>
              </a:spcBef>
              <a:spcAft>
                <a:spcPts val="1200"/>
              </a:spcAft>
              <a:buNone/>
            </a:pPr>
            <a:r>
              <a:rPr lang="fr-FR" altLang="fr-FR" sz="2000" b="1" dirty="0">
                <a:solidFill>
                  <a:srgbClr val="FF6600"/>
                </a:solidFill>
              </a:rPr>
              <a:t>Florent MERLE - DHUP</a:t>
            </a:r>
          </a:p>
          <a:p>
            <a:pPr marL="0" indent="0" eaLnBrk="1" hangingPunct="1">
              <a:spcBef>
                <a:spcPct val="0"/>
              </a:spcBef>
              <a:buFont typeface="Arial" panose="020B0604020202020204" pitchFamily="34" charset="0"/>
              <a:buNone/>
            </a:pPr>
            <a:r>
              <a:rPr lang="fr-FR" altLang="fr-FR" sz="2000" b="1" dirty="0" smtClean="0">
                <a:solidFill>
                  <a:srgbClr val="002E6C"/>
                </a:solidFill>
              </a:rPr>
              <a:t>Stratégie nationale Bas carbone appliquée au bâtiment</a:t>
            </a:r>
          </a:p>
          <a:p>
            <a:pPr marL="0" indent="0" algn="r" eaLnBrk="1" hangingPunct="1">
              <a:spcBef>
                <a:spcPct val="0"/>
              </a:spcBef>
              <a:spcAft>
                <a:spcPts val="1200"/>
              </a:spcAft>
              <a:buFont typeface="Arial" panose="020B0604020202020204" pitchFamily="34" charset="0"/>
              <a:buNone/>
            </a:pPr>
            <a:r>
              <a:rPr lang="fr-FR" altLang="fr-FR" sz="2000" b="1" dirty="0" smtClean="0">
                <a:solidFill>
                  <a:srgbClr val="FF6600"/>
                </a:solidFill>
              </a:rPr>
              <a:t>Chantal DEGAND – EDF</a:t>
            </a:r>
          </a:p>
          <a:p>
            <a:pPr marL="0" indent="0" eaLnBrk="1" hangingPunct="1">
              <a:spcBef>
                <a:spcPct val="0"/>
              </a:spcBef>
              <a:buFont typeface="Arial" panose="020B0604020202020204" pitchFamily="34" charset="0"/>
              <a:buNone/>
            </a:pPr>
            <a:r>
              <a:rPr lang="fr-FR" altLang="fr-FR" sz="2000" b="1" dirty="0" smtClean="0">
                <a:solidFill>
                  <a:srgbClr val="002E6C"/>
                </a:solidFill>
              </a:rPr>
              <a:t>La place de la PAC dans le Label E+C-</a:t>
            </a:r>
          </a:p>
          <a:p>
            <a:pPr marL="0" indent="0" algn="r" eaLnBrk="1" hangingPunct="1">
              <a:spcBef>
                <a:spcPct val="0"/>
              </a:spcBef>
              <a:spcAft>
                <a:spcPts val="1200"/>
              </a:spcAft>
              <a:buFont typeface="Arial" panose="020B0604020202020204" pitchFamily="34" charset="0"/>
              <a:buNone/>
            </a:pPr>
            <a:r>
              <a:rPr lang="fr-FR" altLang="fr-FR" sz="2000" b="1" dirty="0" smtClean="0">
                <a:solidFill>
                  <a:srgbClr val="FF6600"/>
                </a:solidFill>
              </a:rPr>
              <a:t>Valérie LAPLAGNE - UNICLIMA</a:t>
            </a:r>
          </a:p>
          <a:p>
            <a:pPr marL="0" indent="0" eaLnBrk="1" hangingPunct="1">
              <a:spcBef>
                <a:spcPct val="0"/>
              </a:spcBef>
              <a:buFont typeface="Arial" panose="020B0604020202020204" pitchFamily="34" charset="0"/>
              <a:buNone/>
            </a:pPr>
            <a:r>
              <a:rPr lang="fr-FR" altLang="fr-FR" sz="2000" b="1" dirty="0" smtClean="0">
                <a:solidFill>
                  <a:srgbClr val="002E6C"/>
                </a:solidFill>
              </a:rPr>
              <a:t>Le règlement F-</a:t>
            </a:r>
            <a:r>
              <a:rPr lang="fr-FR" altLang="fr-FR" sz="2000" b="1" dirty="0" err="1" smtClean="0">
                <a:solidFill>
                  <a:srgbClr val="002E6C"/>
                </a:solidFill>
              </a:rPr>
              <a:t>Gas</a:t>
            </a:r>
            <a:r>
              <a:rPr lang="fr-FR" altLang="fr-FR" sz="2000" b="1" dirty="0" smtClean="0">
                <a:solidFill>
                  <a:srgbClr val="002E6C"/>
                </a:solidFill>
              </a:rPr>
              <a:t> et ses impacts sur les fluides</a:t>
            </a:r>
          </a:p>
          <a:p>
            <a:pPr marL="0" indent="0" algn="r" eaLnBrk="1" hangingPunct="1">
              <a:spcBef>
                <a:spcPct val="0"/>
              </a:spcBef>
              <a:spcAft>
                <a:spcPts val="1200"/>
              </a:spcAft>
              <a:buFont typeface="Arial" panose="020B0604020202020204" pitchFamily="34" charset="0"/>
              <a:buNone/>
            </a:pPr>
            <a:r>
              <a:rPr lang="fr-FR" altLang="fr-FR" sz="2000" b="1" dirty="0" smtClean="0">
                <a:solidFill>
                  <a:srgbClr val="FF6600"/>
                </a:solidFill>
              </a:rPr>
              <a:t>Valérie LAPLAGNE - UNICLIMA</a:t>
            </a:r>
          </a:p>
          <a:p>
            <a:pPr marL="0" indent="0" eaLnBrk="1" hangingPunct="1">
              <a:spcBef>
                <a:spcPct val="0"/>
              </a:spcBef>
              <a:buFont typeface="Arial" panose="020B0604020202020204" pitchFamily="34" charset="0"/>
              <a:buNone/>
            </a:pPr>
            <a:r>
              <a:rPr lang="fr-FR" altLang="fr-FR" sz="2000" b="1" dirty="0" smtClean="0">
                <a:solidFill>
                  <a:srgbClr val="002E6C"/>
                </a:solidFill>
              </a:rPr>
              <a:t>L’empreinte Carbone PAC avec le </a:t>
            </a:r>
            <a:r>
              <a:rPr lang="fr-FR" altLang="fr-FR" sz="2000" b="1" dirty="0" err="1" smtClean="0">
                <a:solidFill>
                  <a:srgbClr val="002E6C"/>
                </a:solidFill>
              </a:rPr>
              <a:t>Tewi</a:t>
            </a:r>
            <a:endParaRPr lang="fr-FR" altLang="fr-FR" sz="2000" b="1" dirty="0" smtClean="0">
              <a:solidFill>
                <a:srgbClr val="002E6C"/>
              </a:solidFill>
            </a:endParaRPr>
          </a:p>
          <a:p>
            <a:pPr marL="0" indent="0" algn="r" eaLnBrk="1" hangingPunct="1">
              <a:spcBef>
                <a:spcPct val="0"/>
              </a:spcBef>
              <a:buFont typeface="Arial" panose="020B0604020202020204" pitchFamily="34" charset="0"/>
              <a:buNone/>
            </a:pPr>
            <a:r>
              <a:rPr lang="fr-FR" altLang="fr-FR" sz="2000" b="1" dirty="0" smtClean="0">
                <a:solidFill>
                  <a:srgbClr val="FF6600"/>
                </a:solidFill>
              </a:rPr>
              <a:t>Eric BATAILLE – Groupe ATLANTIC</a:t>
            </a:r>
          </a:p>
          <a:p>
            <a:pPr marL="0" indent="0" algn="r" eaLnBrk="1" hangingPunct="1">
              <a:buFont typeface="Arial" panose="020B0604020202020204" pitchFamily="34" charset="0"/>
              <a:buNone/>
            </a:pPr>
            <a:r>
              <a:rPr lang="fr-FR" altLang="fr-FR" sz="2800" b="1" dirty="0" smtClean="0">
                <a:solidFill>
                  <a:srgbClr val="0070C0"/>
                </a:solidFill>
              </a:rPr>
              <a:t> </a:t>
            </a:r>
          </a:p>
        </p:txBody>
      </p:sp>
      <p:sp>
        <p:nvSpPr>
          <p:cNvPr id="39939" name="Titre 2"/>
          <p:cNvSpPr>
            <a:spLocks noGrp="1"/>
          </p:cNvSpPr>
          <p:nvPr>
            <p:ph type="title"/>
          </p:nvPr>
        </p:nvSpPr>
        <p:spPr>
          <a:xfrm>
            <a:off x="334963" y="333375"/>
            <a:ext cx="10009187" cy="792163"/>
          </a:xfrm>
        </p:spPr>
        <p:txBody>
          <a:bodyPr/>
          <a:lstStyle/>
          <a:p>
            <a:pPr marL="2955925" indent="-2955925" algn="l" eaLnBrk="1" hangingPunct="1"/>
            <a:r>
              <a:rPr lang="fr-FR" altLang="fr-FR" sz="3500" b="1" smtClean="0">
                <a:solidFill>
                  <a:srgbClr val="FF6600"/>
                </a:solidFill>
              </a:rPr>
              <a:t>Table-ronde : PAC et défi CO</a:t>
            </a:r>
            <a:r>
              <a:rPr lang="fr-FR" altLang="fr-FR" sz="3500" b="1" baseline="-25000" smtClean="0">
                <a:solidFill>
                  <a:srgbClr val="FF6600"/>
                </a:solidFill>
              </a:rPr>
              <a:t>2</a:t>
            </a:r>
            <a:endParaRPr lang="fr-FR" altLang="fr-FR" sz="3500" smtClean="0">
              <a:solidFill>
                <a:srgbClr val="FF6600"/>
              </a:solidFill>
            </a:endParaRP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32</a:t>
            </a:fld>
            <a:endParaRPr lang="fr-FR" alt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2700" y="2708275"/>
            <a:ext cx="12204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altLang="fr-FR" sz="3600" b="1">
                <a:solidFill>
                  <a:srgbClr val="002E6C"/>
                </a:solidFill>
              </a:rPr>
              <a:t>La Charte européenne Decarbheat : </a:t>
            </a:r>
            <a:br>
              <a:rPr lang="fr-FR" altLang="fr-FR" sz="3600" b="1">
                <a:solidFill>
                  <a:srgbClr val="002E6C"/>
                </a:solidFill>
              </a:rPr>
            </a:br>
            <a:r>
              <a:rPr lang="fr-FR" altLang="fr-FR" sz="3600" b="1">
                <a:solidFill>
                  <a:srgbClr val="002E6C"/>
                </a:solidFill>
              </a:rPr>
              <a:t>« agir ensemble pour décarboner l’Europe »</a:t>
            </a:r>
          </a:p>
          <a:p>
            <a:pPr algn="ctr">
              <a:spcBef>
                <a:spcPct val="0"/>
              </a:spcBef>
              <a:buFontTx/>
              <a:buNone/>
            </a:pPr>
            <a:endParaRPr lang="fr-FR" altLang="fr-FR" sz="3600" b="1">
              <a:solidFill>
                <a:srgbClr val="FF6600"/>
              </a:solidFill>
            </a:endParaRPr>
          </a:p>
          <a:p>
            <a:pPr algn="ctr">
              <a:spcBef>
                <a:spcPct val="0"/>
              </a:spcBef>
              <a:buFontTx/>
              <a:buNone/>
            </a:pPr>
            <a:r>
              <a:rPr lang="fr-FR" altLang="fr-FR" sz="3600" b="1">
                <a:solidFill>
                  <a:srgbClr val="FF6600"/>
                </a:solidFill>
              </a:rPr>
              <a:t>Oliver JUNG - EHPA</a:t>
            </a: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75" y="2420938"/>
            <a:ext cx="48958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1">
            <a:extLst>
              <a:ext uri="{FF2B5EF4-FFF2-40B4-BE49-F238E27FC236}"/>
            </a:extLst>
          </p:cNvPr>
          <p:cNvSpPr>
            <a:spLocks noGrp="1"/>
          </p:cNvSpPr>
          <p:nvPr>
            <p:ph type="subTitle" idx="1"/>
          </p:nvPr>
        </p:nvSpPr>
        <p:spPr>
          <a:xfrm>
            <a:off x="2351088" y="3213100"/>
            <a:ext cx="8175625" cy="1243013"/>
          </a:xfrm>
        </p:spPr>
        <p:txBody>
          <a:bodyPr/>
          <a:lstStyle/>
          <a:p>
            <a:pPr>
              <a:defRPr/>
            </a:pPr>
            <a:endParaRPr lang="de-DE" dirty="0"/>
          </a:p>
          <a:p>
            <a:pPr>
              <a:defRPr/>
            </a:pPr>
            <a:endParaRPr lang="de-DE" dirty="0"/>
          </a:p>
          <a:p>
            <a:pPr>
              <a:defRPr/>
            </a:pPr>
            <a:endParaRPr lang="de-DE" dirty="0"/>
          </a:p>
          <a:p>
            <a:pPr>
              <a:defRPr/>
            </a:pPr>
            <a:r>
              <a:rPr lang="de-DE" b="1" dirty="0">
                <a:solidFill>
                  <a:srgbClr val="FF6600"/>
                </a:solidFill>
              </a:rPr>
              <a:t>Oliver JUNG</a:t>
            </a:r>
          </a:p>
          <a:p>
            <a:pPr>
              <a:defRPr/>
            </a:pPr>
            <a:r>
              <a:rPr lang="de-DE" sz="2400" b="1" dirty="0" err="1">
                <a:solidFill>
                  <a:srgbClr val="FF6600"/>
                </a:solidFill>
              </a:rPr>
              <a:t>Association</a:t>
            </a:r>
            <a:r>
              <a:rPr lang="de-DE" sz="2400" b="1" dirty="0">
                <a:solidFill>
                  <a:srgbClr val="FF6600"/>
                </a:solidFill>
              </a:rPr>
              <a:t> </a:t>
            </a:r>
            <a:r>
              <a:rPr lang="de-DE" sz="2400" b="1" dirty="0" err="1">
                <a:solidFill>
                  <a:srgbClr val="FF6600"/>
                </a:solidFill>
              </a:rPr>
              <a:t>européene</a:t>
            </a:r>
            <a:r>
              <a:rPr lang="de-DE" sz="2400" b="1" dirty="0">
                <a:solidFill>
                  <a:srgbClr val="FF6600"/>
                </a:solidFill>
              </a:rPr>
              <a:t> des </a:t>
            </a:r>
            <a:r>
              <a:rPr lang="de-DE" sz="2400" b="1" dirty="0" err="1">
                <a:solidFill>
                  <a:srgbClr val="FF6600"/>
                </a:solidFill>
              </a:rPr>
              <a:t>pompes</a:t>
            </a:r>
            <a:r>
              <a:rPr lang="de-DE" sz="2400" b="1" dirty="0">
                <a:solidFill>
                  <a:srgbClr val="FF6600"/>
                </a:solidFill>
              </a:rPr>
              <a:t> à </a:t>
            </a:r>
            <a:r>
              <a:rPr lang="de-DE" sz="2400" b="1" dirty="0" err="1">
                <a:solidFill>
                  <a:srgbClr val="FF6600"/>
                </a:solidFill>
              </a:rPr>
              <a:t>chaleur</a:t>
            </a:r>
            <a:r>
              <a:rPr lang="de-DE" sz="2400" b="1" dirty="0">
                <a:solidFill>
                  <a:srgbClr val="FF6600"/>
                </a:solidFill>
              </a:rPr>
              <a:t> (EHPA) </a:t>
            </a: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2"/>
          <p:cNvSpPr>
            <a:spLocks noGrp="1"/>
          </p:cNvSpPr>
          <p:nvPr>
            <p:ph type="title"/>
          </p:nvPr>
        </p:nvSpPr>
        <p:spPr>
          <a:xfrm>
            <a:off x="3792538" y="1296988"/>
            <a:ext cx="6480175" cy="792162"/>
          </a:xfrm>
        </p:spPr>
        <p:txBody>
          <a:bodyPr/>
          <a:lstStyle/>
          <a:p>
            <a:pPr eaLnBrk="1" hangingPunct="1"/>
            <a:r>
              <a:rPr lang="fr-FR" altLang="fr-FR" b="1" smtClean="0">
                <a:solidFill>
                  <a:srgbClr val="FF6600"/>
                </a:solidFill>
              </a:rPr>
              <a:t>Pourquoi/ Pour quoi ‘DecarbHeat?’</a:t>
            </a:r>
          </a:p>
        </p:txBody>
      </p:sp>
      <p:pic>
        <p:nvPicPr>
          <p:cNvPr id="44035" name="Content Placeholder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58775" y="698500"/>
            <a:ext cx="2782888" cy="1625600"/>
          </a:xfrm>
          <a:noFill/>
        </p:spPr>
      </p:pic>
      <p:pic>
        <p:nvPicPr>
          <p:cNvPr id="440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1663" y="1025525"/>
            <a:ext cx="10541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Content Placeholder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075" y="3009900"/>
            <a:ext cx="5248275"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9450" y="2263775"/>
            <a:ext cx="3951288"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itle 1"/>
          <p:cNvSpPr txBox="1">
            <a:spLocks/>
          </p:cNvSpPr>
          <p:nvPr/>
        </p:nvSpPr>
        <p:spPr bwMode="auto">
          <a:xfrm>
            <a:off x="5759450" y="4897438"/>
            <a:ext cx="3887788"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en-US" altLang="en-US" sz="1200" b="1">
                <a:solidFill>
                  <a:srgbClr val="002E6C"/>
                </a:solidFill>
              </a:rPr>
              <a:t>Decarboniserer le système de chauffage en </a:t>
            </a:r>
            <a:r>
              <a:rPr lang="en-GB" altLang="en-US" sz="1200" b="1">
                <a:solidFill>
                  <a:srgbClr val="002E6C"/>
                </a:solidFill>
              </a:rPr>
              <a:t>Europe signifie une reduction des émissions moyennes de </a:t>
            </a:r>
            <a:r>
              <a:rPr lang="en-US" altLang="en-US" sz="1200" b="1">
                <a:solidFill>
                  <a:srgbClr val="002E6C"/>
                </a:solidFill>
              </a:rPr>
              <a:t>20pp tous les 7 ans</a:t>
            </a:r>
            <a:r>
              <a:rPr lang="en-US" altLang="en-US" sz="1200" b="1"/>
              <a:t>!</a:t>
            </a:r>
          </a:p>
        </p:txBody>
      </p:sp>
      <p:pic>
        <p:nvPicPr>
          <p:cNvPr id="4404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3000" y="3327400"/>
            <a:ext cx="16922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2838" y="4576763"/>
            <a:ext cx="20161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35</a:t>
            </a:fld>
            <a:endParaRPr lang="fr-FR" alt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contenu 1"/>
          <p:cNvSpPr>
            <a:spLocks noGrp="1"/>
          </p:cNvSpPr>
          <p:nvPr>
            <p:ph idx="1"/>
          </p:nvPr>
        </p:nvSpPr>
        <p:spPr>
          <a:xfrm>
            <a:off x="2279650" y="2060575"/>
            <a:ext cx="7964488" cy="4065588"/>
          </a:xfrm>
        </p:spPr>
        <p:txBody>
          <a:bodyPr/>
          <a:lstStyle/>
          <a:p>
            <a:pPr eaLnBrk="1" hangingPunct="1"/>
            <a:endParaRPr lang="fr-FR" altLang="fr-FR" smtClean="0"/>
          </a:p>
        </p:txBody>
      </p:sp>
      <p:sp>
        <p:nvSpPr>
          <p:cNvPr id="45059" name="Titre 2"/>
          <p:cNvSpPr>
            <a:spLocks noGrp="1"/>
          </p:cNvSpPr>
          <p:nvPr>
            <p:ph type="title"/>
          </p:nvPr>
        </p:nvSpPr>
        <p:spPr>
          <a:xfrm>
            <a:off x="3792538" y="1296988"/>
            <a:ext cx="6480175" cy="792162"/>
          </a:xfrm>
        </p:spPr>
        <p:txBody>
          <a:bodyPr/>
          <a:lstStyle/>
          <a:p>
            <a:pPr eaLnBrk="1" hangingPunct="1"/>
            <a:r>
              <a:rPr lang="fr-FR" altLang="fr-FR" b="1" smtClean="0">
                <a:solidFill>
                  <a:srgbClr val="FF6600"/>
                </a:solidFill>
              </a:rPr>
              <a:t>En quoi consiste‘DecarbHeat’?</a:t>
            </a:r>
          </a:p>
        </p:txBody>
      </p:sp>
      <p:sp>
        <p:nvSpPr>
          <p:cNvPr id="45060" name="Rounded Rectangle 5"/>
          <p:cNvSpPr>
            <a:spLocks noChangeArrowheads="1"/>
          </p:cNvSpPr>
          <p:nvPr/>
        </p:nvSpPr>
        <p:spPr bwMode="auto">
          <a:xfrm>
            <a:off x="2424113" y="2205038"/>
            <a:ext cx="6481762" cy="3563937"/>
          </a:xfrm>
          <a:prstGeom prst="roundRect">
            <a:avLst>
              <a:gd name="adj" fmla="val 4995"/>
            </a:avLst>
          </a:prstGeom>
          <a:solidFill>
            <a:schemeClr val="bg2"/>
          </a:solidFill>
          <a:ln w="9525">
            <a:solidFill>
              <a:srgbClr val="2D4C8F"/>
            </a:solidFill>
            <a:round/>
            <a:headEnd/>
            <a:tailEnd/>
          </a:ln>
        </p:spPr>
        <p:txBody>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endParaRPr lang="en-GB" altLang="en-US" sz="2400">
              <a:latin typeface="Arial" panose="020B0604020202020204" pitchFamily="34" charset="0"/>
              <a:ea typeface="ＭＳ Ｐゴシック" panose="020B0600070205080204" pitchFamily="34" charset="-128"/>
            </a:endParaRPr>
          </a:p>
        </p:txBody>
      </p:sp>
      <p:sp>
        <p:nvSpPr>
          <p:cNvPr id="45061" name="Rectangle 4"/>
          <p:cNvSpPr>
            <a:spLocks noChangeArrowheads="1"/>
          </p:cNvSpPr>
          <p:nvPr/>
        </p:nvSpPr>
        <p:spPr bwMode="auto">
          <a:xfrm>
            <a:off x="2703513" y="2384425"/>
            <a:ext cx="60404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en-US" altLang="en-US" sz="2400" b="1">
                <a:solidFill>
                  <a:srgbClr val="FF6600"/>
                </a:solidFill>
                <a:latin typeface="Arial" panose="020B0604020202020204" pitchFamily="34" charset="0"/>
                <a:ea typeface="ＭＳ Ｐゴシック" panose="020B0600070205080204" pitchFamily="34" charset="-128"/>
              </a:rPr>
              <a:t>La vision DecarbHeat</a:t>
            </a:r>
            <a:r>
              <a:rPr lang="fr-FR" altLang="en-US" sz="2000" b="1">
                <a:solidFill>
                  <a:srgbClr val="FF6600"/>
                </a:solidFill>
                <a:latin typeface="Arial" panose="020B0604020202020204" pitchFamily="34" charset="0"/>
                <a:ea typeface="ＭＳ Ｐゴシック" panose="020B0600070205080204" pitchFamily="34" charset="-128"/>
              </a:rPr>
              <a:t/>
            </a:r>
            <a:br>
              <a:rPr lang="fr-FR" altLang="en-US" sz="2000" b="1">
                <a:solidFill>
                  <a:srgbClr val="FF6600"/>
                </a:solidFill>
                <a:latin typeface="Arial" panose="020B0604020202020204" pitchFamily="34" charset="0"/>
                <a:ea typeface="ＭＳ Ｐゴシック" panose="020B0600070205080204" pitchFamily="34" charset="-128"/>
              </a:rPr>
            </a:br>
            <a:r>
              <a:rPr lang="en-US" altLang="en-US" sz="2000" b="1">
                <a:solidFill>
                  <a:srgbClr val="002E6C"/>
                </a:solidFill>
                <a:latin typeface="Arial" panose="020B0604020202020204" pitchFamily="34" charset="0"/>
                <a:ea typeface="ＭＳ Ｐゴシック" panose="020B0600070205080204" pitchFamily="34" charset="-128"/>
              </a:rPr>
              <a:t>Un système de chauffage et de refroidissement à 100% decarbonisé en 2050</a:t>
            </a:r>
            <a:endParaRPr lang="fr-FR" altLang="en-US" sz="2000" b="1">
              <a:solidFill>
                <a:srgbClr val="002E6C"/>
              </a:solidFill>
              <a:latin typeface="Arial" panose="020B0604020202020204" pitchFamily="34" charset="0"/>
              <a:ea typeface="ＭＳ Ｐゴシック" panose="020B0600070205080204" pitchFamily="34" charset="-128"/>
            </a:endParaRPr>
          </a:p>
        </p:txBody>
      </p:sp>
      <p:sp>
        <p:nvSpPr>
          <p:cNvPr id="6" name="Rounded Rectangle 5">
            <a:extLst>
              <a:ext uri="{FF2B5EF4-FFF2-40B4-BE49-F238E27FC236}"/>
            </a:extLst>
          </p:cNvPr>
          <p:cNvSpPr/>
          <p:nvPr/>
        </p:nvSpPr>
        <p:spPr bwMode="auto">
          <a:xfrm>
            <a:off x="2503488" y="3678238"/>
            <a:ext cx="2020887" cy="1004887"/>
          </a:xfrm>
          <a:prstGeom prst="roundRect">
            <a:avLst/>
          </a:prstGeom>
          <a:solidFill>
            <a:schemeClr val="bg2">
              <a:lumMod val="50000"/>
            </a:schemeClr>
          </a:solidFill>
          <a:ln w="9525" cap="flat" cmpd="sng" algn="ctr">
            <a:solidFill>
              <a:schemeClr val="bg1">
                <a:lumMod val="95000"/>
              </a:schemeClr>
            </a:solidFill>
            <a:prstDash val="solid"/>
            <a:round/>
            <a:headEnd type="none" w="med" len="med"/>
            <a:tailEnd type="none" w="med" len="med"/>
          </a:ln>
          <a:effectLst/>
        </p:spPr>
        <p:txBody>
          <a:bodyPr/>
          <a:lstStyle/>
          <a:p>
            <a:pPr algn="ctr">
              <a:defRPr/>
            </a:pPr>
            <a:r>
              <a:rPr lang="de-DE" altLang="x-none" sz="2000" b="1" dirty="0">
                <a:solidFill>
                  <a:schemeClr val="bg1"/>
                </a:solidFill>
                <a:latin typeface="Arial" charset="0"/>
                <a:ea typeface="ＭＳ Ｐゴシック" charset="-128"/>
              </a:rPr>
              <a:t>Engagements de </a:t>
            </a:r>
            <a:r>
              <a:rPr lang="de-DE" altLang="x-none" sz="2000" b="1" dirty="0" err="1">
                <a:solidFill>
                  <a:schemeClr val="bg1"/>
                </a:solidFill>
                <a:latin typeface="Arial" charset="0"/>
                <a:ea typeface="ＭＳ Ｐゴシック" charset="-128"/>
              </a:rPr>
              <a:t>l‘industrie</a:t>
            </a:r>
            <a:endParaRPr lang="de-DE" altLang="x-none" sz="2000" b="1" dirty="0">
              <a:solidFill>
                <a:schemeClr val="bg1"/>
              </a:solidFill>
              <a:latin typeface="Arial" charset="0"/>
              <a:ea typeface="ＭＳ Ｐゴシック" charset="-128"/>
            </a:endParaRPr>
          </a:p>
          <a:p>
            <a:pPr algn="ctr">
              <a:defRPr/>
            </a:pPr>
            <a:r>
              <a:rPr lang="de-DE" altLang="x-none" dirty="0" err="1">
                <a:solidFill>
                  <a:schemeClr val="bg1"/>
                </a:solidFill>
                <a:latin typeface="Arial" charset="0"/>
                <a:ea typeface="ＭＳ Ｐゴシック" charset="-128"/>
              </a:rPr>
              <a:t>DecarbHeat</a:t>
            </a:r>
            <a:endParaRPr lang="de-DE" altLang="x-none" dirty="0">
              <a:solidFill>
                <a:schemeClr val="bg1"/>
              </a:solidFill>
              <a:latin typeface="Arial" charset="0"/>
              <a:ea typeface="ＭＳ Ｐゴシック" charset="-128"/>
            </a:endParaRPr>
          </a:p>
          <a:p>
            <a:pPr algn="ctr">
              <a:defRPr/>
            </a:pPr>
            <a:endParaRPr lang="de-DE" altLang="x-none" sz="2000" b="1" dirty="0">
              <a:solidFill>
                <a:schemeClr val="bg1"/>
              </a:solidFill>
              <a:latin typeface="Arial" charset="0"/>
              <a:ea typeface="ＭＳ Ｐゴシック" charset="-128"/>
            </a:endParaRPr>
          </a:p>
        </p:txBody>
      </p:sp>
      <p:sp>
        <p:nvSpPr>
          <p:cNvPr id="9" name="Rounded Rectangle 8">
            <a:extLst>
              <a:ext uri="{FF2B5EF4-FFF2-40B4-BE49-F238E27FC236}"/>
            </a:extLst>
          </p:cNvPr>
          <p:cNvSpPr/>
          <p:nvPr/>
        </p:nvSpPr>
        <p:spPr bwMode="auto">
          <a:xfrm>
            <a:off x="2708275" y="4941888"/>
            <a:ext cx="6040438" cy="717550"/>
          </a:xfrm>
          <a:prstGeom prst="roundRect">
            <a:avLst/>
          </a:prstGeom>
          <a:solidFill>
            <a:schemeClr val="bg2">
              <a:lumMod val="50000"/>
            </a:schemeClr>
          </a:solidFill>
          <a:ln w="9525" cap="flat" cmpd="sng" algn="ctr">
            <a:solidFill>
              <a:schemeClr val="bg1">
                <a:lumMod val="95000"/>
              </a:schemeClr>
            </a:solidFill>
            <a:prstDash val="solid"/>
            <a:round/>
            <a:headEnd type="none" w="med" len="med"/>
            <a:tailEnd type="none" w="med" len="med"/>
          </a:ln>
          <a:effectLst/>
        </p:spPr>
        <p:txBody>
          <a:bodyPr/>
          <a:lstStyle/>
          <a:p>
            <a:pPr algn="ctr">
              <a:defRPr/>
            </a:pPr>
            <a:r>
              <a:rPr lang="de-DE" altLang="x-none" sz="2000" b="1" dirty="0" err="1">
                <a:solidFill>
                  <a:schemeClr val="bg1"/>
                </a:solidFill>
                <a:latin typeface="Arial" charset="0"/>
                <a:ea typeface="ＭＳ Ｐゴシック" charset="-128"/>
              </a:rPr>
              <a:t>Plateforme</a:t>
            </a:r>
            <a:r>
              <a:rPr lang="de-DE" altLang="x-none" sz="2000" b="1" dirty="0">
                <a:solidFill>
                  <a:schemeClr val="bg1"/>
                </a:solidFill>
                <a:latin typeface="Arial" charset="0"/>
                <a:ea typeface="ＭＳ Ｐゴシック" charset="-128"/>
              </a:rPr>
              <a:t> </a:t>
            </a:r>
            <a:r>
              <a:rPr lang="de-DE" altLang="x-none" sz="2000" b="1" dirty="0" err="1">
                <a:solidFill>
                  <a:schemeClr val="bg1"/>
                </a:solidFill>
                <a:latin typeface="Arial" charset="0"/>
                <a:ea typeface="ＭＳ Ｐゴシック" charset="-128"/>
              </a:rPr>
              <a:t>d‘action</a:t>
            </a:r>
            <a:endParaRPr lang="de-DE" altLang="x-none" sz="2000" b="1" dirty="0">
              <a:solidFill>
                <a:schemeClr val="bg1"/>
              </a:solidFill>
              <a:latin typeface="Arial" charset="0"/>
              <a:ea typeface="ＭＳ Ｐゴシック" charset="-128"/>
            </a:endParaRPr>
          </a:p>
          <a:p>
            <a:pPr algn="ctr">
              <a:defRPr/>
            </a:pPr>
            <a:r>
              <a:rPr lang="de-DE" altLang="x-none" dirty="0" err="1">
                <a:solidFill>
                  <a:schemeClr val="bg1"/>
                </a:solidFill>
                <a:latin typeface="Arial" charset="0"/>
                <a:ea typeface="ＭＳ Ｐゴシック" charset="-128"/>
              </a:rPr>
              <a:t>DecarbHeat</a:t>
            </a:r>
            <a:endParaRPr lang="de-DE" altLang="x-none" dirty="0">
              <a:solidFill>
                <a:schemeClr val="bg1"/>
              </a:solidFill>
              <a:latin typeface="Arial" charset="0"/>
              <a:ea typeface="ＭＳ Ｐゴシック" charset="-128"/>
            </a:endParaRPr>
          </a:p>
          <a:p>
            <a:pPr algn="ctr">
              <a:defRPr/>
            </a:pPr>
            <a:endParaRPr lang="de-DE" altLang="x-none" sz="2000" b="1" dirty="0">
              <a:solidFill>
                <a:schemeClr val="bg1"/>
              </a:solidFill>
              <a:latin typeface="Arial" charset="0"/>
              <a:ea typeface="ＭＳ Ｐゴシック" charset="-128"/>
            </a:endParaRPr>
          </a:p>
        </p:txBody>
      </p:sp>
      <p:sp>
        <p:nvSpPr>
          <p:cNvPr id="10" name="Rounded Rectangle 9">
            <a:extLst>
              <a:ext uri="{FF2B5EF4-FFF2-40B4-BE49-F238E27FC236}"/>
            </a:extLst>
          </p:cNvPr>
          <p:cNvSpPr/>
          <p:nvPr/>
        </p:nvSpPr>
        <p:spPr bwMode="auto">
          <a:xfrm>
            <a:off x="4638675" y="3698875"/>
            <a:ext cx="2020888" cy="1004888"/>
          </a:xfrm>
          <a:prstGeom prst="roundRect">
            <a:avLst/>
          </a:prstGeom>
          <a:solidFill>
            <a:schemeClr val="bg2">
              <a:lumMod val="50000"/>
            </a:schemeClr>
          </a:solidFill>
          <a:ln w="9525" cap="flat" cmpd="sng" algn="ctr">
            <a:solidFill>
              <a:schemeClr val="bg1">
                <a:lumMod val="95000"/>
              </a:schemeClr>
            </a:solidFill>
            <a:prstDash val="solid"/>
            <a:round/>
            <a:headEnd type="none" w="med" len="med"/>
            <a:tailEnd type="none" w="med" len="med"/>
          </a:ln>
          <a:effectLst/>
        </p:spPr>
        <p:txBody>
          <a:bodyPr/>
          <a:lstStyle/>
          <a:p>
            <a:pPr algn="ctr">
              <a:defRPr/>
            </a:pPr>
            <a:r>
              <a:rPr lang="de-DE" altLang="x-none" sz="2000" b="1" dirty="0" err="1">
                <a:solidFill>
                  <a:schemeClr val="bg1"/>
                </a:solidFill>
                <a:latin typeface="Arial" charset="0"/>
                <a:ea typeface="ＭＳ Ｐゴシック" charset="-128"/>
              </a:rPr>
              <a:t>Déclaration</a:t>
            </a:r>
            <a:r>
              <a:rPr lang="de-DE" altLang="x-none" sz="2000" b="1" dirty="0">
                <a:solidFill>
                  <a:schemeClr val="bg1"/>
                </a:solidFill>
                <a:latin typeface="Arial" charset="0"/>
                <a:ea typeface="ＭＳ Ｐゴシック" charset="-128"/>
              </a:rPr>
              <a:t> de </a:t>
            </a:r>
            <a:r>
              <a:rPr lang="de-DE" altLang="x-none" sz="2000" b="1" dirty="0" err="1">
                <a:solidFill>
                  <a:schemeClr val="bg1"/>
                </a:solidFill>
                <a:latin typeface="Arial" charset="0"/>
                <a:ea typeface="ＭＳ Ｐゴシック" charset="-128"/>
              </a:rPr>
              <a:t>soutien</a:t>
            </a:r>
            <a:endParaRPr lang="de-DE" altLang="x-none" sz="2000" b="1" dirty="0">
              <a:solidFill>
                <a:schemeClr val="bg1"/>
              </a:solidFill>
              <a:latin typeface="Arial" charset="0"/>
              <a:ea typeface="ＭＳ Ｐゴシック" charset="-128"/>
            </a:endParaRPr>
          </a:p>
          <a:p>
            <a:pPr algn="ctr">
              <a:defRPr/>
            </a:pPr>
            <a:r>
              <a:rPr lang="de-DE" altLang="x-none" dirty="0" err="1">
                <a:solidFill>
                  <a:schemeClr val="bg1"/>
                </a:solidFill>
                <a:latin typeface="Arial" charset="0"/>
                <a:ea typeface="ＭＳ Ｐゴシック" charset="-128"/>
              </a:rPr>
              <a:t>DecarbHeat</a:t>
            </a:r>
            <a:endParaRPr lang="de-DE" altLang="x-none" dirty="0">
              <a:solidFill>
                <a:schemeClr val="bg1"/>
              </a:solidFill>
              <a:latin typeface="Arial" charset="0"/>
              <a:ea typeface="ＭＳ Ｐゴシック" charset="-128"/>
            </a:endParaRPr>
          </a:p>
          <a:p>
            <a:pPr algn="ctr">
              <a:defRPr/>
            </a:pPr>
            <a:endParaRPr lang="de-DE" altLang="x-none" sz="2000" b="1" dirty="0">
              <a:solidFill>
                <a:schemeClr val="bg1"/>
              </a:solidFill>
              <a:latin typeface="Arial" charset="0"/>
              <a:ea typeface="ＭＳ Ｐゴシック" charset="-128"/>
            </a:endParaRPr>
          </a:p>
        </p:txBody>
      </p:sp>
      <p:sp>
        <p:nvSpPr>
          <p:cNvPr id="11" name="Rounded Rectangle 10">
            <a:extLst>
              <a:ext uri="{FF2B5EF4-FFF2-40B4-BE49-F238E27FC236}"/>
            </a:extLst>
          </p:cNvPr>
          <p:cNvSpPr/>
          <p:nvPr/>
        </p:nvSpPr>
        <p:spPr bwMode="auto">
          <a:xfrm>
            <a:off x="6772275" y="3698875"/>
            <a:ext cx="2019300" cy="1004888"/>
          </a:xfrm>
          <a:prstGeom prst="roundRect">
            <a:avLst/>
          </a:prstGeom>
          <a:solidFill>
            <a:schemeClr val="bg2">
              <a:lumMod val="50000"/>
            </a:schemeClr>
          </a:solidFill>
          <a:ln w="9525" cap="flat" cmpd="sng" algn="ctr">
            <a:solidFill>
              <a:schemeClr val="bg1">
                <a:lumMod val="95000"/>
              </a:schemeClr>
            </a:solidFill>
            <a:prstDash val="solid"/>
            <a:round/>
            <a:headEnd type="none" w="med" len="med"/>
            <a:tailEnd type="none" w="med" len="med"/>
          </a:ln>
          <a:effectLst/>
        </p:spPr>
        <p:txBody>
          <a:bodyPr/>
          <a:lstStyle/>
          <a:p>
            <a:pPr algn="ctr">
              <a:defRPr/>
            </a:pPr>
            <a:r>
              <a:rPr lang="de-DE" altLang="x-none" sz="2000" b="1" dirty="0" err="1">
                <a:solidFill>
                  <a:schemeClr val="bg1"/>
                </a:solidFill>
                <a:latin typeface="Arial" charset="0"/>
                <a:ea typeface="ＭＳ Ｐゴシック" charset="-128"/>
              </a:rPr>
              <a:t>Requ</a:t>
            </a:r>
            <a:r>
              <a:rPr lang="fr-FR" altLang="x-none" sz="2000" b="1" dirty="0">
                <a:solidFill>
                  <a:schemeClr val="bg1"/>
                </a:solidFill>
                <a:latin typeface="Arial" charset="0"/>
                <a:ea typeface="ＭＳ Ｐゴシック" charset="-128"/>
              </a:rPr>
              <a:t>êtes politiques</a:t>
            </a:r>
            <a:endParaRPr lang="de-DE" altLang="x-none" sz="2000" b="1" dirty="0">
              <a:solidFill>
                <a:schemeClr val="bg1"/>
              </a:solidFill>
              <a:latin typeface="Arial" charset="0"/>
              <a:ea typeface="ＭＳ Ｐゴシック" charset="-128"/>
            </a:endParaRPr>
          </a:p>
          <a:p>
            <a:pPr algn="ctr">
              <a:defRPr/>
            </a:pPr>
            <a:r>
              <a:rPr lang="de-DE" altLang="x-none" dirty="0" err="1">
                <a:solidFill>
                  <a:schemeClr val="bg1"/>
                </a:solidFill>
                <a:latin typeface="Arial" charset="0"/>
                <a:ea typeface="ＭＳ Ｐゴシック" charset="-128"/>
              </a:rPr>
              <a:t>DecarbHeat</a:t>
            </a:r>
            <a:endParaRPr lang="de-DE" altLang="x-none" dirty="0">
              <a:solidFill>
                <a:schemeClr val="bg1"/>
              </a:solidFill>
              <a:latin typeface="Arial" charset="0"/>
              <a:ea typeface="ＭＳ Ｐゴシック" charset="-128"/>
            </a:endParaRPr>
          </a:p>
          <a:p>
            <a:pPr algn="ctr">
              <a:defRPr/>
            </a:pPr>
            <a:endParaRPr lang="de-DE" altLang="x-none" sz="2000" b="1" dirty="0">
              <a:solidFill>
                <a:schemeClr val="bg1"/>
              </a:solidFill>
              <a:latin typeface="Arial" charset="0"/>
              <a:ea typeface="ＭＳ Ｐゴシック" charset="-128"/>
            </a:endParaRP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36</a:t>
            </a:fld>
            <a:endParaRPr lang="fr-FR" alt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2"/>
          <p:cNvSpPr>
            <a:spLocks noGrp="1"/>
          </p:cNvSpPr>
          <p:nvPr>
            <p:ph type="title"/>
          </p:nvPr>
        </p:nvSpPr>
        <p:spPr>
          <a:xfrm>
            <a:off x="3792538" y="1296988"/>
            <a:ext cx="6480175" cy="792162"/>
          </a:xfrm>
        </p:spPr>
        <p:txBody>
          <a:bodyPr/>
          <a:lstStyle/>
          <a:p>
            <a:pPr eaLnBrk="1" hangingPunct="1"/>
            <a:r>
              <a:rPr lang="fr-FR" altLang="fr-FR" b="1" smtClean="0">
                <a:solidFill>
                  <a:srgbClr val="FF6600"/>
                </a:solidFill>
              </a:rPr>
              <a:t>Où en sommes-nous?</a:t>
            </a:r>
          </a:p>
        </p:txBody>
      </p:sp>
      <p:sp>
        <p:nvSpPr>
          <p:cNvPr id="2" name="Right Arrow 1">
            <a:extLst>
              <a:ext uri="{FF2B5EF4-FFF2-40B4-BE49-F238E27FC236}"/>
            </a:extLst>
          </p:cNvPr>
          <p:cNvSpPr/>
          <p:nvPr/>
        </p:nvSpPr>
        <p:spPr>
          <a:xfrm>
            <a:off x="1419225" y="3852863"/>
            <a:ext cx="8132763"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4" name="Content Placeholder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175" y="3081338"/>
            <a:ext cx="21494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itle 1"/>
          <p:cNvSpPr>
            <a:spLocks noGrp="1"/>
          </p:cNvSpPr>
          <p:nvPr>
            <p:ph idx="1"/>
          </p:nvPr>
        </p:nvSpPr>
        <p:spPr>
          <a:xfrm>
            <a:off x="1631950" y="4486275"/>
            <a:ext cx="2160588" cy="1265238"/>
          </a:xfrm>
        </p:spPr>
        <p:txBody>
          <a:bodyPr anchor="ctr"/>
          <a:lstStyle/>
          <a:p>
            <a:pPr marL="0" indent="0" algn="ctr">
              <a:spcBef>
                <a:spcPct val="0"/>
              </a:spcBef>
              <a:buFont typeface="Arial" panose="020B0604020202020204" pitchFamily="34" charset="0"/>
              <a:buNone/>
            </a:pPr>
            <a:r>
              <a:rPr lang="en-US" altLang="en-US" sz="1200" b="1" smtClean="0">
                <a:solidFill>
                  <a:srgbClr val="002E6C"/>
                </a:solidFill>
              </a:rPr>
              <a:t>6 décembre 2017</a:t>
            </a:r>
          </a:p>
          <a:p>
            <a:pPr marL="0" indent="0" algn="ctr">
              <a:spcBef>
                <a:spcPct val="0"/>
              </a:spcBef>
              <a:buFont typeface="Arial" panose="020B0604020202020204" pitchFamily="34" charset="0"/>
              <a:buNone/>
            </a:pPr>
            <a:r>
              <a:rPr lang="fr-FR" altLang="en-US" sz="1200" b="1" smtClean="0">
                <a:solidFill>
                  <a:srgbClr val="002E6C"/>
                </a:solidFill>
              </a:rPr>
              <a:t>Lancement des travaux de  la Plateforme DecarbHeat</a:t>
            </a:r>
            <a:endParaRPr lang="en-US" altLang="en-US" sz="1200" b="1" smtClean="0">
              <a:solidFill>
                <a:srgbClr val="002E6C"/>
              </a:solidFill>
            </a:endParaRPr>
          </a:p>
        </p:txBody>
      </p:sp>
      <p:sp>
        <p:nvSpPr>
          <p:cNvPr id="46086" name="Title 1"/>
          <p:cNvSpPr txBox="1">
            <a:spLocks/>
          </p:cNvSpPr>
          <p:nvPr/>
        </p:nvSpPr>
        <p:spPr bwMode="auto">
          <a:xfrm>
            <a:off x="0" y="3852863"/>
            <a:ext cx="14192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 typeface="Arial" panose="020B0604020202020204" pitchFamily="34" charset="0"/>
              <a:buNone/>
            </a:pPr>
            <a:r>
              <a:rPr lang="en-US" altLang="en-US" sz="1200" b="1">
                <a:solidFill>
                  <a:srgbClr val="002E6C"/>
                </a:solidFill>
              </a:rPr>
              <a:t>11-12 mai 2017</a:t>
            </a:r>
          </a:p>
          <a:p>
            <a:pPr algn="ctr">
              <a:spcBef>
                <a:spcPct val="0"/>
              </a:spcBef>
              <a:buFont typeface="Arial" panose="020B0604020202020204" pitchFamily="34" charset="0"/>
              <a:buNone/>
            </a:pPr>
            <a:r>
              <a:rPr lang="fr-FR" altLang="en-US" sz="1200" b="1">
                <a:solidFill>
                  <a:srgbClr val="002E6C"/>
                </a:solidFill>
              </a:rPr>
              <a:t>Lancement formel de DecarbHeat</a:t>
            </a:r>
            <a:endParaRPr lang="en-US" altLang="en-US" sz="1200" b="1">
              <a:solidFill>
                <a:srgbClr val="002E6C"/>
              </a:solidFill>
            </a:endParaRPr>
          </a:p>
        </p:txBody>
      </p:sp>
      <p:sp>
        <p:nvSpPr>
          <p:cNvPr id="46087" name="Title 1"/>
          <p:cNvSpPr txBox="1">
            <a:spLocks/>
          </p:cNvSpPr>
          <p:nvPr/>
        </p:nvSpPr>
        <p:spPr bwMode="auto">
          <a:xfrm>
            <a:off x="9766300" y="3513138"/>
            <a:ext cx="216058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 typeface="Arial" panose="020B0604020202020204" pitchFamily="34" charset="0"/>
              <a:buNone/>
            </a:pPr>
            <a:r>
              <a:rPr lang="fr-FR" altLang="en-US" sz="1500" b="1">
                <a:solidFill>
                  <a:srgbClr val="FF0000"/>
                </a:solidFill>
              </a:rPr>
              <a:t>2050</a:t>
            </a:r>
          </a:p>
          <a:p>
            <a:pPr algn="ctr">
              <a:spcBef>
                <a:spcPct val="0"/>
              </a:spcBef>
              <a:buFont typeface="Arial" panose="020B0604020202020204" pitchFamily="34" charset="0"/>
              <a:buNone/>
            </a:pPr>
            <a:r>
              <a:rPr lang="fr-FR" altLang="en-US" sz="1500" b="1">
                <a:solidFill>
                  <a:srgbClr val="FF0000"/>
                </a:solidFill>
              </a:rPr>
              <a:t>La vision DecarbHeat est devenue réalité</a:t>
            </a:r>
            <a:endParaRPr lang="en-US" altLang="en-US" sz="1500" b="1">
              <a:solidFill>
                <a:srgbClr val="FF0000"/>
              </a:solidFill>
            </a:endParaRPr>
          </a:p>
        </p:txBody>
      </p:sp>
      <p:sp>
        <p:nvSpPr>
          <p:cNvPr id="46088" name="Title 1"/>
          <p:cNvSpPr txBox="1">
            <a:spLocks/>
          </p:cNvSpPr>
          <p:nvPr/>
        </p:nvSpPr>
        <p:spPr bwMode="auto">
          <a:xfrm>
            <a:off x="2713038" y="2924175"/>
            <a:ext cx="2159000"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 typeface="Arial" panose="020B0604020202020204" pitchFamily="34" charset="0"/>
              <a:buNone/>
            </a:pPr>
            <a:r>
              <a:rPr lang="en-US" altLang="en-US" sz="1200" b="1">
                <a:solidFill>
                  <a:srgbClr val="002E6C"/>
                </a:solidFill>
              </a:rPr>
              <a:t>Février 2018</a:t>
            </a:r>
          </a:p>
          <a:p>
            <a:pPr algn="ctr">
              <a:spcBef>
                <a:spcPct val="0"/>
              </a:spcBef>
              <a:buFont typeface="Arial" panose="020B0604020202020204" pitchFamily="34" charset="0"/>
              <a:buNone/>
            </a:pPr>
            <a:r>
              <a:rPr lang="fr-FR" altLang="en-US" sz="1200" b="1">
                <a:solidFill>
                  <a:srgbClr val="002E6C"/>
                </a:solidFill>
              </a:rPr>
              <a:t>Lancement des groupes de travail</a:t>
            </a:r>
            <a:endParaRPr lang="en-US" altLang="en-US" sz="1200" b="1">
              <a:solidFill>
                <a:srgbClr val="002E6C"/>
              </a:solidFill>
            </a:endParaRPr>
          </a:p>
        </p:txBody>
      </p:sp>
      <p:sp>
        <p:nvSpPr>
          <p:cNvPr id="46089" name="Title 1"/>
          <p:cNvSpPr txBox="1">
            <a:spLocks/>
          </p:cNvSpPr>
          <p:nvPr/>
        </p:nvSpPr>
        <p:spPr bwMode="auto">
          <a:xfrm>
            <a:off x="3821113" y="4391025"/>
            <a:ext cx="2498725"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 typeface="Arial" panose="020B0604020202020204" pitchFamily="34" charset="0"/>
              <a:buNone/>
            </a:pPr>
            <a:r>
              <a:rPr lang="en-US" altLang="en-US" sz="1200" b="1">
                <a:solidFill>
                  <a:srgbClr val="002E6C"/>
                </a:solidFill>
              </a:rPr>
              <a:t>Printemps 2018?</a:t>
            </a:r>
          </a:p>
          <a:p>
            <a:pPr algn="ctr">
              <a:spcBef>
                <a:spcPct val="0"/>
              </a:spcBef>
              <a:buFont typeface="Arial" panose="020B0604020202020204" pitchFamily="34" charset="0"/>
              <a:buNone/>
            </a:pPr>
            <a:r>
              <a:rPr lang="fr-FR" altLang="en-US" sz="1200" b="1">
                <a:solidFill>
                  <a:srgbClr val="002E6C"/>
                </a:solidFill>
              </a:rPr>
              <a:t>Grande conférence européenne sur le chauffage et le refroidissement en Europe</a:t>
            </a:r>
            <a:endParaRPr lang="en-US" altLang="en-US" sz="1200" b="1">
              <a:solidFill>
                <a:srgbClr val="002E6C"/>
              </a:solidFill>
            </a:endParaRPr>
          </a:p>
        </p:txBody>
      </p:sp>
      <p:sp>
        <p:nvSpPr>
          <p:cNvPr id="46090" name="Title 1"/>
          <p:cNvSpPr txBox="1">
            <a:spLocks/>
          </p:cNvSpPr>
          <p:nvPr/>
        </p:nvSpPr>
        <p:spPr bwMode="auto">
          <a:xfrm>
            <a:off x="6165850" y="2451100"/>
            <a:ext cx="3386138"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 typeface="Arial" panose="020B0604020202020204" pitchFamily="34" charset="0"/>
              <a:buNone/>
            </a:pPr>
            <a:r>
              <a:rPr lang="en-US" altLang="en-US" sz="1400" b="1">
                <a:solidFill>
                  <a:srgbClr val="002E6C"/>
                </a:solidFill>
              </a:rPr>
              <a:t>2019-2020</a:t>
            </a:r>
          </a:p>
          <a:p>
            <a:pPr algn="ctr">
              <a:spcBef>
                <a:spcPct val="0"/>
              </a:spcBef>
              <a:buFont typeface="Arial" panose="020B0604020202020204" pitchFamily="34" charset="0"/>
              <a:buNone/>
            </a:pPr>
            <a:r>
              <a:rPr lang="fr-FR" altLang="en-US" sz="1400" b="1">
                <a:solidFill>
                  <a:srgbClr val="002E6C"/>
                </a:solidFill>
              </a:rPr>
              <a:t>Elections européennes</a:t>
            </a:r>
          </a:p>
          <a:p>
            <a:pPr algn="ctr">
              <a:spcBef>
                <a:spcPct val="0"/>
              </a:spcBef>
              <a:buFont typeface="Arial" panose="020B0604020202020204" pitchFamily="34" charset="0"/>
              <a:buNone/>
            </a:pPr>
            <a:r>
              <a:rPr lang="fr-FR" altLang="en-US" sz="1400" b="1">
                <a:solidFill>
                  <a:srgbClr val="002E6C"/>
                </a:solidFill>
              </a:rPr>
              <a:t>Nouvelle Commission européenne</a:t>
            </a:r>
          </a:p>
          <a:p>
            <a:pPr algn="ctr">
              <a:spcBef>
                <a:spcPct val="0"/>
              </a:spcBef>
              <a:buFont typeface="Arial" panose="020B0604020202020204" pitchFamily="34" charset="0"/>
              <a:buNone/>
            </a:pPr>
            <a:r>
              <a:rPr lang="fr-FR" altLang="en-US" sz="1400" b="1">
                <a:solidFill>
                  <a:srgbClr val="002E6C"/>
                </a:solidFill>
              </a:rPr>
              <a:t>Le chauffage et le refroidissement comme nouvelles priorités politiques?</a:t>
            </a:r>
            <a:endParaRPr lang="en-US" altLang="en-US" sz="1400" b="1">
              <a:solidFill>
                <a:srgbClr val="002E6C"/>
              </a:solidFill>
            </a:endParaRPr>
          </a:p>
        </p:txBody>
      </p:sp>
      <p:sp>
        <p:nvSpPr>
          <p:cNvPr id="46091" name="Title 1"/>
          <p:cNvSpPr txBox="1">
            <a:spLocks/>
          </p:cNvSpPr>
          <p:nvPr/>
        </p:nvSpPr>
        <p:spPr bwMode="auto">
          <a:xfrm>
            <a:off x="7859713" y="4573588"/>
            <a:ext cx="2160587"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 typeface="Arial" panose="020B0604020202020204" pitchFamily="34" charset="0"/>
              <a:buNone/>
            </a:pPr>
            <a:r>
              <a:rPr lang="fr-FR" altLang="en-US" sz="2000" b="1"/>
              <a:t>…</a:t>
            </a:r>
            <a:r>
              <a:rPr lang="fr-FR" altLang="en-US" sz="1200" b="1"/>
              <a:t> </a:t>
            </a:r>
            <a:endParaRPr lang="en-US" altLang="en-US" sz="1200" b="1"/>
          </a:p>
        </p:txBody>
      </p:sp>
      <p:sp>
        <p:nvSpPr>
          <p:cNvPr id="3" name="Espace réservé du numéro de diapositive 2"/>
          <p:cNvSpPr>
            <a:spLocks noGrp="1"/>
          </p:cNvSpPr>
          <p:nvPr>
            <p:ph type="sldNum" sz="quarter" idx="10"/>
          </p:nvPr>
        </p:nvSpPr>
        <p:spPr/>
        <p:txBody>
          <a:bodyPr/>
          <a:lstStyle/>
          <a:p>
            <a:pPr>
              <a:defRPr/>
            </a:pPr>
            <a:fld id="{D6D66D21-1EBE-47DE-90B1-96D0AAF5BC4A}" type="slidenum">
              <a:rPr lang="fr-FR" altLang="fr-FR" smtClean="0"/>
              <a:pPr>
                <a:defRPr/>
              </a:pPr>
              <a:t>37</a:t>
            </a:fld>
            <a:endParaRPr lang="fr-FR" alt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2700" y="2708275"/>
            <a:ext cx="122047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altLang="fr-FR" sz="3600" b="1" dirty="0">
                <a:solidFill>
                  <a:srgbClr val="002E6C"/>
                </a:solidFill>
              </a:rPr>
              <a:t>Le Plan Logement Neuf &amp; Rénovation </a:t>
            </a:r>
          </a:p>
          <a:p>
            <a:pPr algn="ctr">
              <a:spcBef>
                <a:spcPct val="0"/>
              </a:spcBef>
              <a:buFontTx/>
              <a:buNone/>
            </a:pPr>
            <a:r>
              <a:rPr lang="fr-FR" altLang="fr-FR" sz="3600" b="1" dirty="0">
                <a:solidFill>
                  <a:srgbClr val="002E6C"/>
                </a:solidFill>
              </a:rPr>
              <a:t>Label </a:t>
            </a:r>
            <a:r>
              <a:rPr lang="fr-FR" altLang="fr-FR" sz="3600" b="1" dirty="0" smtClean="0">
                <a:solidFill>
                  <a:srgbClr val="002E6C"/>
                </a:solidFill>
              </a:rPr>
              <a:t>E+C-</a:t>
            </a:r>
          </a:p>
          <a:p>
            <a:pPr algn="ctr">
              <a:spcBef>
                <a:spcPct val="0"/>
              </a:spcBef>
              <a:buFontTx/>
              <a:buNone/>
            </a:pPr>
            <a:endParaRPr lang="fr-FR" altLang="fr-FR" sz="3600" b="1" dirty="0">
              <a:solidFill>
                <a:srgbClr val="002E6C"/>
              </a:solidFill>
            </a:endParaRPr>
          </a:p>
          <a:p>
            <a:pPr algn="ctr">
              <a:spcBef>
                <a:spcPct val="0"/>
              </a:spcBef>
              <a:buNone/>
            </a:pPr>
            <a:r>
              <a:rPr lang="fr-FR" altLang="fr-FR" sz="3600" b="1" dirty="0">
                <a:solidFill>
                  <a:srgbClr val="FF6600"/>
                </a:solidFill>
              </a:rPr>
              <a:t>Florent </a:t>
            </a:r>
            <a:r>
              <a:rPr lang="fr-FR" altLang="fr-FR" sz="3600" b="1" dirty="0" smtClean="0">
                <a:solidFill>
                  <a:srgbClr val="FF6600"/>
                </a:solidFill>
              </a:rPr>
              <a:t>Merle</a:t>
            </a:r>
            <a:r>
              <a:rPr lang="fr-FR" altLang="fr-FR" sz="3600" b="1" dirty="0">
                <a:solidFill>
                  <a:srgbClr val="FF6600"/>
                </a:solidFill>
              </a:rPr>
              <a:t> </a:t>
            </a:r>
            <a:r>
              <a:rPr lang="fr-FR" altLang="fr-FR" sz="3600" b="1" dirty="0" smtClean="0">
                <a:solidFill>
                  <a:srgbClr val="FF6600"/>
                </a:solidFill>
              </a:rPr>
              <a:t>- </a:t>
            </a:r>
          </a:p>
          <a:p>
            <a:pPr algn="ctr">
              <a:spcBef>
                <a:spcPct val="0"/>
              </a:spcBef>
              <a:buNone/>
            </a:pPr>
            <a:r>
              <a:rPr lang="fr-FR" altLang="fr-FR" sz="3000" b="1" dirty="0" smtClean="0">
                <a:solidFill>
                  <a:srgbClr val="FF6600"/>
                </a:solidFill>
              </a:rPr>
              <a:t>Direction </a:t>
            </a:r>
            <a:r>
              <a:rPr lang="fr-FR" altLang="fr-FR" sz="3000" b="1" dirty="0">
                <a:solidFill>
                  <a:srgbClr val="FF6600"/>
                </a:solidFill>
              </a:rPr>
              <a:t>de l’Habitat, de l’Urbanisme et des Paysages (DHUP)</a:t>
            </a:r>
          </a:p>
          <a:p>
            <a:pPr algn="ctr">
              <a:spcBef>
                <a:spcPct val="0"/>
              </a:spcBef>
              <a:buFontTx/>
              <a:buNone/>
            </a:pPr>
            <a:endParaRPr lang="fr-FR" altLang="fr-FR" sz="3600" b="1" dirty="0">
              <a:solidFill>
                <a:srgbClr val="002E6C"/>
              </a:solidFill>
            </a:endParaRPr>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2279353" y="2060753"/>
            <a:ext cx="7963451" cy="4065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228" y="2495672"/>
            <a:ext cx="8261862" cy="31206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3"/>
          <p:cNvSpPr txBox="1">
            <a:spLocks noChangeArrowheads="1"/>
          </p:cNvSpPr>
          <p:nvPr/>
        </p:nvSpPr>
        <p:spPr bwMode="auto">
          <a:xfrm>
            <a:off x="2133322" y="178223"/>
            <a:ext cx="7777737" cy="1004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9235"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9pPr>
          </a:lstStyle>
          <a:p>
            <a:pPr algn="ctr" eaLnBrk="1">
              <a:lnSpc>
                <a:spcPct val="93000"/>
              </a:lnSpc>
              <a:buClrTx/>
              <a:buFontTx/>
              <a:buNone/>
            </a:pPr>
            <a:r>
              <a:rPr lang="fr-FR" sz="4400" b="1">
                <a:solidFill>
                  <a:srgbClr val="738E99"/>
                </a:solidFill>
                <a:latin typeface="Arial" panose="020B0604020202020204" pitchFamily="34" charset="0"/>
                <a:ea typeface="SimSun" panose="02010600030101010101" pitchFamily="2" charset="-122"/>
              </a:rPr>
              <a:t>Le plan de rénovation</a:t>
            </a:r>
          </a:p>
        </p:txBody>
      </p:sp>
      <p:sp>
        <p:nvSpPr>
          <p:cNvPr id="6148" name="Text Box 4"/>
          <p:cNvSpPr txBox="1">
            <a:spLocks noChangeArrowheads="1"/>
          </p:cNvSpPr>
          <p:nvPr/>
        </p:nvSpPr>
        <p:spPr bwMode="auto">
          <a:xfrm>
            <a:off x="1777769" y="1475043"/>
            <a:ext cx="8517416" cy="10809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38"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4pPr>
            <a:lvl5pPr marL="18288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5pPr>
            <a:lvl6pP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6pPr>
            <a:lvl7pP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7pPr>
            <a:lvl8pP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8pPr>
            <a:lvl9pP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9pPr>
          </a:lstStyle>
          <a:p>
            <a:pPr eaLnBrk="1">
              <a:lnSpc>
                <a:spcPct val="93000"/>
              </a:lnSpc>
              <a:spcAft>
                <a:spcPts val="1413"/>
              </a:spcAft>
            </a:pPr>
            <a:endParaRPr lang="fr-FR" sz="200" b="1" dirty="0">
              <a:latin typeface="Arial" panose="020B0604020202020204" pitchFamily="34" charset="0"/>
              <a:ea typeface="SimSun" panose="02010600030101010101" pitchFamily="2" charset="-122"/>
            </a:endParaRPr>
          </a:p>
          <a:p>
            <a:pPr eaLnBrk="1">
              <a:lnSpc>
                <a:spcPct val="93000"/>
              </a:lnSpc>
              <a:spcAft>
                <a:spcPts val="1413"/>
              </a:spcAft>
            </a:pPr>
            <a:r>
              <a:rPr lang="fr-FR" sz="2600" b="1" dirty="0">
                <a:solidFill>
                  <a:srgbClr val="002E6C"/>
                </a:solidFill>
                <a:latin typeface="Arial" panose="020B0604020202020204" pitchFamily="34" charset="0"/>
                <a:ea typeface="SimSun" panose="02010600030101010101" pitchFamily="2" charset="-122"/>
              </a:rPr>
              <a:t>Le plan rénovation des bâtiments est la feuille de route qui décline, sur le quinquennat, le Plan Climat pour ce secteur</a:t>
            </a:r>
          </a:p>
          <a:p>
            <a:pPr eaLnBrk="1">
              <a:lnSpc>
                <a:spcPct val="93000"/>
              </a:lnSpc>
              <a:spcAft>
                <a:spcPts val="1413"/>
              </a:spcAft>
            </a:pPr>
            <a:endParaRPr lang="fr-FR" sz="2000" b="1" dirty="0">
              <a:latin typeface="Arial" panose="020B0604020202020204" pitchFamily="34" charset="0"/>
              <a:ea typeface="SimSun" panose="02010600030101010101" pitchFamily="2" charset="-122"/>
            </a:endParaRPr>
          </a:p>
          <a:p>
            <a:pPr eaLnBrk="1">
              <a:lnSpc>
                <a:spcPct val="93000"/>
              </a:lnSpc>
              <a:spcAft>
                <a:spcPts val="1413"/>
              </a:spcAft>
            </a:pPr>
            <a:endParaRPr lang="fr-FR" sz="2000" b="1" dirty="0">
              <a:latin typeface="Arial" panose="020B0604020202020204" pitchFamily="34" charset="0"/>
              <a:ea typeface="SimSun" panose="02010600030101010101" pitchFamily="2" charset="-122"/>
            </a:endParaRPr>
          </a:p>
          <a:p>
            <a:pPr eaLnBrk="1">
              <a:lnSpc>
                <a:spcPct val="93000"/>
              </a:lnSpc>
              <a:spcAft>
                <a:spcPts val="1413"/>
              </a:spcAft>
            </a:pPr>
            <a:endParaRPr lang="fr-FR" sz="2000" dirty="0">
              <a:latin typeface="Arial" panose="020B0604020202020204" pitchFamily="34" charset="0"/>
              <a:ea typeface="SimSun" panose="02010600030101010101" pitchFamily="2" charset="-122"/>
            </a:endParaRPr>
          </a:p>
          <a:p>
            <a:pPr lvl="4" eaLnBrk="1">
              <a:lnSpc>
                <a:spcPct val="93000"/>
              </a:lnSpc>
              <a:spcAft>
                <a:spcPts val="1413"/>
              </a:spcAft>
            </a:pPr>
            <a:endParaRPr lang="fr-FR" sz="2000" dirty="0">
              <a:latin typeface="Arial" panose="020B0604020202020204" pitchFamily="34" charset="0"/>
              <a:ea typeface="SimSun" panose="02010600030101010101" pitchFamily="2" charset="-122"/>
            </a:endParaRPr>
          </a:p>
        </p:txBody>
      </p:sp>
      <p:sp>
        <p:nvSpPr>
          <p:cNvPr id="6149" name="Text Box 5"/>
          <p:cNvSpPr txBox="1">
            <a:spLocks noChangeArrowheads="1"/>
          </p:cNvSpPr>
          <p:nvPr/>
        </p:nvSpPr>
        <p:spPr bwMode="auto">
          <a:xfrm>
            <a:off x="1799991" y="341715"/>
            <a:ext cx="8206306" cy="1169835"/>
          </a:xfrm>
          <a:prstGeom prst="rect">
            <a:avLst/>
          </a:prstGeom>
          <a:solidFill>
            <a:srgbClr val="FFFFFF"/>
          </a:solidFill>
          <a:ln w="18000" cap="sq">
            <a:solidFill>
              <a:srgbClr val="808080"/>
            </a:solidFill>
            <a:round/>
            <a:headEnd/>
            <a:tailEnd/>
          </a:ln>
          <a:effectLst>
            <a:outerShdw dist="50912" dir="2700000" algn="ctr" rotWithShape="0">
              <a:srgbClr val="808080"/>
            </a:outerShdw>
          </a:effectLst>
        </p:spPr>
        <p:txBody>
          <a:bodyPr lIns="95748" tIns="52553" rIns="95748" bIns="52553"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ctr">
              <a:buClrTx/>
              <a:buFontTx/>
              <a:buNone/>
            </a:pPr>
            <a:r>
              <a:rPr lang="fr-FR" sz="3200" dirty="0">
                <a:solidFill>
                  <a:srgbClr val="FF6600"/>
                </a:solidFill>
              </a:rPr>
              <a:t>Concertation sur le </a:t>
            </a:r>
          </a:p>
          <a:p>
            <a:pPr algn="ctr">
              <a:buClrTx/>
              <a:buFontTx/>
              <a:buNone/>
            </a:pPr>
            <a:r>
              <a:rPr lang="fr-FR" sz="3200" b="1" dirty="0">
                <a:solidFill>
                  <a:srgbClr val="FF6600"/>
                </a:solidFill>
              </a:rPr>
              <a:t>plan rénovation énergétique des bâtiments</a:t>
            </a:r>
          </a:p>
        </p:txBody>
      </p:sp>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6613" y="2663925"/>
            <a:ext cx="1634912" cy="16555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Espace réservé du numéro de diapositive 1"/>
          <p:cNvSpPr>
            <a:spLocks noGrp="1"/>
          </p:cNvSpPr>
          <p:nvPr>
            <p:ph type="sldNum" idx="10"/>
          </p:nvPr>
        </p:nvSpPr>
        <p:spPr/>
        <p:txBody>
          <a:bodyPr/>
          <a:lstStyle/>
          <a:p>
            <a:fld id="{22A8BABD-8B4C-4909-AFDA-8BC8CE0BA231}" type="slidenum">
              <a:rPr lang="fr-FR" smtClean="0"/>
              <a:pPr/>
              <a:t>39</a:t>
            </a:fld>
            <a:endParaRPr lang="fr-FR"/>
          </a:p>
        </p:txBody>
      </p:sp>
    </p:spTree>
    <p:extLst>
      <p:ext uri="{BB962C8B-B14F-4D97-AF65-F5344CB8AC3E}">
        <p14:creationId xmlns:p14="http://schemas.microsoft.com/office/powerpoint/2010/main" val="165711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contenu 1"/>
          <p:cNvSpPr>
            <a:spLocks noGrp="1"/>
          </p:cNvSpPr>
          <p:nvPr>
            <p:ph idx="1"/>
          </p:nvPr>
        </p:nvSpPr>
        <p:spPr>
          <a:xfrm>
            <a:off x="334963" y="1989138"/>
            <a:ext cx="11522075" cy="3600450"/>
          </a:xfrm>
        </p:spPr>
        <p:txBody>
          <a:bodyPr/>
          <a:lstStyle/>
          <a:p>
            <a:pPr marL="0" indent="0" eaLnBrk="1" hangingPunct="1">
              <a:spcBef>
                <a:spcPct val="0"/>
              </a:spcBef>
              <a:buFont typeface="Arial" panose="020B0604020202020204" pitchFamily="34" charset="0"/>
              <a:buNone/>
            </a:pPr>
            <a:r>
              <a:rPr lang="fr-FR" altLang="fr-FR" b="1" dirty="0" smtClean="0">
                <a:solidFill>
                  <a:srgbClr val="002E6C"/>
                </a:solidFill>
              </a:rPr>
              <a:t>La place de la PAC en Europe, évolution des marchés</a:t>
            </a:r>
          </a:p>
          <a:p>
            <a:pPr marL="0" indent="0" algn="r" eaLnBrk="1" hangingPunct="1">
              <a:spcBef>
                <a:spcPct val="0"/>
              </a:spcBef>
              <a:spcAft>
                <a:spcPts val="4800"/>
              </a:spcAft>
              <a:buFont typeface="Arial" panose="020B0604020202020204" pitchFamily="34" charset="0"/>
              <a:buNone/>
            </a:pPr>
            <a:r>
              <a:rPr lang="fr-FR" altLang="fr-FR" b="1" dirty="0" smtClean="0">
                <a:solidFill>
                  <a:srgbClr val="FF6600"/>
                </a:solidFill>
              </a:rPr>
              <a:t>Thomas NOWAK – EHPA</a:t>
            </a:r>
          </a:p>
          <a:p>
            <a:pPr marL="0" indent="0" eaLnBrk="1" hangingPunct="1">
              <a:spcBef>
                <a:spcPct val="0"/>
              </a:spcBef>
              <a:buFont typeface="Arial" panose="020B0604020202020204" pitchFamily="34" charset="0"/>
              <a:buNone/>
            </a:pPr>
            <a:r>
              <a:rPr lang="fr-FR" altLang="fr-FR" b="1" dirty="0" smtClean="0">
                <a:solidFill>
                  <a:srgbClr val="002E6C"/>
                </a:solidFill>
              </a:rPr>
              <a:t>La place de la PAC en France, les derniers chiffres de marché</a:t>
            </a:r>
          </a:p>
          <a:p>
            <a:pPr marL="0" indent="0" algn="r" eaLnBrk="1" hangingPunct="1">
              <a:spcBef>
                <a:spcPct val="0"/>
              </a:spcBef>
              <a:spcAft>
                <a:spcPts val="4800"/>
              </a:spcAft>
              <a:buFont typeface="Arial" panose="020B0604020202020204" pitchFamily="34" charset="0"/>
              <a:buNone/>
            </a:pPr>
            <a:r>
              <a:rPr lang="fr-FR" altLang="fr-FR" b="1" dirty="0" smtClean="0">
                <a:solidFill>
                  <a:srgbClr val="FF6600"/>
                </a:solidFill>
              </a:rPr>
              <a:t>Thierry NILLE – AFPAC</a:t>
            </a:r>
          </a:p>
          <a:p>
            <a:pPr marL="0" indent="0" eaLnBrk="1" hangingPunct="1">
              <a:spcBef>
                <a:spcPct val="0"/>
              </a:spcBef>
              <a:buFont typeface="Arial" panose="020B0604020202020204" pitchFamily="34" charset="0"/>
              <a:buNone/>
            </a:pPr>
            <a:r>
              <a:rPr lang="fr-FR" altLang="fr-FR" b="1" dirty="0" smtClean="0">
                <a:solidFill>
                  <a:srgbClr val="002E6C"/>
                </a:solidFill>
              </a:rPr>
              <a:t>Scénario Energie Climat de l’ADEME 2035 – 2050</a:t>
            </a:r>
          </a:p>
          <a:p>
            <a:pPr marL="0" indent="0" algn="r" eaLnBrk="1" hangingPunct="1">
              <a:spcBef>
                <a:spcPct val="0"/>
              </a:spcBef>
              <a:buFont typeface="Arial" panose="020B0604020202020204" pitchFamily="34" charset="0"/>
              <a:buNone/>
            </a:pPr>
            <a:r>
              <a:rPr lang="fr-FR" altLang="fr-FR" b="1" dirty="0" smtClean="0">
                <a:solidFill>
                  <a:srgbClr val="FF6600"/>
                </a:solidFill>
              </a:rPr>
              <a:t>Nicolas DORÉ - ADEME</a:t>
            </a:r>
          </a:p>
          <a:p>
            <a:pPr marL="0" indent="0" algn="r" eaLnBrk="1" hangingPunct="1">
              <a:buFont typeface="Arial" panose="020B0604020202020204" pitchFamily="34" charset="0"/>
              <a:buNone/>
            </a:pPr>
            <a:r>
              <a:rPr lang="fr-FR" altLang="fr-FR" sz="2800" b="1" dirty="0" smtClean="0">
                <a:solidFill>
                  <a:srgbClr val="0070C0"/>
                </a:solidFill>
              </a:rPr>
              <a:t> </a:t>
            </a:r>
          </a:p>
        </p:txBody>
      </p:sp>
      <p:sp>
        <p:nvSpPr>
          <p:cNvPr id="11267" name="Titre 2"/>
          <p:cNvSpPr>
            <a:spLocks noGrp="1"/>
          </p:cNvSpPr>
          <p:nvPr>
            <p:ph type="title"/>
          </p:nvPr>
        </p:nvSpPr>
        <p:spPr>
          <a:xfrm>
            <a:off x="334963" y="549275"/>
            <a:ext cx="10009187" cy="792163"/>
          </a:xfrm>
        </p:spPr>
        <p:txBody>
          <a:bodyPr/>
          <a:lstStyle/>
          <a:p>
            <a:pPr marL="2955925" indent="-2955925" algn="l" eaLnBrk="1" hangingPunct="1"/>
            <a:r>
              <a:rPr lang="fr-FR" altLang="fr-FR" sz="3500" b="1" smtClean="0">
                <a:solidFill>
                  <a:srgbClr val="FF6600"/>
                </a:solidFill>
              </a:rPr>
              <a:t>Table-ronde : Evolution du marché des PAC </a:t>
            </a:r>
            <a:br>
              <a:rPr lang="fr-FR" altLang="fr-FR" sz="3500" b="1" smtClean="0">
                <a:solidFill>
                  <a:srgbClr val="FF6600"/>
                </a:solidFill>
              </a:rPr>
            </a:br>
            <a:r>
              <a:rPr lang="fr-FR" altLang="fr-FR" sz="3500" b="1" smtClean="0">
                <a:solidFill>
                  <a:srgbClr val="FF6600"/>
                </a:solidFill>
              </a:rPr>
              <a:t>et perspectives</a:t>
            </a:r>
            <a:endParaRPr lang="fr-FR" altLang="fr-FR" sz="3500" smtClean="0">
              <a:solidFill>
                <a:srgbClr val="FF6600"/>
              </a:solidFill>
            </a:endParaRP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4</a:t>
            </a:fld>
            <a:endParaRPr lang="fr-FR" alt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2279353" y="2060753"/>
            <a:ext cx="7963451" cy="4065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7170" name="Text Box 2"/>
          <p:cNvSpPr txBox="1">
            <a:spLocks noChangeArrowheads="1"/>
          </p:cNvSpPr>
          <p:nvPr/>
        </p:nvSpPr>
        <p:spPr bwMode="auto">
          <a:xfrm>
            <a:off x="3792045" y="1297266"/>
            <a:ext cx="6479331" cy="79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7171" name="Text Box 3"/>
          <p:cNvSpPr txBox="1">
            <a:spLocks noChangeArrowheads="1"/>
          </p:cNvSpPr>
          <p:nvPr/>
        </p:nvSpPr>
        <p:spPr bwMode="auto">
          <a:xfrm>
            <a:off x="1742848" y="2054405"/>
            <a:ext cx="8363449" cy="3922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38" rIns="0" bIns="0"/>
          <a:lstStyle>
            <a:lvl1pPr indent="1079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marL="1293813" indent="-26987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1751013" indent="-269875"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208213" indent="-269875"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2665413" indent="-269875"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122613" indent="-269875"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ctr">
              <a:spcAft>
                <a:spcPts val="1413"/>
              </a:spcAft>
            </a:pPr>
            <a:endParaRPr lang="fr-FR" sz="2000" b="1"/>
          </a:p>
          <a:p>
            <a:pPr algn="just">
              <a:spcAft>
                <a:spcPts val="1413"/>
              </a:spcAft>
            </a:pPr>
            <a:endParaRPr lang="fr-FR" sz="2000"/>
          </a:p>
          <a:p>
            <a:pPr lvl="4" eaLnBrk="1">
              <a:lnSpc>
                <a:spcPct val="93000"/>
              </a:lnSpc>
              <a:spcAft>
                <a:spcPts val="288"/>
              </a:spcAft>
            </a:pPr>
            <a:endParaRPr lang="fr-FR" sz="2000">
              <a:latin typeface="Arial" panose="020B0604020202020204" pitchFamily="34" charset="0"/>
              <a:ea typeface="SimSun" panose="02010600030101010101" pitchFamily="2" charset="-122"/>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103" y="287748"/>
            <a:ext cx="8782494" cy="5342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6613" y="2663925"/>
            <a:ext cx="1634912" cy="16555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Espace réservé du numéro de diapositive 1"/>
          <p:cNvSpPr>
            <a:spLocks noGrp="1"/>
          </p:cNvSpPr>
          <p:nvPr>
            <p:ph type="sldNum" idx="10"/>
          </p:nvPr>
        </p:nvSpPr>
        <p:spPr/>
        <p:txBody>
          <a:bodyPr/>
          <a:lstStyle/>
          <a:p>
            <a:fld id="{22A8BABD-8B4C-4909-AFDA-8BC8CE0BA231}" type="slidenum">
              <a:rPr lang="fr-FR" smtClean="0"/>
              <a:pPr/>
              <a:t>40</a:t>
            </a:fld>
            <a:endParaRPr lang="fr-FR"/>
          </a:p>
        </p:txBody>
      </p:sp>
    </p:spTree>
    <p:extLst>
      <p:ext uri="{BB962C8B-B14F-4D97-AF65-F5344CB8AC3E}">
        <p14:creationId xmlns:p14="http://schemas.microsoft.com/office/powerpoint/2010/main" val="117745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2303163" y="1909961"/>
            <a:ext cx="7963450" cy="4065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8194" name="Text Box 2"/>
          <p:cNvSpPr txBox="1">
            <a:spLocks noChangeArrowheads="1"/>
          </p:cNvSpPr>
          <p:nvPr/>
        </p:nvSpPr>
        <p:spPr bwMode="auto">
          <a:xfrm>
            <a:off x="1763484" y="-77331"/>
            <a:ext cx="7938053" cy="1041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9235"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Arial" panose="020B0604020202020204" pitchFamily="34" charset="0"/>
              </a:defRPr>
            </a:lvl9pPr>
          </a:lstStyle>
          <a:p>
            <a:pPr algn="ctr" eaLnBrk="1">
              <a:lnSpc>
                <a:spcPct val="93000"/>
              </a:lnSpc>
              <a:buClrTx/>
              <a:buFontTx/>
              <a:buNone/>
            </a:pPr>
            <a:r>
              <a:rPr lang="fr-FR" sz="4400" b="1" dirty="0">
                <a:solidFill>
                  <a:srgbClr val="738E99"/>
                </a:solidFill>
                <a:latin typeface="Arial" panose="020B0604020202020204" pitchFamily="34" charset="0"/>
                <a:ea typeface="SimSun" panose="02010600030101010101" pitchFamily="2" charset="-122"/>
              </a:rPr>
              <a:t> </a:t>
            </a:r>
            <a:r>
              <a:rPr lang="fr-FR" sz="4400" b="1" dirty="0">
                <a:solidFill>
                  <a:srgbClr val="FF6600"/>
                </a:solidFill>
                <a:latin typeface="Arial" panose="020B0604020202020204" pitchFamily="34" charset="0"/>
                <a:ea typeface="SimSun" panose="02010600030101010101" pitchFamily="2" charset="-122"/>
              </a:rPr>
              <a:t>La concertation</a:t>
            </a:r>
          </a:p>
        </p:txBody>
      </p:sp>
      <p:sp>
        <p:nvSpPr>
          <p:cNvPr id="8195" name="Text Box 3"/>
          <p:cNvSpPr txBox="1">
            <a:spLocks noChangeArrowheads="1"/>
          </p:cNvSpPr>
          <p:nvPr/>
        </p:nvSpPr>
        <p:spPr bwMode="auto">
          <a:xfrm>
            <a:off x="1792055" y="978219"/>
            <a:ext cx="8169798" cy="4636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38" rIns="0" bIns="0"/>
          <a:lstStyle>
            <a:lvl1pPr marL="342900" indent="-32543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Calibri" panose="020F0502020204030204" pitchFamily="34" charset="0"/>
                <a:cs typeface="Arial" panose="020B0604020202020204" pitchFamily="34"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Calibri" panose="020F0502020204030204" pitchFamily="34" charset="0"/>
                <a:cs typeface="Arial" panose="020B0604020202020204" pitchFamily="34"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Calibri" panose="020F0502020204030204" pitchFamily="34" charset="0"/>
                <a:cs typeface="Arial" panose="020B0604020202020204" pitchFamily="34"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Calibri" panose="020F0502020204030204" pitchFamily="34" charset="0"/>
                <a:cs typeface="Arial" panose="020B0604020202020204" pitchFamily="34"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Calibri" panose="020F0502020204030204" pitchFamily="34" charset="0"/>
                <a:cs typeface="Arial" panose="020B0604020202020204" pitchFamily="34" charset="0"/>
              </a:defRPr>
            </a:lvl9pPr>
          </a:lstStyle>
          <a:p>
            <a:pPr algn="ctr" eaLnBrk="1">
              <a:lnSpc>
                <a:spcPct val="93000"/>
              </a:lnSpc>
              <a:spcAft>
                <a:spcPts val="1413"/>
              </a:spcAft>
            </a:pPr>
            <a:r>
              <a:rPr lang="fr-FR" sz="2000" dirty="0">
                <a:latin typeface="Arial" panose="020B0604020202020204" pitchFamily="34" charset="0"/>
                <a:ea typeface="SimSun" panose="02010600030101010101" pitchFamily="2" charset="-122"/>
              </a:rPr>
              <a:t>Le projet de plan fait l’objet d’une concertation</a:t>
            </a:r>
            <a:br>
              <a:rPr lang="fr-FR" sz="2000" dirty="0">
                <a:latin typeface="Arial" panose="020B0604020202020204" pitchFamily="34" charset="0"/>
                <a:ea typeface="SimSun" panose="02010600030101010101" pitchFamily="2" charset="-122"/>
              </a:rPr>
            </a:br>
            <a:r>
              <a:rPr lang="fr-FR" sz="2000" b="1" dirty="0">
                <a:solidFill>
                  <a:srgbClr val="5DB76C"/>
                </a:solidFill>
                <a:latin typeface="Arial" panose="020B0604020202020204" pitchFamily="34" charset="0"/>
                <a:ea typeface="SimSun" panose="02010600030101010101" pitchFamily="2" charset="-122"/>
              </a:rPr>
              <a:t>pendant deux mois</a:t>
            </a:r>
            <a:r>
              <a:rPr lang="fr-FR" sz="2000" b="1" dirty="0">
                <a:latin typeface="Arial" panose="020B0604020202020204" pitchFamily="34" charset="0"/>
                <a:ea typeface="SimSun" panose="02010600030101010101" pitchFamily="2" charset="-122"/>
              </a:rPr>
              <a:t> </a:t>
            </a:r>
            <a:r>
              <a:rPr lang="fr-FR" sz="2000" b="1" dirty="0">
                <a:solidFill>
                  <a:srgbClr val="5DB76C"/>
                </a:solidFill>
                <a:latin typeface="Arial" panose="020B0604020202020204" pitchFamily="34" charset="0"/>
                <a:ea typeface="SimSun" panose="02010600030101010101" pitchFamily="2" charset="-122"/>
              </a:rPr>
              <a:t/>
            </a:r>
            <a:br>
              <a:rPr lang="fr-FR" sz="2000" b="1" dirty="0">
                <a:solidFill>
                  <a:srgbClr val="5DB76C"/>
                </a:solidFill>
                <a:latin typeface="Arial" panose="020B0604020202020204" pitchFamily="34" charset="0"/>
                <a:ea typeface="SimSun" panose="02010600030101010101" pitchFamily="2" charset="-122"/>
              </a:rPr>
            </a:br>
            <a:r>
              <a:rPr lang="fr-FR" sz="2000" dirty="0">
                <a:latin typeface="Arial" panose="020B0604020202020204" pitchFamily="34" charset="0"/>
                <a:ea typeface="SimSun" panose="02010600030101010101" pitchFamily="2" charset="-122"/>
              </a:rPr>
              <a:t>pour écouter toutes les parties prenantes</a:t>
            </a:r>
            <a:br>
              <a:rPr lang="fr-FR" sz="2000" dirty="0">
                <a:latin typeface="Arial" panose="020B0604020202020204" pitchFamily="34" charset="0"/>
                <a:ea typeface="SimSun" panose="02010600030101010101" pitchFamily="2" charset="-122"/>
              </a:rPr>
            </a:br>
            <a:endParaRPr lang="fr-FR" sz="2000" dirty="0">
              <a:latin typeface="Arial" panose="020B0604020202020204" pitchFamily="34" charset="0"/>
              <a:ea typeface="SimSun" panose="02010600030101010101" pitchFamily="2" charset="-122"/>
            </a:endParaRPr>
          </a:p>
          <a:p>
            <a:pPr algn="ctr" eaLnBrk="1">
              <a:lnSpc>
                <a:spcPct val="93000"/>
              </a:lnSpc>
              <a:spcAft>
                <a:spcPts val="1413"/>
              </a:spcAft>
            </a:pPr>
            <a:r>
              <a:rPr lang="fr-FR" sz="2000" dirty="0">
                <a:latin typeface="Arial" panose="020B0604020202020204" pitchFamily="34" charset="0"/>
                <a:ea typeface="SimSun" panose="02010600030101010101" pitchFamily="2" charset="-122"/>
              </a:rPr>
              <a:t>Cette période de concertation va permettre :</a:t>
            </a:r>
          </a:p>
          <a:p>
            <a:pPr algn="ctr" eaLnBrk="1">
              <a:lnSpc>
                <a:spcPct val="93000"/>
              </a:lnSpc>
              <a:spcAft>
                <a:spcPts val="1413"/>
              </a:spcAft>
            </a:pPr>
            <a:r>
              <a:rPr lang="fr-FR" sz="2000" dirty="0">
                <a:solidFill>
                  <a:srgbClr val="002E6C"/>
                </a:solidFill>
                <a:latin typeface="Arial" panose="020B0604020202020204" pitchFamily="34" charset="0"/>
                <a:ea typeface="SimSun" panose="02010600030101010101" pitchFamily="2" charset="-122"/>
              </a:rPr>
              <a:t>de compléter et préciser le plan ;</a:t>
            </a:r>
          </a:p>
          <a:p>
            <a:pPr algn="ctr" eaLnBrk="1">
              <a:lnSpc>
                <a:spcPct val="93000"/>
              </a:lnSpc>
              <a:spcAft>
                <a:spcPts val="1413"/>
              </a:spcAft>
            </a:pPr>
            <a:r>
              <a:rPr lang="fr-FR" sz="2000" dirty="0">
                <a:solidFill>
                  <a:srgbClr val="002E6C"/>
                </a:solidFill>
                <a:latin typeface="Arial" panose="020B0604020202020204" pitchFamily="34" charset="0"/>
                <a:ea typeface="SimSun" panose="02010600030101010101" pitchFamily="2" charset="-122"/>
              </a:rPr>
              <a:t>de mobiliser les acteurs et de les </a:t>
            </a:r>
            <a:r>
              <a:rPr lang="fr-FR" sz="2000" b="1" dirty="0">
                <a:solidFill>
                  <a:srgbClr val="002E6C"/>
                </a:solidFill>
                <a:latin typeface="Arial" panose="020B0604020202020204" pitchFamily="34" charset="0"/>
                <a:ea typeface="SimSun" panose="02010600030101010101" pitchFamily="2" charset="-122"/>
              </a:rPr>
              <a:t>encourager à agir rapidement ;</a:t>
            </a:r>
          </a:p>
          <a:p>
            <a:pPr algn="ctr" eaLnBrk="1">
              <a:lnSpc>
                <a:spcPct val="93000"/>
              </a:lnSpc>
              <a:spcAft>
                <a:spcPts val="1413"/>
              </a:spcAft>
            </a:pPr>
            <a:r>
              <a:rPr lang="fr-FR" sz="2000" dirty="0">
                <a:solidFill>
                  <a:srgbClr val="002E6C"/>
                </a:solidFill>
                <a:latin typeface="Arial" panose="020B0604020202020204" pitchFamily="34" charset="0"/>
                <a:ea typeface="SimSun" panose="02010600030101010101" pitchFamily="2" charset="-122"/>
              </a:rPr>
              <a:t>de faire la </a:t>
            </a:r>
            <a:r>
              <a:rPr lang="fr-FR" sz="2000" b="1" dirty="0">
                <a:solidFill>
                  <a:srgbClr val="002E6C"/>
                </a:solidFill>
                <a:latin typeface="Arial" panose="020B0604020202020204" pitchFamily="34" charset="0"/>
                <a:ea typeface="SimSun" panose="02010600030101010101" pitchFamily="2" charset="-122"/>
              </a:rPr>
              <a:t>promotion du plan </a:t>
            </a:r>
            <a:r>
              <a:rPr lang="fr-FR" sz="2000" dirty="0">
                <a:solidFill>
                  <a:srgbClr val="002E6C"/>
                </a:solidFill>
                <a:latin typeface="Arial" panose="020B0604020202020204" pitchFamily="34" charset="0"/>
                <a:ea typeface="SimSun" panose="02010600030101010101" pitchFamily="2" charset="-122"/>
              </a:rPr>
              <a:t>pour en assurer l’appropriation par le plus grand nombre ;</a:t>
            </a:r>
          </a:p>
          <a:p>
            <a:pPr algn="ctr" eaLnBrk="1">
              <a:lnSpc>
                <a:spcPct val="93000"/>
              </a:lnSpc>
              <a:spcAft>
                <a:spcPts val="1413"/>
              </a:spcAft>
            </a:pPr>
            <a:r>
              <a:rPr lang="fr-FR" sz="2000" dirty="0">
                <a:solidFill>
                  <a:srgbClr val="002E6C"/>
                </a:solidFill>
                <a:latin typeface="Arial" panose="020B0604020202020204" pitchFamily="34" charset="0"/>
                <a:ea typeface="SimSun" panose="02010600030101010101" pitchFamily="2" charset="-122"/>
              </a:rPr>
              <a:t>de faire </a:t>
            </a:r>
            <a:r>
              <a:rPr lang="fr-FR" sz="2000" b="1" dirty="0">
                <a:solidFill>
                  <a:srgbClr val="002E6C"/>
                </a:solidFill>
                <a:latin typeface="Arial" panose="020B0604020202020204" pitchFamily="34" charset="0"/>
                <a:ea typeface="SimSun" panose="02010600030101010101" pitchFamily="2" charset="-122"/>
              </a:rPr>
              <a:t>des territoires </a:t>
            </a:r>
            <a:r>
              <a:rPr lang="fr-FR" sz="2000" dirty="0">
                <a:solidFill>
                  <a:srgbClr val="002E6C"/>
                </a:solidFill>
                <a:latin typeface="Arial" panose="020B0604020202020204" pitchFamily="34" charset="0"/>
                <a:ea typeface="SimSun" panose="02010600030101010101" pitchFamily="2" charset="-122"/>
              </a:rPr>
              <a:t>les moteurs de la mise en œuvre du plan.</a:t>
            </a:r>
          </a:p>
          <a:p>
            <a:pPr algn="ctr" eaLnBrk="1">
              <a:lnSpc>
                <a:spcPct val="93000"/>
              </a:lnSpc>
              <a:spcAft>
                <a:spcPts val="1413"/>
              </a:spcAft>
            </a:pPr>
            <a:r>
              <a:rPr lang="fr-FR" sz="2000" dirty="0">
                <a:latin typeface="Arial" panose="020B0604020202020204" pitchFamily="34" charset="0"/>
                <a:ea typeface="SimSun" panose="02010600030101010101" pitchFamily="2" charset="-122"/>
              </a:rPr>
              <a:t>         La concertation est organisée aux niveaux national et </a:t>
            </a:r>
            <a:r>
              <a:rPr lang="fr-FR" sz="2000" dirty="0" err="1">
                <a:latin typeface="Arial" panose="020B0604020202020204" pitchFamily="34" charset="0"/>
                <a:ea typeface="SimSun" panose="02010600030101010101" pitchFamily="2" charset="-122"/>
              </a:rPr>
              <a:t>local.</a:t>
            </a:r>
            <a:r>
              <a:rPr lang="fr-FR" sz="2000" dirty="0" err="1">
                <a:solidFill>
                  <a:srgbClr val="FFFFFF"/>
                </a:solidFill>
                <a:latin typeface="Arial" panose="020B0604020202020204" pitchFamily="34" charset="0"/>
                <a:ea typeface="SimSun" panose="02010600030101010101" pitchFamily="2" charset="-122"/>
              </a:rPr>
              <a:t>acteurs</a:t>
            </a:r>
            <a:r>
              <a:rPr lang="fr-FR" sz="2000" dirty="0">
                <a:solidFill>
                  <a:srgbClr val="FFFFFF"/>
                </a:solidFill>
                <a:latin typeface="Arial" panose="020B0604020202020204" pitchFamily="34" charset="0"/>
                <a:ea typeface="SimSun" panose="02010600030101010101" pitchFamily="2" charset="-122"/>
              </a:rPr>
              <a:t> peuvent contribuer sur </a:t>
            </a:r>
            <a:r>
              <a:rPr lang="fr-FR" sz="2000" dirty="0">
                <a:solidFill>
                  <a:srgbClr val="CCCCFF"/>
                </a:solidFill>
                <a:latin typeface="Arial" panose="020B0604020202020204" pitchFamily="34" charset="0"/>
                <a:ea typeface="SimSun" panose="02010600030101010101" pitchFamily="2" charset="-122"/>
                <a:hlinkClick r:id="rId3"/>
              </a:rPr>
              <a:t>http://www.consultations-publiques.developpement-durable.gouv.fr</a:t>
            </a:r>
          </a:p>
          <a:p>
            <a:pPr algn="ctr" eaLnBrk="1">
              <a:lnSpc>
                <a:spcPct val="93000"/>
              </a:lnSpc>
              <a:spcAft>
                <a:spcPts val="1413"/>
              </a:spcAft>
            </a:pPr>
            <a:endParaRPr lang="fr-FR" sz="2000" dirty="0">
              <a:latin typeface="Arial" panose="020B0604020202020204" pitchFamily="34" charset="0"/>
              <a:ea typeface="SimSun" panose="02010600030101010101" pitchFamily="2" charset="-122"/>
            </a:endParaRPr>
          </a:p>
          <a:p>
            <a:pPr algn="ctr" eaLnBrk="1">
              <a:lnSpc>
                <a:spcPct val="93000"/>
              </a:lnSpc>
              <a:spcAft>
                <a:spcPts val="1413"/>
              </a:spcAft>
            </a:pPr>
            <a:endParaRPr lang="fr-FR" dirty="0">
              <a:solidFill>
                <a:srgbClr val="1A3580"/>
              </a:solidFill>
              <a:latin typeface="Arial" panose="020B0604020202020204" pitchFamily="34" charset="0"/>
              <a:ea typeface="SimSun" panose="02010600030101010101" pitchFamily="2" charset="-122"/>
            </a:endParaRPr>
          </a:p>
          <a:p>
            <a:pPr algn="ctr" eaLnBrk="1">
              <a:lnSpc>
                <a:spcPct val="93000"/>
              </a:lnSpc>
              <a:spcAft>
                <a:spcPts val="1413"/>
              </a:spcAft>
            </a:pPr>
            <a:endParaRPr lang="fr-FR" dirty="0">
              <a:solidFill>
                <a:srgbClr val="1A3580"/>
              </a:solidFill>
              <a:latin typeface="Arial" panose="020B0604020202020204" pitchFamily="34" charset="0"/>
              <a:ea typeface="SimSun" panose="02010600030101010101" pitchFamily="2" charset="-122"/>
            </a:endParaRPr>
          </a:p>
        </p:txBody>
      </p:sp>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6613" y="2663925"/>
            <a:ext cx="1634912" cy="16555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Espace réservé du numéro de diapositive 1"/>
          <p:cNvSpPr>
            <a:spLocks noGrp="1"/>
          </p:cNvSpPr>
          <p:nvPr>
            <p:ph type="sldNum" idx="10"/>
          </p:nvPr>
        </p:nvSpPr>
        <p:spPr/>
        <p:txBody>
          <a:bodyPr/>
          <a:lstStyle/>
          <a:p>
            <a:fld id="{22A8BABD-8B4C-4909-AFDA-8BC8CE0BA231}" type="slidenum">
              <a:rPr lang="fr-FR" smtClean="0"/>
              <a:pPr/>
              <a:t>41</a:t>
            </a:fld>
            <a:endParaRPr lang="fr-FR"/>
          </a:p>
        </p:txBody>
      </p:sp>
    </p:spTree>
    <p:extLst>
      <p:ext uri="{BB962C8B-B14F-4D97-AF65-F5344CB8AC3E}">
        <p14:creationId xmlns:p14="http://schemas.microsoft.com/office/powerpoint/2010/main" val="416494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2819033" y="2168689"/>
            <a:ext cx="7963451" cy="4065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8" name="Text Box 2"/>
          <p:cNvSpPr txBox="1">
            <a:spLocks noChangeArrowheads="1"/>
          </p:cNvSpPr>
          <p:nvPr/>
        </p:nvSpPr>
        <p:spPr bwMode="auto">
          <a:xfrm>
            <a:off x="8819002" y="4968674"/>
            <a:ext cx="1439676" cy="1276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ctr"/>
            <a:r>
              <a:rPr lang="fr-FR" sz="2400" b="1">
                <a:latin typeface="DIN" pitchFamily="32" charset="0"/>
                <a:ea typeface="SimSun" panose="02010600030101010101" pitchFamily="2" charset="-122"/>
              </a:rPr>
              <a:t>CO</a:t>
            </a:r>
            <a:r>
              <a:rPr lang="fr-FR" sz="2400" b="1" baseline="-33000">
                <a:latin typeface="DIN" pitchFamily="32" charset="0"/>
                <a:ea typeface="SimSun" panose="02010600030101010101" pitchFamily="2" charset="-122"/>
              </a:rPr>
              <a:t>2</a:t>
            </a:r>
          </a:p>
          <a:p>
            <a:pPr algn="ctr"/>
            <a:r>
              <a:rPr lang="fr-FR" sz="1600">
                <a:latin typeface="DIN" pitchFamily="32" charset="0"/>
                <a:ea typeface="SimSun" panose="02010600030101010101" pitchFamily="2" charset="-122"/>
              </a:rPr>
              <a:t>produits &amp; équipements</a:t>
            </a: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4590" y="2200436"/>
            <a:ext cx="847615" cy="22571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3139" y="2197260"/>
            <a:ext cx="792060" cy="2268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Text Box 5"/>
          <p:cNvSpPr txBox="1">
            <a:spLocks noChangeArrowheads="1"/>
          </p:cNvSpPr>
          <p:nvPr/>
        </p:nvSpPr>
        <p:spPr bwMode="auto">
          <a:xfrm>
            <a:off x="1260311" y="386159"/>
            <a:ext cx="9069794" cy="690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ctr"/>
            <a:r>
              <a:rPr lang="fr-FR" sz="2800" dirty="0">
                <a:latin typeface="DIN" pitchFamily="32" charset="0"/>
                <a:ea typeface="Microsoft YaHei" panose="020B0503020204020204" pitchFamily="34" charset="-122"/>
              </a:rPr>
              <a:t>Référentiel « énergie-carbone » : qu’est-ce que c’est?</a:t>
            </a:r>
          </a:p>
        </p:txBody>
      </p:sp>
      <p:sp>
        <p:nvSpPr>
          <p:cNvPr id="9222" name="Text Box 6"/>
          <p:cNvSpPr txBox="1">
            <a:spLocks noChangeArrowheads="1"/>
          </p:cNvSpPr>
          <p:nvPr/>
        </p:nvSpPr>
        <p:spPr bwMode="auto">
          <a:xfrm>
            <a:off x="2376178" y="4536931"/>
            <a:ext cx="1403167" cy="831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9pPr>
          </a:lstStyle>
          <a:p>
            <a:pPr algn="ctr" eaLnBrk="1"/>
            <a:r>
              <a:rPr lang="fr-FR" sz="2400" b="1">
                <a:latin typeface="DIN" pitchFamily="32" charset="0"/>
                <a:cs typeface="Segoe UI" panose="020B0502040204020203" pitchFamily="34" charset="0"/>
              </a:rPr>
              <a:t>Bilan BEPOS</a:t>
            </a:r>
          </a:p>
        </p:txBody>
      </p:sp>
      <p:grpSp>
        <p:nvGrpSpPr>
          <p:cNvPr id="9223" name="Group 7"/>
          <p:cNvGrpSpPr>
            <a:grpSpLocks/>
          </p:cNvGrpSpPr>
          <p:nvPr/>
        </p:nvGrpSpPr>
        <p:grpSpPr bwMode="auto">
          <a:xfrm>
            <a:off x="1547611" y="2484561"/>
            <a:ext cx="1293644" cy="1366659"/>
            <a:chOff x="975" y="1565"/>
            <a:chExt cx="815" cy="861"/>
          </a:xfrm>
        </p:grpSpPr>
        <p:sp>
          <p:nvSpPr>
            <p:cNvPr id="9224" name="Text Box 8"/>
            <p:cNvSpPr txBox="1">
              <a:spLocks noChangeArrowheads="1"/>
            </p:cNvSpPr>
            <p:nvPr/>
          </p:nvSpPr>
          <p:spPr bwMode="auto">
            <a:xfrm>
              <a:off x="975" y="1565"/>
              <a:ext cx="815" cy="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9pPr>
            </a:lstStyle>
            <a:p>
              <a:pPr algn="r" eaLnBrk="1"/>
              <a:r>
                <a:rPr lang="fr-FR" sz="1400" b="1">
                  <a:latin typeface="DIN" pitchFamily="32" charset="0"/>
                  <a:cs typeface="Segoe UI" panose="020B0502040204020203" pitchFamily="34" charset="0"/>
                </a:rPr>
                <a:t>Energie 1</a:t>
              </a:r>
            </a:p>
          </p:txBody>
        </p:sp>
        <p:sp>
          <p:nvSpPr>
            <p:cNvPr id="9225" name="Text Box 9"/>
            <p:cNvSpPr txBox="1">
              <a:spLocks noChangeArrowheads="1"/>
            </p:cNvSpPr>
            <p:nvPr/>
          </p:nvSpPr>
          <p:spPr bwMode="auto">
            <a:xfrm>
              <a:off x="975" y="1701"/>
              <a:ext cx="815" cy="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9pPr>
            </a:lstStyle>
            <a:p>
              <a:pPr algn="r" eaLnBrk="1"/>
              <a:r>
                <a:rPr lang="fr-FR" sz="1400" b="1">
                  <a:latin typeface="DIN" pitchFamily="32" charset="0"/>
                  <a:cs typeface="Segoe UI" panose="020B0502040204020203" pitchFamily="34" charset="0"/>
                </a:rPr>
                <a:t>Energie 2</a:t>
              </a:r>
            </a:p>
          </p:txBody>
        </p:sp>
        <p:sp>
          <p:nvSpPr>
            <p:cNvPr id="9226" name="Text Box 10"/>
            <p:cNvSpPr txBox="1">
              <a:spLocks noChangeArrowheads="1"/>
            </p:cNvSpPr>
            <p:nvPr/>
          </p:nvSpPr>
          <p:spPr bwMode="auto">
            <a:xfrm>
              <a:off x="975" y="1974"/>
              <a:ext cx="815" cy="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9pPr>
            </a:lstStyle>
            <a:p>
              <a:pPr algn="r" eaLnBrk="1"/>
              <a:r>
                <a:rPr lang="fr-FR" sz="1400" b="1">
                  <a:latin typeface="DIN" pitchFamily="32" charset="0"/>
                  <a:cs typeface="Segoe UI" panose="020B0502040204020203" pitchFamily="34" charset="0"/>
                </a:rPr>
                <a:t>Energie 3</a:t>
              </a:r>
            </a:p>
          </p:txBody>
        </p:sp>
        <p:sp>
          <p:nvSpPr>
            <p:cNvPr id="9227" name="Text Box 11"/>
            <p:cNvSpPr txBox="1">
              <a:spLocks noChangeArrowheads="1"/>
            </p:cNvSpPr>
            <p:nvPr/>
          </p:nvSpPr>
          <p:spPr bwMode="auto">
            <a:xfrm>
              <a:off x="975" y="2223"/>
              <a:ext cx="815" cy="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9pPr>
            </a:lstStyle>
            <a:p>
              <a:pPr algn="r" eaLnBrk="1"/>
              <a:r>
                <a:rPr lang="fr-FR" sz="1400" b="1">
                  <a:latin typeface="DIN" pitchFamily="32" charset="0"/>
                  <a:cs typeface="Segoe UI" panose="020B0502040204020203" pitchFamily="34" charset="0"/>
                </a:rPr>
                <a:t>Energie 4</a:t>
              </a:r>
            </a:p>
          </p:txBody>
        </p:sp>
      </p:grpSp>
      <p:sp>
        <p:nvSpPr>
          <p:cNvPr id="9228" name="Text Box 12"/>
          <p:cNvSpPr txBox="1">
            <a:spLocks noChangeArrowheads="1"/>
          </p:cNvSpPr>
          <p:nvPr/>
        </p:nvSpPr>
        <p:spPr bwMode="auto">
          <a:xfrm>
            <a:off x="5434893" y="2490911"/>
            <a:ext cx="1547611" cy="4984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9pPr>
          </a:lstStyle>
          <a:p>
            <a:pPr algn="r" eaLnBrk="1"/>
            <a:r>
              <a:rPr lang="fr-FR" sz="1400" b="1">
                <a:latin typeface="DIN" pitchFamily="32" charset="0"/>
                <a:cs typeface="Segoe UI" panose="020B0502040204020203" pitchFamily="34" charset="0"/>
              </a:rPr>
              <a:t>Carbone 1</a:t>
            </a:r>
          </a:p>
        </p:txBody>
      </p:sp>
      <p:sp>
        <p:nvSpPr>
          <p:cNvPr id="9229" name="Text Box 13"/>
          <p:cNvSpPr txBox="1">
            <a:spLocks noChangeArrowheads="1"/>
          </p:cNvSpPr>
          <p:nvPr/>
        </p:nvSpPr>
        <p:spPr bwMode="auto">
          <a:xfrm>
            <a:off x="5795208" y="3211542"/>
            <a:ext cx="1187295" cy="490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9pPr>
          </a:lstStyle>
          <a:p>
            <a:pPr algn="r" eaLnBrk="1"/>
            <a:r>
              <a:rPr lang="fr-FR" sz="1400" b="1">
                <a:latin typeface="DIN" pitchFamily="32" charset="0"/>
                <a:cs typeface="Segoe UI" panose="020B0502040204020203" pitchFamily="34" charset="0"/>
              </a:rPr>
              <a:t>Carbone 2</a:t>
            </a:r>
          </a:p>
        </p:txBody>
      </p:sp>
      <p:grpSp>
        <p:nvGrpSpPr>
          <p:cNvPr id="9230" name="Group 14"/>
          <p:cNvGrpSpPr>
            <a:grpSpLocks/>
          </p:cNvGrpSpPr>
          <p:nvPr/>
        </p:nvGrpSpPr>
        <p:grpSpPr bwMode="auto">
          <a:xfrm>
            <a:off x="2952366" y="2663925"/>
            <a:ext cx="142856" cy="898408"/>
            <a:chOff x="1860" y="1678"/>
            <a:chExt cx="90" cy="566"/>
          </a:xfrm>
        </p:grpSpPr>
        <p:sp>
          <p:nvSpPr>
            <p:cNvPr id="9231" name="Rectangle 15"/>
            <p:cNvSpPr>
              <a:spLocks noChangeArrowheads="1"/>
            </p:cNvSpPr>
            <p:nvPr/>
          </p:nvSpPr>
          <p:spPr bwMode="auto">
            <a:xfrm>
              <a:off x="1860" y="2223"/>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2" name="Rectangle 16"/>
            <p:cNvSpPr>
              <a:spLocks noChangeArrowheads="1"/>
            </p:cNvSpPr>
            <p:nvPr/>
          </p:nvSpPr>
          <p:spPr bwMode="auto">
            <a:xfrm>
              <a:off x="1860" y="2132"/>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3" name="Rectangle 17"/>
            <p:cNvSpPr>
              <a:spLocks noChangeArrowheads="1"/>
            </p:cNvSpPr>
            <p:nvPr/>
          </p:nvSpPr>
          <p:spPr bwMode="auto">
            <a:xfrm>
              <a:off x="1860" y="2041"/>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4" name="Rectangle 18"/>
            <p:cNvSpPr>
              <a:spLocks noChangeArrowheads="1"/>
            </p:cNvSpPr>
            <p:nvPr/>
          </p:nvSpPr>
          <p:spPr bwMode="auto">
            <a:xfrm>
              <a:off x="1860" y="1950"/>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5" name="Rectangle 19"/>
            <p:cNvSpPr>
              <a:spLocks noChangeArrowheads="1"/>
            </p:cNvSpPr>
            <p:nvPr/>
          </p:nvSpPr>
          <p:spPr bwMode="auto">
            <a:xfrm>
              <a:off x="1860" y="1860"/>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6" name="Rectangle 20"/>
            <p:cNvSpPr>
              <a:spLocks noChangeArrowheads="1"/>
            </p:cNvSpPr>
            <p:nvPr/>
          </p:nvSpPr>
          <p:spPr bwMode="auto">
            <a:xfrm>
              <a:off x="1860" y="1860"/>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7" name="Rectangle 21"/>
            <p:cNvSpPr>
              <a:spLocks noChangeArrowheads="1"/>
            </p:cNvSpPr>
            <p:nvPr/>
          </p:nvSpPr>
          <p:spPr bwMode="auto">
            <a:xfrm>
              <a:off x="1860" y="1769"/>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38" name="Rectangle 22"/>
            <p:cNvSpPr>
              <a:spLocks noChangeArrowheads="1"/>
            </p:cNvSpPr>
            <p:nvPr/>
          </p:nvSpPr>
          <p:spPr bwMode="auto">
            <a:xfrm>
              <a:off x="1860" y="1678"/>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9239" name="Group 23"/>
          <p:cNvGrpSpPr>
            <a:grpSpLocks/>
          </p:cNvGrpSpPr>
          <p:nvPr/>
        </p:nvGrpSpPr>
        <p:grpSpPr bwMode="auto">
          <a:xfrm>
            <a:off x="7055520" y="2670274"/>
            <a:ext cx="142856" cy="898408"/>
            <a:chOff x="4445" y="1682"/>
            <a:chExt cx="90" cy="566"/>
          </a:xfrm>
        </p:grpSpPr>
        <p:sp>
          <p:nvSpPr>
            <p:cNvPr id="9240" name="Rectangle 24"/>
            <p:cNvSpPr>
              <a:spLocks noChangeArrowheads="1"/>
            </p:cNvSpPr>
            <p:nvPr/>
          </p:nvSpPr>
          <p:spPr bwMode="auto">
            <a:xfrm>
              <a:off x="4445" y="2226"/>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41" name="Rectangle 25"/>
            <p:cNvSpPr>
              <a:spLocks noChangeArrowheads="1"/>
            </p:cNvSpPr>
            <p:nvPr/>
          </p:nvSpPr>
          <p:spPr bwMode="auto">
            <a:xfrm>
              <a:off x="4445" y="2136"/>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42" name="Rectangle 26"/>
            <p:cNvSpPr>
              <a:spLocks noChangeArrowheads="1"/>
            </p:cNvSpPr>
            <p:nvPr/>
          </p:nvSpPr>
          <p:spPr bwMode="auto">
            <a:xfrm>
              <a:off x="4445" y="2045"/>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43" name="Rectangle 27"/>
            <p:cNvSpPr>
              <a:spLocks noChangeArrowheads="1"/>
            </p:cNvSpPr>
            <p:nvPr/>
          </p:nvSpPr>
          <p:spPr bwMode="auto">
            <a:xfrm>
              <a:off x="4445" y="1954"/>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44" name="Rectangle 28"/>
            <p:cNvSpPr>
              <a:spLocks noChangeArrowheads="1"/>
            </p:cNvSpPr>
            <p:nvPr/>
          </p:nvSpPr>
          <p:spPr bwMode="auto">
            <a:xfrm>
              <a:off x="4445" y="1864"/>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45" name="Rectangle 29"/>
            <p:cNvSpPr>
              <a:spLocks noChangeArrowheads="1"/>
            </p:cNvSpPr>
            <p:nvPr/>
          </p:nvSpPr>
          <p:spPr bwMode="auto">
            <a:xfrm>
              <a:off x="4445" y="1864"/>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46" name="Rectangle 30"/>
            <p:cNvSpPr>
              <a:spLocks noChangeArrowheads="1"/>
            </p:cNvSpPr>
            <p:nvPr/>
          </p:nvSpPr>
          <p:spPr bwMode="auto">
            <a:xfrm>
              <a:off x="4445" y="1773"/>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47" name="Rectangle 31"/>
            <p:cNvSpPr>
              <a:spLocks noChangeArrowheads="1"/>
            </p:cNvSpPr>
            <p:nvPr/>
          </p:nvSpPr>
          <p:spPr bwMode="auto">
            <a:xfrm>
              <a:off x="4445" y="1682"/>
              <a:ext cx="90" cy="22"/>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9248" name="Text Box 32"/>
          <p:cNvSpPr txBox="1">
            <a:spLocks noChangeArrowheads="1"/>
          </p:cNvSpPr>
          <p:nvPr/>
        </p:nvSpPr>
        <p:spPr bwMode="auto">
          <a:xfrm>
            <a:off x="6587267" y="4578200"/>
            <a:ext cx="1295231" cy="863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9pPr>
          </a:lstStyle>
          <a:p>
            <a:pPr algn="ctr" eaLnBrk="1"/>
            <a:r>
              <a:rPr lang="fr-FR" sz="2400" b="1">
                <a:latin typeface="DIN" pitchFamily="32" charset="0"/>
                <a:cs typeface="Segoe UI" panose="020B0502040204020203" pitchFamily="34" charset="0"/>
              </a:rPr>
              <a:t>CO</a:t>
            </a:r>
            <a:r>
              <a:rPr lang="fr-FR" sz="2400" b="1" baseline="-33000">
                <a:latin typeface="DIN" pitchFamily="32" charset="0"/>
                <a:cs typeface="Segoe UI" panose="020B0502040204020203" pitchFamily="34" charset="0"/>
              </a:rPr>
              <a:t>2</a:t>
            </a:r>
          </a:p>
          <a:p>
            <a:pPr algn="ctr" eaLnBrk="1"/>
            <a:endParaRPr lang="fr-FR" sz="1600">
              <a:latin typeface="DIN" pitchFamily="32" charset="0"/>
              <a:cs typeface="Segoe UI" panose="020B0502040204020203" pitchFamily="34" charset="0"/>
            </a:endParaRPr>
          </a:p>
        </p:txBody>
      </p:sp>
      <p:sp>
        <p:nvSpPr>
          <p:cNvPr id="9249" name="Text Box 33"/>
          <p:cNvSpPr txBox="1">
            <a:spLocks noChangeArrowheads="1"/>
          </p:cNvSpPr>
          <p:nvPr/>
        </p:nvSpPr>
        <p:spPr bwMode="auto">
          <a:xfrm>
            <a:off x="5723780" y="1355995"/>
            <a:ext cx="4858705" cy="1199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Calibri" panose="020F0502020204030204" pitchFamily="34" charset="0"/>
                <a:cs typeface="Arial" panose="020B0604020202020204" pitchFamily="34" charset="0"/>
              </a:defRPr>
            </a:lvl9pPr>
          </a:lstStyle>
          <a:p>
            <a:pPr algn="r" eaLnBrk="1"/>
            <a:r>
              <a:rPr lang="fr-FR" sz="2400" b="1">
                <a:latin typeface="DIN" pitchFamily="32" charset="0"/>
                <a:cs typeface="Segoe UI" panose="020B0502040204020203" pitchFamily="34" charset="0"/>
              </a:rPr>
              <a:t>Performance </a:t>
            </a:r>
            <a:r>
              <a:rPr lang="fr-FR" sz="2400" b="1">
                <a:solidFill>
                  <a:srgbClr val="23A454"/>
                </a:solidFill>
                <a:latin typeface="DIN" pitchFamily="32" charset="0"/>
                <a:cs typeface="Segoe UI" panose="020B0502040204020203" pitchFamily="34" charset="0"/>
              </a:rPr>
              <a:t>environnementale</a:t>
            </a:r>
          </a:p>
          <a:p>
            <a:pPr algn="r" eaLnBrk="1"/>
            <a:r>
              <a:rPr lang="fr-FR" sz="2000">
                <a:latin typeface="DIN" pitchFamily="32" charset="0"/>
                <a:cs typeface="Segoe UI" panose="020B0502040204020203" pitchFamily="34" charset="0"/>
              </a:rPr>
              <a:t>sur le cycle de vie du bâtiment</a:t>
            </a:r>
          </a:p>
        </p:txBody>
      </p:sp>
      <p:sp>
        <p:nvSpPr>
          <p:cNvPr id="9250" name="Text Box 34"/>
          <p:cNvSpPr txBox="1">
            <a:spLocks noChangeArrowheads="1"/>
          </p:cNvSpPr>
          <p:nvPr/>
        </p:nvSpPr>
        <p:spPr bwMode="auto">
          <a:xfrm>
            <a:off x="1260311" y="1355996"/>
            <a:ext cx="5111084" cy="9126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9pPr>
          </a:lstStyle>
          <a:p>
            <a:pPr eaLnBrk="1"/>
            <a:r>
              <a:rPr lang="fr-FR" sz="2400" b="1">
                <a:latin typeface="DIN" pitchFamily="32" charset="0"/>
                <a:cs typeface="Segoe UI" panose="020B0502040204020203" pitchFamily="34" charset="0"/>
              </a:rPr>
              <a:t>Performance </a:t>
            </a:r>
            <a:r>
              <a:rPr lang="fr-FR" sz="2400" b="1">
                <a:solidFill>
                  <a:srgbClr val="1DBADF"/>
                </a:solidFill>
                <a:latin typeface="DIN" pitchFamily="32" charset="0"/>
                <a:cs typeface="Segoe UI" panose="020B0502040204020203" pitchFamily="34" charset="0"/>
              </a:rPr>
              <a:t>énergétique</a:t>
            </a:r>
          </a:p>
          <a:p>
            <a:pPr eaLnBrk="1"/>
            <a:r>
              <a:rPr lang="fr-FR" sz="2000">
                <a:latin typeface="DIN" pitchFamily="32" charset="0"/>
                <a:cs typeface="Segoe UI" panose="020B0502040204020203" pitchFamily="34" charset="0"/>
              </a:rPr>
              <a:t>en phase d’usage</a:t>
            </a:r>
          </a:p>
        </p:txBody>
      </p:sp>
      <p:sp>
        <p:nvSpPr>
          <p:cNvPr id="9251" name="Text Box 35"/>
          <p:cNvSpPr txBox="1">
            <a:spLocks noChangeArrowheads="1"/>
          </p:cNvSpPr>
          <p:nvPr/>
        </p:nvSpPr>
        <p:spPr bwMode="auto">
          <a:xfrm>
            <a:off x="8422178" y="3852808"/>
            <a:ext cx="1295231" cy="863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9pPr>
          </a:lstStyle>
          <a:p>
            <a:pPr algn="ctr" eaLnBrk="1"/>
            <a:r>
              <a:rPr lang="fr-FR" sz="2400" b="1">
                <a:latin typeface="DIN" pitchFamily="32" charset="0"/>
                <a:cs typeface="Segoe UI" panose="020B0502040204020203" pitchFamily="34" charset="0"/>
              </a:rPr>
              <a:t>CO</a:t>
            </a:r>
            <a:r>
              <a:rPr lang="fr-FR" sz="2400" b="1" baseline="-33000">
                <a:latin typeface="DIN" pitchFamily="32" charset="0"/>
                <a:cs typeface="Segoe UI" panose="020B0502040204020203" pitchFamily="34" charset="0"/>
              </a:rPr>
              <a:t>2</a:t>
            </a:r>
          </a:p>
          <a:p>
            <a:pPr algn="ctr" eaLnBrk="1"/>
            <a:r>
              <a:rPr lang="fr-FR" sz="1600">
                <a:latin typeface="DIN" pitchFamily="32" charset="0"/>
                <a:cs typeface="Segoe UI" panose="020B0502040204020203" pitchFamily="34" charset="0"/>
              </a:rPr>
              <a:t>du bâtiment</a:t>
            </a:r>
          </a:p>
        </p:txBody>
      </p:sp>
      <p:sp>
        <p:nvSpPr>
          <p:cNvPr id="9252" name="Line 36"/>
          <p:cNvSpPr>
            <a:spLocks noChangeShapeType="1"/>
          </p:cNvSpPr>
          <p:nvPr/>
        </p:nvSpPr>
        <p:spPr bwMode="auto">
          <a:xfrm flipV="1">
            <a:off x="7666627" y="4354393"/>
            <a:ext cx="720631" cy="363490"/>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9253" name="Line 37"/>
          <p:cNvSpPr>
            <a:spLocks noChangeShapeType="1"/>
          </p:cNvSpPr>
          <p:nvPr/>
        </p:nvSpPr>
        <p:spPr bwMode="auto">
          <a:xfrm>
            <a:off x="7666627" y="4860739"/>
            <a:ext cx="720631" cy="360316"/>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9254" name="Line 38"/>
          <p:cNvSpPr>
            <a:spLocks noChangeShapeType="1"/>
          </p:cNvSpPr>
          <p:nvPr/>
        </p:nvSpPr>
        <p:spPr bwMode="auto">
          <a:xfrm>
            <a:off x="755552" y="1008379"/>
            <a:ext cx="10079313" cy="1587"/>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pic>
        <p:nvPicPr>
          <p:cNvPr id="9255" name="Picture 3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955"/>
            <a:ext cx="1428564" cy="14761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Espace réservé du numéro de diapositive 1"/>
          <p:cNvSpPr>
            <a:spLocks noGrp="1"/>
          </p:cNvSpPr>
          <p:nvPr>
            <p:ph type="sldNum" idx="10"/>
          </p:nvPr>
        </p:nvSpPr>
        <p:spPr/>
        <p:txBody>
          <a:bodyPr/>
          <a:lstStyle/>
          <a:p>
            <a:fld id="{22A8BABD-8B4C-4909-AFDA-8BC8CE0BA231}" type="slidenum">
              <a:rPr lang="fr-FR" smtClean="0"/>
              <a:pPr/>
              <a:t>42</a:t>
            </a:fld>
            <a:endParaRPr lang="fr-FR"/>
          </a:p>
        </p:txBody>
      </p:sp>
    </p:spTree>
    <p:extLst>
      <p:ext uri="{BB962C8B-B14F-4D97-AF65-F5344CB8AC3E}">
        <p14:creationId xmlns:p14="http://schemas.microsoft.com/office/powerpoint/2010/main" val="295827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1833324" y="1105203"/>
            <a:ext cx="7992021" cy="4079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l="16064" t="14238" r="18463" b="26454"/>
          <a:stretch>
            <a:fillRect/>
          </a:stretch>
        </p:blipFill>
        <p:spPr bwMode="auto">
          <a:xfrm>
            <a:off x="4242836" y="1548059"/>
            <a:ext cx="2384115" cy="2255543"/>
          </a:xfrm>
          <a:prstGeom prst="rect">
            <a:avLst/>
          </a:prstGeom>
          <a:noFill/>
          <a:ln>
            <a:noFill/>
          </a:ln>
          <a:effectLst/>
          <a:extLst>
            <a:ext uri="{909E8E84-426E-40DD-AFC4-6F175D3DCCD1}">
              <a14:hiddenFill xmlns:a14="http://schemas.microsoft.com/office/drawing/2010/main">
                <a:blipFill dpi="0" rotWithShape="0">
                  <a:blip/>
                  <a:srcRect l="16064" t="14238" r="18463" b="26454"/>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AutoShape 3"/>
          <p:cNvSpPr>
            <a:spLocks noChangeArrowheads="1"/>
          </p:cNvSpPr>
          <p:nvPr/>
        </p:nvSpPr>
        <p:spPr bwMode="auto">
          <a:xfrm rot="10800000">
            <a:off x="6607903" y="2398847"/>
            <a:ext cx="957137" cy="361903"/>
          </a:xfrm>
          <a:prstGeom prst="chevron">
            <a:avLst>
              <a:gd name="adj" fmla="val 87631"/>
            </a:avLst>
          </a:prstGeom>
          <a:solidFill>
            <a:srgbClr val="339933"/>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fr-FR"/>
          </a:p>
        </p:txBody>
      </p:sp>
      <p:sp>
        <p:nvSpPr>
          <p:cNvPr id="10244" name="AutoShape 4"/>
          <p:cNvSpPr>
            <a:spLocks noChangeArrowheads="1"/>
          </p:cNvSpPr>
          <p:nvPr/>
        </p:nvSpPr>
        <p:spPr bwMode="auto">
          <a:xfrm>
            <a:off x="3085698" y="3411541"/>
            <a:ext cx="1228565" cy="358728"/>
          </a:xfrm>
          <a:prstGeom prst="chevron">
            <a:avLst>
              <a:gd name="adj" fmla="val 65911"/>
            </a:avLst>
          </a:prstGeom>
          <a:solidFill>
            <a:srgbClr val="8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45" name="AutoShape 5"/>
          <p:cNvSpPr>
            <a:spLocks noChangeArrowheads="1"/>
          </p:cNvSpPr>
          <p:nvPr/>
        </p:nvSpPr>
        <p:spPr bwMode="auto">
          <a:xfrm flipH="1">
            <a:off x="6653933" y="3030590"/>
            <a:ext cx="939678" cy="414283"/>
          </a:xfrm>
          <a:prstGeom prst="chevron">
            <a:avLst>
              <a:gd name="adj" fmla="val 69779"/>
            </a:avLst>
          </a:prstGeom>
          <a:solidFill>
            <a:srgbClr val="339933"/>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2022" y="1530597"/>
            <a:ext cx="795234" cy="7095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247" name="Group 7"/>
          <p:cNvGrpSpPr>
            <a:grpSpLocks/>
          </p:cNvGrpSpPr>
          <p:nvPr/>
        </p:nvGrpSpPr>
        <p:grpSpPr bwMode="auto">
          <a:xfrm>
            <a:off x="349205" y="3290906"/>
            <a:ext cx="1749197" cy="476188"/>
            <a:chOff x="220" y="2073"/>
            <a:chExt cx="1102" cy="300"/>
          </a:xfrm>
        </p:grpSpPr>
        <p:sp>
          <p:nvSpPr>
            <p:cNvPr id="10248" name="AutoShape 8"/>
            <p:cNvSpPr>
              <a:spLocks noChangeArrowheads="1"/>
            </p:cNvSpPr>
            <p:nvPr/>
          </p:nvSpPr>
          <p:spPr bwMode="auto">
            <a:xfrm>
              <a:off x="220" y="2098"/>
              <a:ext cx="1102" cy="267"/>
            </a:xfrm>
            <a:prstGeom prst="roundRect">
              <a:avLst>
                <a:gd name="adj" fmla="val 16667"/>
              </a:avLst>
            </a:prstGeom>
            <a:solidFill>
              <a:srgbClr val="000066"/>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49" name="Rectangle 9"/>
            <p:cNvSpPr>
              <a:spLocks noChangeArrowheads="1"/>
            </p:cNvSpPr>
            <p:nvPr/>
          </p:nvSpPr>
          <p:spPr bwMode="auto">
            <a:xfrm>
              <a:off x="220" y="2073"/>
              <a:ext cx="1102" cy="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ctr">
                <a:buClrTx/>
                <a:buFontTx/>
                <a:buNone/>
              </a:pPr>
              <a:r>
                <a:rPr lang="fr-FR" sz="1600" b="1">
                  <a:solidFill>
                    <a:srgbClr val="FFFFFF"/>
                  </a:solidFill>
                  <a:latin typeface="DIN" pitchFamily="32" charset="0"/>
                  <a:cs typeface="Arial Unicode MS" panose="020B0604020202020204" pitchFamily="34" charset="-128"/>
                </a:rPr>
                <a:t>Exportée</a:t>
              </a:r>
            </a:p>
          </p:txBody>
        </p:sp>
      </p:grpSp>
      <p:sp>
        <p:nvSpPr>
          <p:cNvPr id="10250" name="AutoShape 10"/>
          <p:cNvSpPr>
            <a:spLocks noChangeArrowheads="1"/>
          </p:cNvSpPr>
          <p:nvPr/>
        </p:nvSpPr>
        <p:spPr bwMode="auto">
          <a:xfrm rot="10800000">
            <a:off x="3085699" y="1676629"/>
            <a:ext cx="1196819" cy="288887"/>
          </a:xfrm>
          <a:prstGeom prst="chevron">
            <a:avLst>
              <a:gd name="adj" fmla="val 82186"/>
            </a:avLst>
          </a:prstGeom>
          <a:solidFill>
            <a:srgbClr val="000066"/>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fr-FR"/>
          </a:p>
        </p:txBody>
      </p:sp>
      <p:sp>
        <p:nvSpPr>
          <p:cNvPr id="10251" name="AutoShape 11"/>
          <p:cNvSpPr>
            <a:spLocks noChangeArrowheads="1"/>
          </p:cNvSpPr>
          <p:nvPr/>
        </p:nvSpPr>
        <p:spPr bwMode="auto">
          <a:xfrm rot="10800000">
            <a:off x="6563459" y="1749643"/>
            <a:ext cx="966661" cy="325396"/>
          </a:xfrm>
          <a:prstGeom prst="chevron">
            <a:avLst>
              <a:gd name="adj" fmla="val 93303"/>
            </a:avLst>
          </a:prstGeom>
          <a:solidFill>
            <a:srgbClr val="339933"/>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fr-FR"/>
          </a:p>
        </p:txBody>
      </p:sp>
      <p:sp>
        <p:nvSpPr>
          <p:cNvPr id="10252" name="AutoShape 12"/>
          <p:cNvSpPr>
            <a:spLocks noChangeArrowheads="1"/>
          </p:cNvSpPr>
          <p:nvPr/>
        </p:nvSpPr>
        <p:spPr bwMode="auto">
          <a:xfrm flipH="1">
            <a:off x="7203137" y="3030590"/>
            <a:ext cx="361903" cy="414283"/>
          </a:xfrm>
          <a:prstGeom prst="chevron">
            <a:avLst>
              <a:gd name="adj" fmla="val 30764"/>
            </a:avLst>
          </a:prstGeom>
          <a:solidFill>
            <a:srgbClr val="8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53" name="AutoShape 13"/>
          <p:cNvSpPr>
            <a:spLocks noChangeArrowheads="1"/>
          </p:cNvSpPr>
          <p:nvPr/>
        </p:nvSpPr>
        <p:spPr bwMode="auto">
          <a:xfrm>
            <a:off x="6663457" y="3516302"/>
            <a:ext cx="1004757" cy="231745"/>
          </a:xfrm>
          <a:prstGeom prst="chevron">
            <a:avLst>
              <a:gd name="adj" fmla="val 86010"/>
            </a:avLst>
          </a:prstGeom>
          <a:solidFill>
            <a:srgbClr val="000066"/>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54" name="Text Box 14"/>
          <p:cNvSpPr txBox="1">
            <a:spLocks noChangeArrowheads="1"/>
          </p:cNvSpPr>
          <p:nvPr/>
        </p:nvSpPr>
        <p:spPr bwMode="auto">
          <a:xfrm>
            <a:off x="7782500" y="3108367"/>
            <a:ext cx="1480944" cy="1184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Calibri" panose="020F0502020204030204" pitchFamily="34" charset="0"/>
                <a:cs typeface="Arial" panose="020B0604020202020204" pitchFamily="34" charset="0"/>
              </a:defRPr>
            </a:lvl9pPr>
          </a:lstStyle>
          <a:p>
            <a:pPr eaLnBrk="1"/>
            <a:r>
              <a:rPr lang="fr-FR" sz="2000">
                <a:latin typeface="DIN" pitchFamily="32" charset="0"/>
                <a:cs typeface="Segoe UI" panose="020B0502040204020203" pitchFamily="34" charset="0"/>
              </a:rPr>
              <a:t>Réseau</a:t>
            </a:r>
          </a:p>
          <a:p>
            <a:pPr eaLnBrk="1"/>
            <a:r>
              <a:rPr lang="fr-FR" sz="2000">
                <a:latin typeface="DIN" pitchFamily="32" charset="0"/>
                <a:cs typeface="Segoe UI" panose="020B0502040204020203" pitchFamily="34" charset="0"/>
              </a:rPr>
              <a:t>chaud/froid</a:t>
            </a:r>
          </a:p>
        </p:txBody>
      </p:sp>
      <p:sp>
        <p:nvSpPr>
          <p:cNvPr id="10255" name="Text Box 15"/>
          <p:cNvSpPr txBox="1">
            <a:spLocks noChangeArrowheads="1"/>
          </p:cNvSpPr>
          <p:nvPr/>
        </p:nvSpPr>
        <p:spPr bwMode="auto">
          <a:xfrm>
            <a:off x="7782500" y="2386149"/>
            <a:ext cx="1336501" cy="823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9pPr>
          </a:lstStyle>
          <a:p>
            <a:pPr eaLnBrk="1"/>
            <a:r>
              <a:rPr lang="fr-FR" sz="2000">
                <a:latin typeface="DIN" pitchFamily="32" charset="0"/>
                <a:cs typeface="Segoe UI" panose="020B0502040204020203" pitchFamily="34" charset="0"/>
              </a:rPr>
              <a:t>Biomasse</a:t>
            </a:r>
          </a:p>
        </p:txBody>
      </p:sp>
      <p:sp>
        <p:nvSpPr>
          <p:cNvPr id="10256" name="AutoShape 16"/>
          <p:cNvSpPr>
            <a:spLocks noChangeArrowheads="1"/>
          </p:cNvSpPr>
          <p:nvPr/>
        </p:nvSpPr>
        <p:spPr bwMode="auto">
          <a:xfrm>
            <a:off x="3212681" y="2724242"/>
            <a:ext cx="1093646" cy="358728"/>
          </a:xfrm>
          <a:prstGeom prst="chevron">
            <a:avLst>
              <a:gd name="adj" fmla="val 58673"/>
            </a:avLst>
          </a:prstGeom>
          <a:solidFill>
            <a:srgbClr val="339933"/>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57" name="AutoShape 17"/>
          <p:cNvSpPr>
            <a:spLocks noChangeArrowheads="1"/>
          </p:cNvSpPr>
          <p:nvPr/>
        </p:nvSpPr>
        <p:spPr bwMode="auto">
          <a:xfrm>
            <a:off x="3085698" y="2724242"/>
            <a:ext cx="1155550" cy="358728"/>
          </a:xfrm>
          <a:prstGeom prst="chevron">
            <a:avLst>
              <a:gd name="adj" fmla="val 61994"/>
            </a:avLst>
          </a:prstGeom>
          <a:solidFill>
            <a:srgbClr val="8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58" name="AutoShape 18"/>
          <p:cNvSpPr>
            <a:spLocks noChangeArrowheads="1"/>
          </p:cNvSpPr>
          <p:nvPr/>
        </p:nvSpPr>
        <p:spPr bwMode="auto">
          <a:xfrm>
            <a:off x="3212681" y="2038531"/>
            <a:ext cx="1093646" cy="357141"/>
          </a:xfrm>
          <a:prstGeom prst="chevron">
            <a:avLst>
              <a:gd name="adj" fmla="val 58934"/>
            </a:avLst>
          </a:prstGeom>
          <a:solidFill>
            <a:srgbClr val="339933"/>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59" name="AutoShape 19"/>
          <p:cNvSpPr>
            <a:spLocks noChangeArrowheads="1"/>
          </p:cNvSpPr>
          <p:nvPr/>
        </p:nvSpPr>
        <p:spPr bwMode="auto">
          <a:xfrm>
            <a:off x="3085698" y="2038531"/>
            <a:ext cx="1011106" cy="357141"/>
          </a:xfrm>
          <a:prstGeom prst="chevron">
            <a:avLst>
              <a:gd name="adj" fmla="val 54486"/>
            </a:avLst>
          </a:prstGeom>
          <a:solidFill>
            <a:srgbClr val="8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60" name="Text Box 20"/>
          <p:cNvSpPr txBox="1">
            <a:spLocks noChangeArrowheads="1"/>
          </p:cNvSpPr>
          <p:nvPr/>
        </p:nvSpPr>
        <p:spPr bwMode="auto">
          <a:xfrm>
            <a:off x="2219036" y="3429000"/>
            <a:ext cx="903170" cy="465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9pPr>
          </a:lstStyle>
          <a:p>
            <a:pPr algn="r" eaLnBrk="1"/>
            <a:r>
              <a:rPr lang="fr-FR" sz="2000">
                <a:latin typeface="DIN" pitchFamily="32" charset="0"/>
                <a:cs typeface="Segoe UI" panose="020B0502040204020203" pitchFamily="34" charset="0"/>
              </a:rPr>
              <a:t>Fioul</a:t>
            </a:r>
          </a:p>
        </p:txBody>
      </p:sp>
      <p:sp>
        <p:nvSpPr>
          <p:cNvPr id="10261" name="Text Box 21"/>
          <p:cNvSpPr txBox="1">
            <a:spLocks noChangeArrowheads="1"/>
          </p:cNvSpPr>
          <p:nvPr/>
        </p:nvSpPr>
        <p:spPr bwMode="auto">
          <a:xfrm>
            <a:off x="2184116" y="2743290"/>
            <a:ext cx="903170" cy="465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9pPr>
          </a:lstStyle>
          <a:p>
            <a:pPr algn="r" eaLnBrk="1"/>
            <a:r>
              <a:rPr lang="fr-FR" sz="2000">
                <a:latin typeface="DIN" pitchFamily="32" charset="0"/>
                <a:cs typeface="Segoe UI" panose="020B0502040204020203" pitchFamily="34" charset="0"/>
              </a:rPr>
              <a:t>Gaz</a:t>
            </a:r>
          </a:p>
        </p:txBody>
      </p:sp>
      <p:sp>
        <p:nvSpPr>
          <p:cNvPr id="10262" name="Text Box 22"/>
          <p:cNvSpPr txBox="1">
            <a:spLocks noChangeArrowheads="1"/>
          </p:cNvSpPr>
          <p:nvPr/>
        </p:nvSpPr>
        <p:spPr bwMode="auto">
          <a:xfrm>
            <a:off x="1822213" y="1768691"/>
            <a:ext cx="1299994" cy="825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Calibri" panose="020F0502020204030204" pitchFamily="34" charset="0"/>
                <a:cs typeface="Arial" panose="020B0604020202020204" pitchFamily="34" charset="0"/>
              </a:defRPr>
            </a:lvl9pPr>
          </a:lstStyle>
          <a:p>
            <a:pPr algn="r" eaLnBrk="1"/>
            <a:r>
              <a:rPr lang="fr-FR" sz="2000">
                <a:latin typeface="DIN" pitchFamily="32" charset="0"/>
                <a:cs typeface="Segoe UI" panose="020B0502040204020203" pitchFamily="34" charset="0"/>
              </a:rPr>
              <a:t>Électricité</a:t>
            </a:r>
          </a:p>
        </p:txBody>
      </p:sp>
      <p:grpSp>
        <p:nvGrpSpPr>
          <p:cNvPr id="10263" name="Group 23"/>
          <p:cNvGrpSpPr>
            <a:grpSpLocks/>
          </p:cNvGrpSpPr>
          <p:nvPr/>
        </p:nvGrpSpPr>
        <p:grpSpPr bwMode="auto">
          <a:xfrm>
            <a:off x="349204" y="2733766"/>
            <a:ext cx="1752372" cy="474601"/>
            <a:chOff x="220" y="1722"/>
            <a:chExt cx="1104" cy="299"/>
          </a:xfrm>
        </p:grpSpPr>
        <p:sp>
          <p:nvSpPr>
            <p:cNvPr id="10264" name="AutoShape 24"/>
            <p:cNvSpPr>
              <a:spLocks noChangeArrowheads="1"/>
            </p:cNvSpPr>
            <p:nvPr/>
          </p:nvSpPr>
          <p:spPr bwMode="auto">
            <a:xfrm>
              <a:off x="220" y="1747"/>
              <a:ext cx="1104" cy="267"/>
            </a:xfrm>
            <a:prstGeom prst="roundRect">
              <a:avLst>
                <a:gd name="adj" fmla="val 16667"/>
              </a:avLst>
            </a:prstGeom>
            <a:solidFill>
              <a:srgbClr val="339933"/>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65" name="Rectangle 25"/>
            <p:cNvSpPr>
              <a:spLocks noChangeArrowheads="1"/>
            </p:cNvSpPr>
            <p:nvPr/>
          </p:nvSpPr>
          <p:spPr bwMode="auto">
            <a:xfrm>
              <a:off x="220" y="1722"/>
              <a:ext cx="1102"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ctr">
                <a:buClrTx/>
                <a:buFontTx/>
                <a:buNone/>
              </a:pPr>
              <a:r>
                <a:rPr lang="fr-FR" sz="1600" b="1">
                  <a:solidFill>
                    <a:srgbClr val="FFFFFF"/>
                  </a:solidFill>
                  <a:latin typeface="DIN" pitchFamily="32" charset="0"/>
                  <a:cs typeface="Arial Unicode MS" panose="020B0604020202020204" pitchFamily="34" charset="-128"/>
                </a:rPr>
                <a:t>Renouvelable</a:t>
              </a:r>
            </a:p>
          </p:txBody>
        </p:sp>
      </p:grpSp>
      <p:grpSp>
        <p:nvGrpSpPr>
          <p:cNvPr id="10266" name="Group 26"/>
          <p:cNvGrpSpPr>
            <a:grpSpLocks/>
          </p:cNvGrpSpPr>
          <p:nvPr/>
        </p:nvGrpSpPr>
        <p:grpSpPr bwMode="auto">
          <a:xfrm>
            <a:off x="268253" y="2216309"/>
            <a:ext cx="1912688" cy="474601"/>
            <a:chOff x="169" y="1396"/>
            <a:chExt cx="1205" cy="299"/>
          </a:xfrm>
        </p:grpSpPr>
        <p:sp>
          <p:nvSpPr>
            <p:cNvPr id="10267" name="AutoShape 27"/>
            <p:cNvSpPr>
              <a:spLocks noChangeArrowheads="1"/>
            </p:cNvSpPr>
            <p:nvPr/>
          </p:nvSpPr>
          <p:spPr bwMode="auto">
            <a:xfrm>
              <a:off x="219" y="1413"/>
              <a:ext cx="1105" cy="267"/>
            </a:xfrm>
            <a:prstGeom prst="roundRect">
              <a:avLst>
                <a:gd name="adj" fmla="val 16667"/>
              </a:avLst>
            </a:prstGeom>
            <a:solidFill>
              <a:srgbClr val="8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68" name="Rectangle 28"/>
            <p:cNvSpPr>
              <a:spLocks noChangeArrowheads="1"/>
            </p:cNvSpPr>
            <p:nvPr/>
          </p:nvSpPr>
          <p:spPr bwMode="auto">
            <a:xfrm>
              <a:off x="169" y="1396"/>
              <a:ext cx="1205" cy="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ctr">
                <a:buClrTx/>
                <a:buFontTx/>
                <a:buNone/>
              </a:pPr>
              <a:r>
                <a:rPr lang="fr-FR" sz="1600" b="1">
                  <a:solidFill>
                    <a:srgbClr val="FFFFFF"/>
                  </a:solidFill>
                  <a:latin typeface="DIN" pitchFamily="32" charset="0"/>
                  <a:cs typeface="Arial Unicode MS" panose="020B0604020202020204" pitchFamily="34" charset="-128"/>
                </a:rPr>
                <a:t>Non renouvelable</a:t>
              </a:r>
            </a:p>
          </p:txBody>
        </p:sp>
      </p:grpSp>
      <p:sp>
        <p:nvSpPr>
          <p:cNvPr id="10269" name="Rectangle 29"/>
          <p:cNvSpPr>
            <a:spLocks noChangeArrowheads="1"/>
          </p:cNvSpPr>
          <p:nvPr/>
        </p:nvSpPr>
        <p:spPr bwMode="auto">
          <a:xfrm>
            <a:off x="1677769" y="778220"/>
            <a:ext cx="7369802" cy="8639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buClrTx/>
              <a:buFontTx/>
              <a:buNone/>
            </a:pPr>
            <a:r>
              <a:rPr lang="fr-FR" sz="2400" b="1" dirty="0" smtClean="0">
                <a:latin typeface="DIN" pitchFamily="32" charset="0"/>
              </a:rPr>
              <a:t>      </a:t>
            </a:r>
            <a:r>
              <a:rPr lang="fr-FR" sz="2400" b="1" dirty="0" err="1" smtClean="0">
                <a:latin typeface="DIN" pitchFamily="32" charset="0"/>
              </a:rPr>
              <a:t>Bilan</a:t>
            </a:r>
            <a:r>
              <a:rPr lang="fr-FR" sz="2400" b="1" baseline="-33000" dirty="0" err="1" smtClean="0">
                <a:latin typeface="DIN" pitchFamily="32" charset="0"/>
              </a:rPr>
              <a:t>BEPOS</a:t>
            </a:r>
            <a:r>
              <a:rPr lang="fr-FR" sz="2000" b="1" dirty="0" smtClean="0">
                <a:latin typeface="DIN" pitchFamily="32" charset="0"/>
              </a:rPr>
              <a:t> </a:t>
            </a:r>
            <a:r>
              <a:rPr lang="fr-FR" sz="2000" b="1" dirty="0">
                <a:latin typeface="DIN" pitchFamily="32" charset="0"/>
              </a:rPr>
              <a:t>=</a:t>
            </a:r>
            <a:r>
              <a:rPr lang="fr-FR" sz="3000" dirty="0" smtClean="0">
                <a:latin typeface="DIN" pitchFamily="32" charset="0"/>
              </a:rPr>
              <a:t>∑                      </a:t>
            </a:r>
            <a:r>
              <a:rPr lang="fr-FR" dirty="0" smtClean="0">
                <a:solidFill>
                  <a:srgbClr val="FF0000"/>
                </a:solidFill>
                <a:latin typeface="DIN" pitchFamily="32" charset="0"/>
              </a:rPr>
              <a:t>    </a:t>
            </a:r>
            <a:r>
              <a:rPr lang="fr-FR" sz="3200" b="1" dirty="0">
                <a:solidFill>
                  <a:srgbClr val="1F497D"/>
                </a:solidFill>
                <a:latin typeface="DIN" pitchFamily="32" charset="0"/>
              </a:rPr>
              <a:t>-</a:t>
            </a:r>
            <a:r>
              <a:rPr lang="fr-FR" dirty="0">
                <a:solidFill>
                  <a:srgbClr val="FF0000"/>
                </a:solidFill>
                <a:latin typeface="DIN" pitchFamily="32" charset="0"/>
              </a:rPr>
              <a:t>   </a:t>
            </a:r>
            <a:r>
              <a:rPr lang="fr-FR" sz="3000" dirty="0">
                <a:latin typeface="DIN" pitchFamily="32" charset="0"/>
              </a:rPr>
              <a:t>∑</a:t>
            </a:r>
            <a:r>
              <a:rPr lang="fr-FR" sz="3000" dirty="0">
                <a:solidFill>
                  <a:srgbClr val="FFFFFF"/>
                </a:solidFill>
                <a:latin typeface="DIN" pitchFamily="32" charset="0"/>
              </a:rPr>
              <a:t> </a:t>
            </a:r>
            <a:r>
              <a:rPr lang="fr-FR" dirty="0">
                <a:latin typeface="DIN" pitchFamily="32" charset="0"/>
              </a:rPr>
              <a:t>		</a:t>
            </a:r>
          </a:p>
        </p:txBody>
      </p:sp>
      <p:sp>
        <p:nvSpPr>
          <p:cNvPr id="10270" name="Rectangle 30"/>
          <p:cNvSpPr>
            <a:spLocks noChangeArrowheads="1"/>
          </p:cNvSpPr>
          <p:nvPr/>
        </p:nvSpPr>
        <p:spPr bwMode="auto">
          <a:xfrm>
            <a:off x="7093239" y="803617"/>
            <a:ext cx="2603161" cy="577775"/>
          </a:xfrm>
          <a:prstGeom prst="rect">
            <a:avLst/>
          </a:prstGeom>
          <a:solidFill>
            <a:srgbClr val="00008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71" name="Rectangle 31"/>
          <p:cNvSpPr>
            <a:spLocks noChangeArrowheads="1"/>
          </p:cNvSpPr>
          <p:nvPr/>
        </p:nvSpPr>
        <p:spPr bwMode="auto">
          <a:xfrm>
            <a:off x="4359378" y="803617"/>
            <a:ext cx="2312686" cy="577775"/>
          </a:xfrm>
          <a:prstGeom prst="rect">
            <a:avLst/>
          </a:prstGeom>
          <a:solidFill>
            <a:srgbClr val="8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74" name="Text Box 34"/>
          <p:cNvSpPr txBox="1">
            <a:spLocks noChangeArrowheads="1"/>
          </p:cNvSpPr>
          <p:nvPr/>
        </p:nvSpPr>
        <p:spPr bwMode="auto">
          <a:xfrm>
            <a:off x="52381" y="71875"/>
            <a:ext cx="5130132" cy="915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Calibri" panose="020F0502020204030204" pitchFamily="34" charset="0"/>
                <a:cs typeface="Arial" panose="020B0604020202020204" pitchFamily="34" charset="0"/>
              </a:defRPr>
            </a:lvl9pPr>
          </a:lstStyle>
          <a:p>
            <a:pPr eaLnBrk="1"/>
            <a:r>
              <a:rPr lang="fr-FR" sz="2400" b="1" dirty="0">
                <a:latin typeface="DIN" pitchFamily="32" charset="0"/>
                <a:cs typeface="Segoe UI" panose="020B0502040204020203" pitchFamily="34" charset="0"/>
              </a:rPr>
              <a:t>Performance </a:t>
            </a:r>
            <a:r>
              <a:rPr lang="fr-FR" sz="2400" b="1" dirty="0">
                <a:solidFill>
                  <a:srgbClr val="1DBADF"/>
                </a:solidFill>
                <a:latin typeface="DIN" pitchFamily="32" charset="0"/>
                <a:cs typeface="Segoe UI" panose="020B0502040204020203" pitchFamily="34" charset="0"/>
              </a:rPr>
              <a:t>énergétique</a:t>
            </a:r>
          </a:p>
          <a:p>
            <a:pPr eaLnBrk="1"/>
            <a:r>
              <a:rPr lang="fr-FR" sz="2000" dirty="0">
                <a:latin typeface="DIN" pitchFamily="32" charset="0"/>
                <a:cs typeface="Segoe UI" panose="020B0502040204020203" pitchFamily="34" charset="0"/>
              </a:rPr>
              <a:t>en phase d’usage</a:t>
            </a:r>
          </a:p>
        </p:txBody>
      </p:sp>
      <p:pic>
        <p:nvPicPr>
          <p:cNvPr id="10275" name="Picture 35"/>
          <p:cNvPicPr>
            <a:picLocks noChangeAspect="1" noChangeArrowheads="1"/>
          </p:cNvPicPr>
          <p:nvPr/>
        </p:nvPicPr>
        <p:blipFill>
          <a:blip r:embed="rId5">
            <a:extLst>
              <a:ext uri="{28A0092B-C50C-407E-A947-70E740481C1C}">
                <a14:useLocalDpi xmlns:a14="http://schemas.microsoft.com/office/drawing/2010/main" val="0"/>
              </a:ext>
            </a:extLst>
          </a:blip>
          <a:srcRect l="-502" t="1787" r="946" b="3751"/>
          <a:stretch>
            <a:fillRect/>
          </a:stretch>
        </p:blipFill>
        <p:spPr bwMode="auto">
          <a:xfrm>
            <a:off x="5326957" y="3875030"/>
            <a:ext cx="6695203" cy="1998402"/>
          </a:xfrm>
          <a:prstGeom prst="rect">
            <a:avLst/>
          </a:prstGeom>
          <a:noFill/>
          <a:ln>
            <a:noFill/>
          </a:ln>
          <a:effectLst/>
          <a:extLst>
            <a:ext uri="{909E8E84-426E-40DD-AFC4-6F175D3DCCD1}">
              <a14:hiddenFill xmlns:a14="http://schemas.microsoft.com/office/drawing/2010/main">
                <a:blipFill dpi="0" rotWithShape="0">
                  <a:blip/>
                  <a:srcRect l="-502" t="1787" r="946" b="3751"/>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6" name="Text Box 36"/>
          <p:cNvSpPr txBox="1">
            <a:spLocks noChangeArrowheads="1"/>
          </p:cNvSpPr>
          <p:nvPr/>
        </p:nvSpPr>
        <p:spPr bwMode="auto">
          <a:xfrm>
            <a:off x="5541241" y="5687719"/>
            <a:ext cx="1657134" cy="7745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r"/>
            <a:r>
              <a:rPr lang="fr-FR" sz="900">
                <a:solidFill>
                  <a:srgbClr val="0059A9"/>
                </a:solidFill>
                <a:latin typeface="DIN" pitchFamily="32" charset="0"/>
              </a:rPr>
              <a:t>Entretien, remplacement</a:t>
            </a:r>
          </a:p>
          <a:p>
            <a:pPr algn="r"/>
            <a:r>
              <a:rPr lang="fr-FR" sz="900">
                <a:solidFill>
                  <a:srgbClr val="0059A9"/>
                </a:solidFill>
                <a:latin typeface="DIN" pitchFamily="32" charset="0"/>
              </a:rPr>
              <a:t>Consommations d’énergie</a:t>
            </a:r>
          </a:p>
          <a:p>
            <a:pPr algn="r"/>
            <a:r>
              <a:rPr lang="fr-FR" sz="900">
                <a:solidFill>
                  <a:srgbClr val="0059A9"/>
                </a:solidFill>
                <a:latin typeface="DIN" pitchFamily="32" charset="0"/>
              </a:rPr>
              <a:t>Consommations d’eau</a:t>
            </a:r>
          </a:p>
        </p:txBody>
      </p:sp>
      <p:sp>
        <p:nvSpPr>
          <p:cNvPr id="10277" name="Text Box 37"/>
          <p:cNvSpPr txBox="1">
            <a:spLocks noChangeArrowheads="1"/>
          </p:cNvSpPr>
          <p:nvPr/>
        </p:nvSpPr>
        <p:spPr bwMode="auto">
          <a:xfrm>
            <a:off x="1190470" y="4327408"/>
            <a:ext cx="3344428" cy="1431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 pos="1797050" algn="l"/>
                <a:tab pos="2246313" algn="l"/>
                <a:tab pos="2695575" algn="l"/>
                <a:tab pos="3144838"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 pos="1797050" algn="l"/>
                <a:tab pos="2246313" algn="l"/>
                <a:tab pos="2695575" algn="l"/>
                <a:tab pos="3144838"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 pos="1797050" algn="l"/>
                <a:tab pos="2246313" algn="l"/>
                <a:tab pos="2695575" algn="l"/>
                <a:tab pos="3144838"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 pos="1797050" algn="l"/>
                <a:tab pos="2246313" algn="l"/>
                <a:tab pos="2695575" algn="l"/>
                <a:tab pos="3144838"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 pos="1797050" algn="l"/>
                <a:tab pos="2246313" algn="l"/>
                <a:tab pos="2695575" algn="l"/>
                <a:tab pos="3144838"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Calibri" panose="020F0502020204030204" pitchFamily="34" charset="0"/>
                <a:cs typeface="Arial" panose="020B0604020202020204" pitchFamily="34" charset="0"/>
              </a:defRPr>
            </a:lvl9pPr>
          </a:lstStyle>
          <a:p>
            <a:pPr algn="r" eaLnBrk="1"/>
            <a:r>
              <a:rPr lang="fr-FR" sz="2400" b="1">
                <a:latin typeface="DIN" pitchFamily="32" charset="0"/>
                <a:cs typeface="Segoe UI" panose="020B0502040204020203" pitchFamily="34" charset="0"/>
              </a:rPr>
              <a:t>Performance </a:t>
            </a:r>
            <a:r>
              <a:rPr lang="fr-FR" sz="2400" b="1">
                <a:solidFill>
                  <a:srgbClr val="23A454"/>
                </a:solidFill>
                <a:latin typeface="DIN" pitchFamily="32" charset="0"/>
                <a:cs typeface="Segoe UI" panose="020B0502040204020203" pitchFamily="34" charset="0"/>
              </a:rPr>
              <a:t>environnementale</a:t>
            </a:r>
          </a:p>
          <a:p>
            <a:pPr algn="r" eaLnBrk="1"/>
            <a:r>
              <a:rPr lang="fr-FR" sz="2000">
                <a:latin typeface="DIN" pitchFamily="32" charset="0"/>
                <a:cs typeface="Segoe UI" panose="020B0502040204020203" pitchFamily="34" charset="0"/>
              </a:rPr>
              <a:t>sur le cycle de vie du bâtiment</a:t>
            </a:r>
          </a:p>
        </p:txBody>
      </p:sp>
      <p:sp>
        <p:nvSpPr>
          <p:cNvPr id="2" name="Espace réservé du numéro de diapositive 1"/>
          <p:cNvSpPr>
            <a:spLocks noGrp="1"/>
          </p:cNvSpPr>
          <p:nvPr>
            <p:ph type="sldNum" idx="10"/>
          </p:nvPr>
        </p:nvSpPr>
        <p:spPr/>
        <p:txBody>
          <a:bodyPr/>
          <a:lstStyle/>
          <a:p>
            <a:fld id="{22A8BABD-8B4C-4909-AFDA-8BC8CE0BA231}" type="slidenum">
              <a:rPr lang="fr-FR" smtClean="0"/>
              <a:pPr/>
              <a:t>43</a:t>
            </a:fld>
            <a:endParaRPr lang="fr-FR"/>
          </a:p>
        </p:txBody>
      </p:sp>
      <p:sp>
        <p:nvSpPr>
          <p:cNvPr id="40" name="Text Box 32"/>
          <p:cNvSpPr txBox="1">
            <a:spLocks noChangeArrowheads="1"/>
          </p:cNvSpPr>
          <p:nvPr/>
        </p:nvSpPr>
        <p:spPr bwMode="auto">
          <a:xfrm>
            <a:off x="4367808" y="803617"/>
            <a:ext cx="2312686" cy="1076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9pPr>
          </a:lstStyle>
          <a:p>
            <a:pPr algn="ctr" eaLnBrk="1"/>
            <a:r>
              <a:rPr lang="fr-FR" b="1" dirty="0">
                <a:solidFill>
                  <a:srgbClr val="FFFFFF"/>
                </a:solidFill>
                <a:latin typeface="DIN" pitchFamily="32" charset="0"/>
                <a:cs typeface="Segoe UI" panose="020B0502040204020203" pitchFamily="34" charset="0"/>
              </a:rPr>
              <a:t>Conso. d’énergie non renouvelable</a:t>
            </a:r>
          </a:p>
        </p:txBody>
      </p:sp>
      <p:sp>
        <p:nvSpPr>
          <p:cNvPr id="41" name="Text Box 33"/>
          <p:cNvSpPr txBox="1">
            <a:spLocks noChangeArrowheads="1"/>
          </p:cNvSpPr>
          <p:nvPr/>
        </p:nvSpPr>
        <p:spPr bwMode="auto">
          <a:xfrm>
            <a:off x="7059905" y="792507"/>
            <a:ext cx="2636495" cy="1076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9pPr>
          </a:lstStyle>
          <a:p>
            <a:pPr algn="ctr" eaLnBrk="1"/>
            <a:r>
              <a:rPr lang="fr-FR" b="1" dirty="0">
                <a:solidFill>
                  <a:srgbClr val="FFFFFF"/>
                </a:solidFill>
                <a:latin typeface="DIN" pitchFamily="32" charset="0"/>
                <a:cs typeface="Segoe UI" panose="020B0502040204020203" pitchFamily="34" charset="0"/>
              </a:rPr>
              <a:t>Exportation d’énergie renouvelable</a:t>
            </a:r>
          </a:p>
        </p:txBody>
      </p:sp>
    </p:spTree>
    <p:extLst>
      <p:ext uri="{BB962C8B-B14F-4D97-AF65-F5344CB8AC3E}">
        <p14:creationId xmlns:p14="http://schemas.microsoft.com/office/powerpoint/2010/main" val="35829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4284105" y="1332186"/>
            <a:ext cx="2519034" cy="1079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9pPr>
          </a:lstStyle>
          <a:p>
            <a:pPr algn="ctr" eaLnBrk="1"/>
            <a:r>
              <a:rPr lang="fr-FR" sz="2000">
                <a:latin typeface="DIN" pitchFamily="32" charset="0"/>
                <a:cs typeface="Segoe UI" panose="020B0502040204020203" pitchFamily="34" charset="0"/>
              </a:rPr>
              <a:t>Observatoire</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4135"/>
          <a:stretch>
            <a:fillRect/>
          </a:stretch>
        </p:blipFill>
        <p:spPr bwMode="auto">
          <a:xfrm>
            <a:off x="4499977" y="1978214"/>
            <a:ext cx="2195226" cy="1874594"/>
          </a:xfrm>
          <a:prstGeom prst="rect">
            <a:avLst/>
          </a:prstGeom>
          <a:noFill/>
          <a:ln>
            <a:noFill/>
          </a:ln>
          <a:effectLst/>
          <a:extLst>
            <a:ext uri="{909E8E84-426E-40DD-AFC4-6F175D3DCCD1}">
              <a14:hiddenFill xmlns:a14="http://schemas.microsoft.com/office/drawing/2010/main">
                <a:blipFill dpi="0" rotWithShape="0">
                  <a:blip/>
                  <a:srcRect b="4135"/>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1187296" y="386159"/>
            <a:ext cx="9069794" cy="690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ctr"/>
            <a:r>
              <a:rPr lang="fr-FR" sz="2800">
                <a:latin typeface="DIN" pitchFamily="32" charset="0"/>
                <a:ea typeface="Microsoft YaHei" panose="020B0503020204020204" pitchFamily="34" charset="-122"/>
              </a:rPr>
              <a:t>Les 3 piliers de l’expérimentation</a:t>
            </a:r>
          </a:p>
        </p:txBody>
      </p:sp>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2054" y="2044880"/>
            <a:ext cx="1176184" cy="1663483"/>
          </a:xfrm>
          <a:prstGeom prst="rect">
            <a:avLst/>
          </a:prstGeom>
          <a:noFill/>
          <a:ln w="3600" cap="flat">
            <a:solidFill>
              <a:srgbClr val="B2B2B2"/>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4910" y="2187737"/>
            <a:ext cx="1176184" cy="1663483"/>
          </a:xfrm>
          <a:prstGeom prst="rect">
            <a:avLst/>
          </a:prstGeom>
          <a:noFill/>
          <a:ln w="3600" cap="flat">
            <a:solidFill>
              <a:srgbClr val="B2B2B2"/>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0" name="Text Box 6"/>
          <p:cNvSpPr txBox="1">
            <a:spLocks noChangeArrowheads="1"/>
          </p:cNvSpPr>
          <p:nvPr/>
        </p:nvSpPr>
        <p:spPr bwMode="auto">
          <a:xfrm>
            <a:off x="3599981" y="2682973"/>
            <a:ext cx="431744" cy="644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p>
            <a:pPr eaLnBrk="1"/>
            <a:r>
              <a:rPr lang="fr-FR" sz="3600">
                <a:solidFill>
                  <a:srgbClr val="000000"/>
                </a:solidFill>
                <a:latin typeface="DIN" pitchFamily="32" charset="0"/>
                <a:cs typeface="Segoe UI" panose="020B0502040204020203" pitchFamily="34" charset="0"/>
              </a:rPr>
              <a:t>+</a:t>
            </a:r>
          </a:p>
        </p:txBody>
      </p:sp>
      <p:sp>
        <p:nvSpPr>
          <p:cNvPr id="11271" name="Text Box 7"/>
          <p:cNvSpPr txBox="1">
            <a:spLocks noChangeArrowheads="1"/>
          </p:cNvSpPr>
          <p:nvPr/>
        </p:nvSpPr>
        <p:spPr bwMode="auto">
          <a:xfrm>
            <a:off x="7163455" y="2559164"/>
            <a:ext cx="431744" cy="644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p>
            <a:pPr eaLnBrk="1"/>
            <a:r>
              <a:rPr lang="fr-FR" sz="3600">
                <a:solidFill>
                  <a:srgbClr val="000000"/>
                </a:solidFill>
                <a:latin typeface="DIN" pitchFamily="32" charset="0"/>
                <a:cs typeface="Segoe UI" panose="020B0502040204020203" pitchFamily="34" charset="0"/>
              </a:rPr>
              <a:t>+</a:t>
            </a:r>
          </a:p>
        </p:txBody>
      </p:sp>
      <p:sp>
        <p:nvSpPr>
          <p:cNvPr id="11272" name="Text Box 8"/>
          <p:cNvSpPr txBox="1">
            <a:spLocks noChangeArrowheads="1"/>
          </p:cNvSpPr>
          <p:nvPr/>
        </p:nvSpPr>
        <p:spPr bwMode="auto">
          <a:xfrm>
            <a:off x="1403168" y="1332186"/>
            <a:ext cx="2663478" cy="1079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9pPr>
          </a:lstStyle>
          <a:p>
            <a:pPr algn="ctr" eaLnBrk="1"/>
            <a:r>
              <a:rPr lang="fr-FR" sz="2000">
                <a:latin typeface="DIN" pitchFamily="32" charset="0"/>
                <a:cs typeface="Segoe UI" panose="020B0502040204020203" pitchFamily="34" charset="0"/>
              </a:rPr>
              <a:t>Référentiel</a:t>
            </a:r>
          </a:p>
          <a:p>
            <a:pPr algn="ctr" eaLnBrk="1"/>
            <a:r>
              <a:rPr lang="fr-FR" sz="2000">
                <a:latin typeface="DIN" pitchFamily="32" charset="0"/>
                <a:cs typeface="Segoe UI" panose="020B0502040204020203" pitchFamily="34" charset="0"/>
              </a:rPr>
              <a:t>« énergie - carbone »</a:t>
            </a:r>
          </a:p>
        </p:txBody>
      </p:sp>
      <p:sp>
        <p:nvSpPr>
          <p:cNvPr id="11273" name="Text Box 9"/>
          <p:cNvSpPr txBox="1">
            <a:spLocks noChangeArrowheads="1"/>
          </p:cNvSpPr>
          <p:nvPr/>
        </p:nvSpPr>
        <p:spPr bwMode="auto">
          <a:xfrm>
            <a:off x="7666627" y="1308376"/>
            <a:ext cx="2519035" cy="1079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Calibri" panose="020F0502020204030204" pitchFamily="34" charset="0"/>
                <a:cs typeface="Arial" panose="020B0604020202020204" pitchFamily="34" charset="0"/>
              </a:defRPr>
            </a:lvl9pPr>
          </a:lstStyle>
          <a:p>
            <a:pPr algn="ctr" eaLnBrk="1"/>
            <a:r>
              <a:rPr lang="fr-FR" sz="2000">
                <a:latin typeface="DIN" pitchFamily="32" charset="0"/>
                <a:cs typeface="Segoe UI" panose="020B0502040204020203" pitchFamily="34" charset="0"/>
              </a:rPr>
              <a:t> Label</a:t>
            </a:r>
          </a:p>
          <a:p>
            <a:pPr algn="ctr" eaLnBrk="1"/>
            <a:endParaRPr lang="fr-FR" sz="2000">
              <a:latin typeface="DIN" pitchFamily="32" charset="0"/>
              <a:cs typeface="Segoe UI" panose="020B0502040204020203" pitchFamily="34" charset="0"/>
            </a:endParaRPr>
          </a:p>
        </p:txBody>
      </p:sp>
      <p:pic>
        <p:nvPicPr>
          <p:cNvPr id="11274"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6308" y="1994087"/>
            <a:ext cx="1728562" cy="17857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5" name="Text Box 11"/>
          <p:cNvSpPr txBox="1">
            <a:spLocks noChangeArrowheads="1"/>
          </p:cNvSpPr>
          <p:nvPr/>
        </p:nvSpPr>
        <p:spPr bwMode="auto">
          <a:xfrm>
            <a:off x="8026943" y="4211536"/>
            <a:ext cx="2015863" cy="1199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9pPr>
          </a:lstStyle>
          <a:p>
            <a:pPr algn="ctr" eaLnBrk="1"/>
            <a:r>
              <a:rPr lang="fr-FR" sz="2000" b="1">
                <a:latin typeface="DIN" pitchFamily="32" charset="0"/>
                <a:cs typeface="Segoe UI" panose="020B0502040204020203" pitchFamily="34" charset="0"/>
              </a:rPr>
              <a:t>Valoriser</a:t>
            </a:r>
          </a:p>
          <a:p>
            <a:pPr algn="ctr" eaLnBrk="1"/>
            <a:r>
              <a:rPr lang="fr-FR" sz="2000">
                <a:latin typeface="DIN" pitchFamily="32" charset="0"/>
                <a:cs typeface="Segoe UI" panose="020B0502040204020203" pitchFamily="34" charset="0"/>
              </a:rPr>
              <a:t>les projets pilotes</a:t>
            </a:r>
          </a:p>
        </p:txBody>
      </p:sp>
      <p:sp>
        <p:nvSpPr>
          <p:cNvPr id="11276" name="Text Box 12"/>
          <p:cNvSpPr txBox="1">
            <a:spLocks noChangeArrowheads="1"/>
          </p:cNvSpPr>
          <p:nvPr/>
        </p:nvSpPr>
        <p:spPr bwMode="auto">
          <a:xfrm>
            <a:off x="4139661" y="4211537"/>
            <a:ext cx="4031725" cy="1449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 pos="1797050" algn="l"/>
                <a:tab pos="2246313" algn="l"/>
                <a:tab pos="2695575" algn="l"/>
                <a:tab pos="3144838" algn="l"/>
                <a:tab pos="3594100"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Calibri" panose="020F0502020204030204" pitchFamily="34" charset="0"/>
                <a:cs typeface="Arial" panose="020B0604020202020204" pitchFamily="34" charset="0"/>
              </a:defRPr>
            </a:lvl9pPr>
          </a:lstStyle>
          <a:p>
            <a:pPr eaLnBrk="1"/>
            <a:r>
              <a:rPr lang="fr-FR" sz="2000" b="1">
                <a:latin typeface="DIN" pitchFamily="32" charset="0"/>
                <a:cs typeface="Segoe UI" panose="020B0502040204020203" pitchFamily="34" charset="0"/>
              </a:rPr>
              <a:t>Capitaliser 	&amp; Accompagner</a:t>
            </a:r>
          </a:p>
          <a:p>
            <a:pPr eaLnBrk="1"/>
            <a:r>
              <a:rPr lang="fr-FR" sz="2000">
                <a:latin typeface="DIN" pitchFamily="32" charset="0"/>
                <a:cs typeface="Segoe UI" panose="020B0502040204020203" pitchFamily="34" charset="0"/>
              </a:rPr>
              <a:t>les expériences	  les acteurs</a:t>
            </a:r>
          </a:p>
        </p:txBody>
      </p:sp>
      <p:sp>
        <p:nvSpPr>
          <p:cNvPr id="11277" name="Text Box 13"/>
          <p:cNvSpPr txBox="1">
            <a:spLocks noChangeArrowheads="1"/>
          </p:cNvSpPr>
          <p:nvPr/>
        </p:nvSpPr>
        <p:spPr bwMode="auto">
          <a:xfrm>
            <a:off x="1655547" y="4200424"/>
            <a:ext cx="2015863" cy="1199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1pPr>
            <a:lvl2pPr>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2pPr>
            <a:lvl3pPr>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3pPr>
            <a:lvl4pPr>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4pPr>
            <a:lvl5pPr>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Calibri" panose="020F0502020204030204" pitchFamily="34" charset="0"/>
                <a:cs typeface="Arial" panose="020B0604020202020204" pitchFamily="34" charset="0"/>
              </a:defRPr>
            </a:lvl9pPr>
          </a:lstStyle>
          <a:p>
            <a:pPr algn="ctr" eaLnBrk="1"/>
            <a:r>
              <a:rPr lang="fr-FR" sz="2000" b="1">
                <a:latin typeface="DIN" pitchFamily="32" charset="0"/>
                <a:cs typeface="Segoe UI" panose="020B0502040204020203" pitchFamily="34" charset="0"/>
              </a:rPr>
              <a:t>Évaluer</a:t>
            </a:r>
          </a:p>
          <a:p>
            <a:pPr algn="ctr" eaLnBrk="1"/>
            <a:r>
              <a:rPr lang="fr-FR" sz="2000">
                <a:latin typeface="DIN" pitchFamily="32" charset="0"/>
                <a:cs typeface="Segoe UI" panose="020B0502040204020203" pitchFamily="34" charset="0"/>
              </a:rPr>
              <a:t>sur une même base</a:t>
            </a:r>
          </a:p>
        </p:txBody>
      </p:sp>
      <p:sp>
        <p:nvSpPr>
          <p:cNvPr id="11278" name="Line 14"/>
          <p:cNvSpPr>
            <a:spLocks noChangeShapeType="1"/>
          </p:cNvSpPr>
          <p:nvPr/>
        </p:nvSpPr>
        <p:spPr bwMode="auto">
          <a:xfrm>
            <a:off x="684124" y="1008379"/>
            <a:ext cx="10079313" cy="1587"/>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pic>
        <p:nvPicPr>
          <p:cNvPr id="1127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6955"/>
            <a:ext cx="1428564" cy="14761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Espace réservé du numéro de diapositive 1"/>
          <p:cNvSpPr>
            <a:spLocks noGrp="1"/>
          </p:cNvSpPr>
          <p:nvPr>
            <p:ph type="sldNum" idx="10"/>
          </p:nvPr>
        </p:nvSpPr>
        <p:spPr/>
        <p:txBody>
          <a:bodyPr/>
          <a:lstStyle/>
          <a:p>
            <a:fld id="{22A8BABD-8B4C-4909-AFDA-8BC8CE0BA231}" type="slidenum">
              <a:rPr lang="fr-FR" smtClean="0"/>
              <a:pPr/>
              <a:t>44</a:t>
            </a:fld>
            <a:endParaRPr lang="fr-FR"/>
          </a:p>
        </p:txBody>
      </p:sp>
    </p:spTree>
    <p:extLst>
      <p:ext uri="{BB962C8B-B14F-4D97-AF65-F5344CB8AC3E}">
        <p14:creationId xmlns:p14="http://schemas.microsoft.com/office/powerpoint/2010/main" val="264781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2279353" y="2060753"/>
            <a:ext cx="7963451" cy="4065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5529" y="2376626"/>
            <a:ext cx="2263480" cy="23396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Text Box 3"/>
          <p:cNvSpPr txBox="1">
            <a:spLocks noChangeArrowheads="1"/>
          </p:cNvSpPr>
          <p:nvPr/>
        </p:nvSpPr>
        <p:spPr bwMode="auto">
          <a:xfrm>
            <a:off x="1152375" y="349652"/>
            <a:ext cx="9069794" cy="690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ctr"/>
            <a:r>
              <a:rPr lang="fr-FR" sz="2800">
                <a:latin typeface="DIN" pitchFamily="32" charset="0"/>
                <a:ea typeface="Microsoft YaHei" panose="020B0503020204020204" pitchFamily="34" charset="-122"/>
              </a:rPr>
              <a:t>Un label délivré par 5 certificateurs</a:t>
            </a:r>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341" y="1152822"/>
            <a:ext cx="1439676" cy="9126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3" name="Rectangle 5"/>
          <p:cNvSpPr>
            <a:spLocks noChangeArrowheads="1"/>
          </p:cNvSpPr>
          <p:nvPr/>
        </p:nvSpPr>
        <p:spPr bwMode="auto">
          <a:xfrm>
            <a:off x="1799991" y="2960749"/>
            <a:ext cx="1871419" cy="1017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ctr">
              <a:buClrTx/>
              <a:buFontTx/>
              <a:buNone/>
            </a:pPr>
            <a:r>
              <a:rPr lang="fr-FR" sz="2000">
                <a:solidFill>
                  <a:srgbClr val="1F497D"/>
                </a:solidFill>
              </a:rPr>
              <a:t>Pour les maisons individuelles</a:t>
            </a:r>
          </a:p>
        </p:txBody>
      </p:sp>
      <p:sp>
        <p:nvSpPr>
          <p:cNvPr id="12294" name="Rectangle 6"/>
          <p:cNvSpPr>
            <a:spLocks noChangeArrowheads="1"/>
          </p:cNvSpPr>
          <p:nvPr/>
        </p:nvSpPr>
        <p:spPr bwMode="auto">
          <a:xfrm>
            <a:off x="3995218" y="1973453"/>
            <a:ext cx="2376178" cy="710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ctr">
              <a:buClrTx/>
              <a:buFontTx/>
              <a:buNone/>
            </a:pPr>
            <a:r>
              <a:rPr lang="fr-FR" sz="2000">
                <a:solidFill>
                  <a:srgbClr val="1F497D"/>
                </a:solidFill>
              </a:rPr>
              <a:t>Pour les bâtiments non résidentiels</a:t>
            </a:r>
          </a:p>
        </p:txBody>
      </p:sp>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007" y="1800437"/>
            <a:ext cx="2123798" cy="15142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6" name="Rectangle 8"/>
          <p:cNvSpPr>
            <a:spLocks noChangeArrowheads="1"/>
          </p:cNvSpPr>
          <p:nvPr/>
        </p:nvSpPr>
        <p:spPr bwMode="auto">
          <a:xfrm>
            <a:off x="7703135" y="2916305"/>
            <a:ext cx="2807921" cy="1017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ctr">
              <a:buClrTx/>
              <a:buFontTx/>
              <a:buNone/>
            </a:pPr>
            <a:r>
              <a:rPr lang="fr-FR" sz="2000">
                <a:solidFill>
                  <a:srgbClr val="1F497D"/>
                </a:solidFill>
              </a:rPr>
              <a:t>Pour les logements collectifs et maisons individuelles</a:t>
            </a:r>
          </a:p>
        </p:txBody>
      </p:sp>
      <p:sp>
        <p:nvSpPr>
          <p:cNvPr id="12297" name="Rectangle 9"/>
          <p:cNvSpPr>
            <a:spLocks noChangeArrowheads="1"/>
          </p:cNvSpPr>
          <p:nvPr/>
        </p:nvSpPr>
        <p:spPr bwMode="auto">
          <a:xfrm>
            <a:off x="793646" y="4679788"/>
            <a:ext cx="4534898" cy="1017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ctr">
              <a:buClrTx/>
              <a:buFontTx/>
              <a:buNone/>
            </a:pPr>
            <a:r>
              <a:rPr lang="fr-FR" sz="2000">
                <a:solidFill>
                  <a:srgbClr val="1F497D"/>
                </a:solidFill>
              </a:rPr>
              <a:t>Pour le logement collectif et individuel groupé, les résidences services et les établissements médico-sociaux</a:t>
            </a:r>
          </a:p>
        </p:txBody>
      </p:sp>
      <p:sp>
        <p:nvSpPr>
          <p:cNvPr id="12298" name="Rectangle 10"/>
          <p:cNvSpPr>
            <a:spLocks noChangeArrowheads="1"/>
          </p:cNvSpPr>
          <p:nvPr/>
        </p:nvSpPr>
        <p:spPr bwMode="auto">
          <a:xfrm>
            <a:off x="7053931" y="4608359"/>
            <a:ext cx="2807922" cy="1017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6794" rIns="89988" bIns="46794">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cs typeface="Arial" panose="020B0604020202020204" pitchFamily="34" charset="0"/>
              </a:defRPr>
            </a:lvl9pPr>
          </a:lstStyle>
          <a:p>
            <a:pPr algn="ctr">
              <a:buClrTx/>
              <a:buFontTx/>
              <a:buNone/>
            </a:pPr>
            <a:r>
              <a:rPr lang="fr-FR" sz="2000">
                <a:solidFill>
                  <a:srgbClr val="1F497D"/>
                </a:solidFill>
              </a:rPr>
              <a:t>Pour les logements collectifs et maisons individuelles</a:t>
            </a:r>
          </a:p>
        </p:txBody>
      </p:sp>
      <p:sp>
        <p:nvSpPr>
          <p:cNvPr id="12299" name="Line 11"/>
          <p:cNvSpPr>
            <a:spLocks noChangeShapeType="1"/>
          </p:cNvSpPr>
          <p:nvPr/>
        </p:nvSpPr>
        <p:spPr bwMode="auto">
          <a:xfrm>
            <a:off x="647616" y="971870"/>
            <a:ext cx="10079313" cy="1588"/>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pic>
        <p:nvPicPr>
          <p:cNvPr id="1230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0753" y="4140108"/>
            <a:ext cx="1923800" cy="480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30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6501" y="4103600"/>
            <a:ext cx="3385696" cy="665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30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1895" y="2087737"/>
            <a:ext cx="1457135" cy="863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30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36955"/>
            <a:ext cx="1428564" cy="14761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Espace réservé du numéro de diapositive 1"/>
          <p:cNvSpPr>
            <a:spLocks noGrp="1"/>
          </p:cNvSpPr>
          <p:nvPr>
            <p:ph type="sldNum" idx="10"/>
          </p:nvPr>
        </p:nvSpPr>
        <p:spPr/>
        <p:txBody>
          <a:bodyPr/>
          <a:lstStyle/>
          <a:p>
            <a:fld id="{22A8BABD-8B4C-4909-AFDA-8BC8CE0BA231}" type="slidenum">
              <a:rPr lang="fr-FR" smtClean="0"/>
              <a:pPr/>
              <a:t>45</a:t>
            </a:fld>
            <a:endParaRPr lang="fr-FR"/>
          </a:p>
        </p:txBody>
      </p:sp>
    </p:spTree>
    <p:extLst>
      <p:ext uri="{BB962C8B-B14F-4D97-AF65-F5344CB8AC3E}">
        <p14:creationId xmlns:p14="http://schemas.microsoft.com/office/powerpoint/2010/main" val="40990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2700" y="2708275"/>
            <a:ext cx="12204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altLang="fr-FR" sz="3600" b="1">
                <a:solidFill>
                  <a:srgbClr val="002E6C"/>
                </a:solidFill>
              </a:rPr>
              <a:t>Stratégie nationale Bas carbone </a:t>
            </a:r>
          </a:p>
          <a:p>
            <a:pPr algn="ctr">
              <a:spcBef>
                <a:spcPct val="0"/>
              </a:spcBef>
              <a:buFontTx/>
              <a:buNone/>
            </a:pPr>
            <a:r>
              <a:rPr lang="fr-FR" altLang="fr-FR" sz="3600" b="1">
                <a:solidFill>
                  <a:srgbClr val="002E6C"/>
                </a:solidFill>
              </a:rPr>
              <a:t>appliquée au bâtiment</a:t>
            </a:r>
          </a:p>
          <a:p>
            <a:pPr algn="ctr">
              <a:spcBef>
                <a:spcPct val="0"/>
              </a:spcBef>
              <a:buFontTx/>
              <a:buNone/>
            </a:pPr>
            <a:endParaRPr lang="fr-FR" altLang="fr-FR" sz="3600" b="1">
              <a:solidFill>
                <a:srgbClr val="FF6600"/>
              </a:solidFill>
            </a:endParaRPr>
          </a:p>
          <a:p>
            <a:pPr algn="ctr">
              <a:spcBef>
                <a:spcPct val="0"/>
              </a:spcBef>
              <a:buFontTx/>
              <a:buNone/>
            </a:pPr>
            <a:r>
              <a:rPr lang="fr-FR" altLang="fr-FR" sz="3600" b="1">
                <a:solidFill>
                  <a:srgbClr val="FF6600"/>
                </a:solidFill>
              </a:rPr>
              <a:t>Chantal DEGAND – EDF</a:t>
            </a:r>
          </a:p>
        </p:txBody>
      </p:sp>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12700" y="2708275"/>
            <a:ext cx="122047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altLang="fr-FR" sz="3600" b="1" dirty="0">
                <a:solidFill>
                  <a:srgbClr val="002E6C"/>
                </a:solidFill>
              </a:rPr>
              <a:t>La place de la PAC dans le Label E+C-</a:t>
            </a:r>
          </a:p>
          <a:p>
            <a:pPr algn="ctr">
              <a:spcBef>
                <a:spcPct val="0"/>
              </a:spcBef>
              <a:buFontTx/>
              <a:buNone/>
            </a:pPr>
            <a:endParaRPr lang="fr-FR" altLang="fr-FR" sz="3600" b="1" dirty="0">
              <a:solidFill>
                <a:srgbClr val="FF6600"/>
              </a:solidFill>
            </a:endParaRPr>
          </a:p>
          <a:p>
            <a:pPr algn="ctr">
              <a:spcBef>
                <a:spcPct val="0"/>
              </a:spcBef>
              <a:buFontTx/>
              <a:buNone/>
            </a:pPr>
            <a:r>
              <a:rPr lang="fr-FR" altLang="fr-FR" sz="3600" b="1" dirty="0">
                <a:solidFill>
                  <a:srgbClr val="FF6600"/>
                </a:solidFill>
              </a:rPr>
              <a:t>Valérie LAPLAGNE - UNICLIMA</a:t>
            </a:r>
          </a:p>
        </p:txBody>
      </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2"/>
          <p:cNvSpPr>
            <a:spLocks noGrp="1"/>
          </p:cNvSpPr>
          <p:nvPr>
            <p:ph type="title"/>
          </p:nvPr>
        </p:nvSpPr>
        <p:spPr>
          <a:xfrm>
            <a:off x="3503613" y="179388"/>
            <a:ext cx="6480175" cy="792162"/>
          </a:xfrm>
        </p:spPr>
        <p:txBody>
          <a:bodyPr/>
          <a:lstStyle/>
          <a:p>
            <a:pPr eaLnBrk="1" hangingPunct="1"/>
            <a:r>
              <a:rPr lang="fr-FR" altLang="fr-FR" b="1" dirty="0" smtClean="0">
                <a:solidFill>
                  <a:srgbClr val="FF6600"/>
                </a:solidFill>
              </a:rPr>
              <a:t>La PAC dans le Label E+C-</a:t>
            </a:r>
          </a:p>
        </p:txBody>
      </p:sp>
      <p:sp>
        <p:nvSpPr>
          <p:cNvPr id="4099" name="Titre 2"/>
          <p:cNvSpPr txBox="1">
            <a:spLocks/>
          </p:cNvSpPr>
          <p:nvPr/>
        </p:nvSpPr>
        <p:spPr bwMode="auto">
          <a:xfrm>
            <a:off x="-4763" y="993775"/>
            <a:ext cx="2352676"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1600" b="1" dirty="0">
                <a:solidFill>
                  <a:srgbClr val="002E6C"/>
                </a:solidFill>
              </a:rPr>
              <a:t>Maison individuelle </a:t>
            </a:r>
          </a:p>
          <a:p>
            <a:pPr eaLnBrk="1" hangingPunct="1">
              <a:spcBef>
                <a:spcPct val="0"/>
              </a:spcBef>
              <a:buFontTx/>
              <a:buNone/>
            </a:pPr>
            <a:r>
              <a:rPr lang="fr-FR" altLang="fr-FR" sz="1600" b="1" dirty="0">
                <a:solidFill>
                  <a:srgbClr val="002E6C"/>
                </a:solidFill>
              </a:rPr>
              <a:t>Calcul Energie</a:t>
            </a:r>
          </a:p>
        </p:txBody>
      </p:sp>
      <p:pic>
        <p:nvPicPr>
          <p:cNvPr id="410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688" y="981075"/>
            <a:ext cx="800100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llipse 2"/>
          <p:cNvSpPr/>
          <p:nvPr/>
        </p:nvSpPr>
        <p:spPr>
          <a:xfrm>
            <a:off x="4343400" y="5024438"/>
            <a:ext cx="360363" cy="287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Ellipse 11"/>
          <p:cNvSpPr/>
          <p:nvPr/>
        </p:nvSpPr>
        <p:spPr>
          <a:xfrm rot="20388249">
            <a:off x="3359150" y="5589588"/>
            <a:ext cx="720725" cy="287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Ellipse 12"/>
          <p:cNvSpPr/>
          <p:nvPr/>
        </p:nvSpPr>
        <p:spPr>
          <a:xfrm>
            <a:off x="5016500" y="5041900"/>
            <a:ext cx="358775"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13"/>
          <p:cNvSpPr/>
          <p:nvPr/>
        </p:nvSpPr>
        <p:spPr>
          <a:xfrm>
            <a:off x="5664200" y="5032375"/>
            <a:ext cx="360363"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Ellipse 14"/>
          <p:cNvSpPr/>
          <p:nvPr/>
        </p:nvSpPr>
        <p:spPr>
          <a:xfrm rot="20388249">
            <a:off x="5657850" y="5156200"/>
            <a:ext cx="1114425" cy="249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Ellipse 15"/>
          <p:cNvSpPr/>
          <p:nvPr/>
        </p:nvSpPr>
        <p:spPr>
          <a:xfrm rot="20388249">
            <a:off x="6118225" y="5211763"/>
            <a:ext cx="1196975" cy="246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48</a:t>
            </a:fld>
            <a:endParaRPr lang="fr-FR" altLang="fr-FR"/>
          </a:p>
        </p:txBody>
      </p:sp>
    </p:spTree>
    <p:extLst>
      <p:ext uri="{BB962C8B-B14F-4D97-AF65-F5344CB8AC3E}">
        <p14:creationId xmlns:p14="http://schemas.microsoft.com/office/powerpoint/2010/main" val="167406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288" y="1196975"/>
            <a:ext cx="8353425" cy="475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3" name="Titre 2"/>
          <p:cNvSpPr>
            <a:spLocks noGrp="1"/>
          </p:cNvSpPr>
          <p:nvPr>
            <p:ph type="title"/>
          </p:nvPr>
        </p:nvSpPr>
        <p:spPr>
          <a:xfrm>
            <a:off x="3143250" y="981075"/>
            <a:ext cx="5256213" cy="604838"/>
          </a:xfrm>
        </p:spPr>
        <p:txBody>
          <a:bodyPr/>
          <a:lstStyle/>
          <a:p>
            <a:pPr algn="l" eaLnBrk="1" hangingPunct="1"/>
            <a:r>
              <a:rPr lang="fr-FR" altLang="fr-FR" sz="1600" b="1" dirty="0" smtClean="0">
                <a:solidFill>
                  <a:srgbClr val="002E6C"/>
                </a:solidFill>
              </a:rPr>
              <a:t>Maison individuelle – Calcul Carbone</a:t>
            </a:r>
          </a:p>
        </p:txBody>
      </p:sp>
      <p:sp>
        <p:nvSpPr>
          <p:cNvPr id="5124" name="Titre 2"/>
          <p:cNvSpPr txBox="1">
            <a:spLocks/>
          </p:cNvSpPr>
          <p:nvPr/>
        </p:nvSpPr>
        <p:spPr bwMode="auto">
          <a:xfrm>
            <a:off x="3656013" y="188913"/>
            <a:ext cx="64801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spcBef>
                <a:spcPct val="0"/>
              </a:spcBef>
              <a:buFontTx/>
              <a:buNone/>
            </a:pPr>
            <a:r>
              <a:rPr lang="fr-FR" altLang="fr-FR" sz="2400" b="1" dirty="0">
                <a:solidFill>
                  <a:srgbClr val="FF6600"/>
                </a:solidFill>
              </a:rPr>
              <a:t>La PAC dans le Label E+C-</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49</a:t>
            </a:fld>
            <a:endParaRPr lang="fr-FR" altLang="fr-FR"/>
          </a:p>
        </p:txBody>
      </p:sp>
    </p:spTree>
    <p:extLst>
      <p:ext uri="{BB962C8B-B14F-4D97-AF65-F5344CB8AC3E}">
        <p14:creationId xmlns:p14="http://schemas.microsoft.com/office/powerpoint/2010/main" val="196581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2700" y="2708275"/>
            <a:ext cx="122047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altLang="fr-FR" sz="3600" b="1">
                <a:solidFill>
                  <a:srgbClr val="002E6C"/>
                </a:solidFill>
              </a:rPr>
              <a:t>La place de la PAC en Europe, </a:t>
            </a:r>
          </a:p>
          <a:p>
            <a:pPr algn="ctr">
              <a:spcBef>
                <a:spcPct val="0"/>
              </a:spcBef>
              <a:buFontTx/>
              <a:buNone/>
            </a:pPr>
            <a:r>
              <a:rPr lang="fr-FR" altLang="fr-FR" sz="3600" b="1">
                <a:solidFill>
                  <a:srgbClr val="002E6C"/>
                </a:solidFill>
              </a:rPr>
              <a:t>évolution des marchés</a:t>
            </a:r>
          </a:p>
          <a:p>
            <a:pPr algn="ctr">
              <a:spcBef>
                <a:spcPct val="0"/>
              </a:spcBef>
              <a:buFontTx/>
              <a:buNone/>
            </a:pPr>
            <a:endParaRPr lang="fr-FR" altLang="fr-FR" sz="3600" b="1">
              <a:solidFill>
                <a:srgbClr val="FF6600"/>
              </a:solidFill>
            </a:endParaRPr>
          </a:p>
          <a:p>
            <a:pPr algn="ctr">
              <a:spcBef>
                <a:spcPct val="0"/>
              </a:spcBef>
              <a:buFontTx/>
              <a:buNone/>
            </a:pPr>
            <a:r>
              <a:rPr lang="fr-FR" altLang="fr-FR" sz="3600" b="1">
                <a:solidFill>
                  <a:srgbClr val="FF6600"/>
                </a:solidFill>
              </a:rPr>
              <a:t>Thomas NOWAK</a:t>
            </a:r>
          </a:p>
          <a:p>
            <a:pPr algn="ctr">
              <a:spcBef>
                <a:spcPct val="0"/>
              </a:spcBef>
              <a:buFontTx/>
              <a:buNone/>
            </a:pPr>
            <a:r>
              <a:rPr lang="fr-FR" altLang="fr-FR" sz="3000" b="1">
                <a:solidFill>
                  <a:srgbClr val="FF6600"/>
                </a:solidFill>
              </a:rPr>
              <a:t>Association Européene des Pompes à Chaleur (EHPA)</a:t>
            </a:r>
          </a:p>
        </p:txBody>
      </p:sp>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2"/>
          <p:cNvSpPr>
            <a:spLocks noGrp="1"/>
          </p:cNvSpPr>
          <p:nvPr>
            <p:ph type="title"/>
          </p:nvPr>
        </p:nvSpPr>
        <p:spPr>
          <a:xfrm>
            <a:off x="3503613" y="233363"/>
            <a:ext cx="6480175" cy="792162"/>
          </a:xfrm>
        </p:spPr>
        <p:txBody>
          <a:bodyPr/>
          <a:lstStyle/>
          <a:p>
            <a:pPr eaLnBrk="1" hangingPunct="1"/>
            <a:r>
              <a:rPr lang="fr-FR" altLang="fr-FR" b="1" dirty="0" smtClean="0">
                <a:solidFill>
                  <a:srgbClr val="FF6600"/>
                </a:solidFill>
              </a:rPr>
              <a:t>La PAC dans le Label E+C-</a:t>
            </a:r>
          </a:p>
        </p:txBody>
      </p:sp>
      <p:sp>
        <p:nvSpPr>
          <p:cNvPr id="6147" name="Titre 2"/>
          <p:cNvSpPr txBox="1">
            <a:spLocks/>
          </p:cNvSpPr>
          <p:nvPr/>
        </p:nvSpPr>
        <p:spPr bwMode="auto">
          <a:xfrm>
            <a:off x="1343025" y="2276475"/>
            <a:ext cx="52562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1600" b="1" dirty="0">
                <a:solidFill>
                  <a:srgbClr val="002E6C"/>
                </a:solidFill>
              </a:rPr>
              <a:t>Maison individuelle </a:t>
            </a:r>
          </a:p>
          <a:p>
            <a:pPr eaLnBrk="1" hangingPunct="1">
              <a:spcBef>
                <a:spcPct val="0"/>
              </a:spcBef>
              <a:buFontTx/>
              <a:buNone/>
            </a:pPr>
            <a:r>
              <a:rPr lang="fr-FR" altLang="fr-FR" sz="1600" b="1" dirty="0">
                <a:solidFill>
                  <a:srgbClr val="002E6C"/>
                </a:solidFill>
              </a:rPr>
              <a:t>Calcul Energie</a:t>
            </a:r>
          </a:p>
        </p:txBody>
      </p:sp>
      <p:pic>
        <p:nvPicPr>
          <p:cNvPr id="614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4338" y="836613"/>
            <a:ext cx="4194175" cy="5113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p:cNvSpPr/>
          <p:nvPr/>
        </p:nvSpPr>
        <p:spPr>
          <a:xfrm>
            <a:off x="839788" y="644525"/>
            <a:ext cx="2984500" cy="1584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dirty="0">
                <a:solidFill>
                  <a:srgbClr val="FF0000"/>
                </a:solidFill>
              </a:rPr>
              <a:t>Comment atteindre le niveau Energie 3 ?</a:t>
            </a:r>
          </a:p>
        </p:txBody>
      </p:sp>
      <p:sp>
        <p:nvSpPr>
          <p:cNvPr id="3" name="Espace réservé du numéro de diapositive 2"/>
          <p:cNvSpPr>
            <a:spLocks noGrp="1"/>
          </p:cNvSpPr>
          <p:nvPr>
            <p:ph type="sldNum" sz="quarter" idx="10"/>
          </p:nvPr>
        </p:nvSpPr>
        <p:spPr/>
        <p:txBody>
          <a:bodyPr/>
          <a:lstStyle/>
          <a:p>
            <a:pPr>
              <a:defRPr/>
            </a:pPr>
            <a:fld id="{D6D66D21-1EBE-47DE-90B1-96D0AAF5BC4A}" type="slidenum">
              <a:rPr lang="fr-FR" altLang="fr-FR" smtClean="0"/>
              <a:pPr>
                <a:defRPr/>
              </a:pPr>
              <a:t>50</a:t>
            </a:fld>
            <a:endParaRPr lang="fr-FR" altLang="fr-FR"/>
          </a:p>
        </p:txBody>
      </p:sp>
    </p:spTree>
    <p:extLst>
      <p:ext uri="{BB962C8B-B14F-4D97-AF65-F5344CB8AC3E}">
        <p14:creationId xmlns:p14="http://schemas.microsoft.com/office/powerpoint/2010/main" val="361271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0825" y="887413"/>
            <a:ext cx="4349750" cy="481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2775" y="935038"/>
            <a:ext cx="4176713" cy="479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2" name="Titre 2"/>
          <p:cNvSpPr>
            <a:spLocks noGrp="1"/>
          </p:cNvSpPr>
          <p:nvPr>
            <p:ph type="title"/>
          </p:nvPr>
        </p:nvSpPr>
        <p:spPr>
          <a:xfrm>
            <a:off x="3143250" y="60325"/>
            <a:ext cx="6480175" cy="792163"/>
          </a:xfrm>
        </p:spPr>
        <p:txBody>
          <a:bodyPr/>
          <a:lstStyle/>
          <a:p>
            <a:pPr eaLnBrk="1" hangingPunct="1"/>
            <a:r>
              <a:rPr lang="fr-FR" altLang="fr-FR" b="1" dirty="0" smtClean="0">
                <a:solidFill>
                  <a:srgbClr val="FF6600"/>
                </a:solidFill>
              </a:rPr>
              <a:t>La PAC dans le Label E+C-</a:t>
            </a:r>
          </a:p>
        </p:txBody>
      </p:sp>
      <p:sp>
        <p:nvSpPr>
          <p:cNvPr id="7173" name="Titre 2"/>
          <p:cNvSpPr txBox="1">
            <a:spLocks/>
          </p:cNvSpPr>
          <p:nvPr/>
        </p:nvSpPr>
        <p:spPr bwMode="auto">
          <a:xfrm>
            <a:off x="3287713" y="868363"/>
            <a:ext cx="2952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1600" b="1" dirty="0">
                <a:solidFill>
                  <a:srgbClr val="002E6C"/>
                </a:solidFill>
              </a:rPr>
              <a:t>Impact Carbone PCE</a:t>
            </a:r>
          </a:p>
        </p:txBody>
      </p:sp>
      <p:sp>
        <p:nvSpPr>
          <p:cNvPr id="7174" name="Titre 2"/>
          <p:cNvSpPr txBox="1">
            <a:spLocks/>
          </p:cNvSpPr>
          <p:nvPr/>
        </p:nvSpPr>
        <p:spPr bwMode="auto">
          <a:xfrm>
            <a:off x="7391400" y="852488"/>
            <a:ext cx="2952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1600" b="1" dirty="0">
                <a:solidFill>
                  <a:srgbClr val="002E6C"/>
                </a:solidFill>
              </a:rPr>
              <a:t>Impact Carbone total</a:t>
            </a:r>
          </a:p>
        </p:txBody>
      </p:sp>
      <p:sp>
        <p:nvSpPr>
          <p:cNvPr id="14" name="Ellipse 13"/>
          <p:cNvSpPr/>
          <p:nvPr/>
        </p:nvSpPr>
        <p:spPr>
          <a:xfrm>
            <a:off x="0" y="-4763"/>
            <a:ext cx="2566988" cy="14795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dirty="0">
                <a:solidFill>
                  <a:srgbClr val="FF0000"/>
                </a:solidFill>
              </a:rPr>
              <a:t>Comment atteindre le niveau Carbone 2 ?</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51</a:t>
            </a:fld>
            <a:endParaRPr lang="fr-FR" altLang="fr-FR"/>
          </a:p>
        </p:txBody>
      </p:sp>
    </p:spTree>
    <p:extLst>
      <p:ext uri="{BB962C8B-B14F-4D97-AF65-F5344CB8AC3E}">
        <p14:creationId xmlns:p14="http://schemas.microsoft.com/office/powerpoint/2010/main" val="4983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3375" y="979488"/>
            <a:ext cx="5284788" cy="4859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8600" y="901700"/>
            <a:ext cx="4989513"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6" name="Titre 2"/>
          <p:cNvSpPr>
            <a:spLocks noGrp="1"/>
          </p:cNvSpPr>
          <p:nvPr>
            <p:ph type="title"/>
          </p:nvPr>
        </p:nvSpPr>
        <p:spPr>
          <a:xfrm>
            <a:off x="3035300" y="136525"/>
            <a:ext cx="6480175" cy="792163"/>
          </a:xfrm>
        </p:spPr>
        <p:txBody>
          <a:bodyPr/>
          <a:lstStyle/>
          <a:p>
            <a:pPr eaLnBrk="1" hangingPunct="1"/>
            <a:r>
              <a:rPr lang="fr-FR" altLang="fr-FR" b="1" dirty="0" smtClean="0">
                <a:solidFill>
                  <a:srgbClr val="FF6600"/>
                </a:solidFill>
              </a:rPr>
              <a:t>La PAC dans le Label E+C-</a:t>
            </a:r>
          </a:p>
        </p:txBody>
      </p:sp>
      <p:sp>
        <p:nvSpPr>
          <p:cNvPr id="8197" name="Titre 2"/>
          <p:cNvSpPr txBox="1">
            <a:spLocks/>
          </p:cNvSpPr>
          <p:nvPr/>
        </p:nvSpPr>
        <p:spPr bwMode="auto">
          <a:xfrm>
            <a:off x="3216275" y="931863"/>
            <a:ext cx="29511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1600" b="1" dirty="0">
                <a:solidFill>
                  <a:srgbClr val="002E6C"/>
                </a:solidFill>
              </a:rPr>
              <a:t>Impact Carbone PCE</a:t>
            </a:r>
          </a:p>
        </p:txBody>
      </p:sp>
      <p:sp>
        <p:nvSpPr>
          <p:cNvPr id="8198" name="Titre 2"/>
          <p:cNvSpPr txBox="1">
            <a:spLocks/>
          </p:cNvSpPr>
          <p:nvPr/>
        </p:nvSpPr>
        <p:spPr bwMode="auto">
          <a:xfrm>
            <a:off x="7597775" y="928688"/>
            <a:ext cx="2952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1600" b="1" dirty="0">
                <a:solidFill>
                  <a:srgbClr val="002E6C"/>
                </a:solidFill>
              </a:rPr>
              <a:t>Impact Carbone total</a:t>
            </a:r>
          </a:p>
        </p:txBody>
      </p:sp>
      <p:sp>
        <p:nvSpPr>
          <p:cNvPr id="2" name="Flèche droite 1"/>
          <p:cNvSpPr/>
          <p:nvPr/>
        </p:nvSpPr>
        <p:spPr>
          <a:xfrm>
            <a:off x="2927350" y="2532063"/>
            <a:ext cx="288925" cy="1428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Flèche droite 11"/>
          <p:cNvSpPr/>
          <p:nvPr/>
        </p:nvSpPr>
        <p:spPr>
          <a:xfrm>
            <a:off x="4176713" y="2551113"/>
            <a:ext cx="288925" cy="1444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Flèche droite 12"/>
          <p:cNvSpPr/>
          <p:nvPr/>
        </p:nvSpPr>
        <p:spPr>
          <a:xfrm>
            <a:off x="5376863" y="2525713"/>
            <a:ext cx="287337" cy="1428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13"/>
          <p:cNvSpPr/>
          <p:nvPr/>
        </p:nvSpPr>
        <p:spPr>
          <a:xfrm>
            <a:off x="0" y="-4763"/>
            <a:ext cx="2566988" cy="17049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dirty="0">
                <a:solidFill>
                  <a:srgbClr val="FF0000"/>
                </a:solidFill>
              </a:rPr>
              <a:t>Comment atteindre le niveau Carbone 2 ?</a:t>
            </a:r>
          </a:p>
        </p:txBody>
      </p:sp>
      <p:sp>
        <p:nvSpPr>
          <p:cNvPr id="3" name="Ellipse 2"/>
          <p:cNvSpPr/>
          <p:nvPr/>
        </p:nvSpPr>
        <p:spPr>
          <a:xfrm>
            <a:off x="3662363" y="5373688"/>
            <a:ext cx="457200"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Ellipse 14"/>
          <p:cNvSpPr/>
          <p:nvPr/>
        </p:nvSpPr>
        <p:spPr>
          <a:xfrm>
            <a:off x="4800600" y="5373688"/>
            <a:ext cx="576263"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Ellipse 15"/>
          <p:cNvSpPr/>
          <p:nvPr/>
        </p:nvSpPr>
        <p:spPr>
          <a:xfrm>
            <a:off x="6097588" y="5365750"/>
            <a:ext cx="458787"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Espace réservé du numéro de diapositive 3"/>
          <p:cNvSpPr>
            <a:spLocks noGrp="1"/>
          </p:cNvSpPr>
          <p:nvPr>
            <p:ph type="sldNum" sz="quarter" idx="10"/>
          </p:nvPr>
        </p:nvSpPr>
        <p:spPr/>
        <p:txBody>
          <a:bodyPr/>
          <a:lstStyle/>
          <a:p>
            <a:pPr>
              <a:defRPr/>
            </a:pPr>
            <a:fld id="{D6D66D21-1EBE-47DE-90B1-96D0AAF5BC4A}" type="slidenum">
              <a:rPr lang="fr-FR" altLang="fr-FR" smtClean="0"/>
              <a:pPr>
                <a:defRPr/>
              </a:pPr>
              <a:t>52</a:t>
            </a:fld>
            <a:endParaRPr lang="fr-FR" altLang="fr-FR"/>
          </a:p>
        </p:txBody>
      </p:sp>
    </p:spTree>
    <p:extLst>
      <p:ext uri="{BB962C8B-B14F-4D97-AF65-F5344CB8AC3E}">
        <p14:creationId xmlns:p14="http://schemas.microsoft.com/office/powerpoint/2010/main" val="354252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6538" y="928688"/>
            <a:ext cx="3397250" cy="496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25" y="928688"/>
            <a:ext cx="3736975" cy="496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0" name="Titre 2"/>
          <p:cNvSpPr>
            <a:spLocks noGrp="1"/>
          </p:cNvSpPr>
          <p:nvPr>
            <p:ph type="title"/>
          </p:nvPr>
        </p:nvSpPr>
        <p:spPr>
          <a:xfrm>
            <a:off x="3155950" y="136525"/>
            <a:ext cx="6480175" cy="792163"/>
          </a:xfrm>
        </p:spPr>
        <p:txBody>
          <a:bodyPr/>
          <a:lstStyle/>
          <a:p>
            <a:pPr eaLnBrk="1" hangingPunct="1"/>
            <a:r>
              <a:rPr lang="fr-FR" altLang="fr-FR" b="1" dirty="0" smtClean="0">
                <a:solidFill>
                  <a:srgbClr val="FF6600"/>
                </a:solidFill>
              </a:rPr>
              <a:t>La PAC dans le Label E+C-</a:t>
            </a:r>
          </a:p>
        </p:txBody>
      </p:sp>
      <p:sp>
        <p:nvSpPr>
          <p:cNvPr id="9221" name="Titre 2"/>
          <p:cNvSpPr txBox="1">
            <a:spLocks/>
          </p:cNvSpPr>
          <p:nvPr/>
        </p:nvSpPr>
        <p:spPr bwMode="auto">
          <a:xfrm>
            <a:off x="3378200" y="928688"/>
            <a:ext cx="2952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1600" b="1" dirty="0">
                <a:solidFill>
                  <a:srgbClr val="002E6C"/>
                </a:solidFill>
              </a:rPr>
              <a:t>Impact Carbone PCE</a:t>
            </a:r>
          </a:p>
        </p:txBody>
      </p:sp>
      <p:sp>
        <p:nvSpPr>
          <p:cNvPr id="9222" name="Titre 2"/>
          <p:cNvSpPr txBox="1">
            <a:spLocks/>
          </p:cNvSpPr>
          <p:nvPr/>
        </p:nvSpPr>
        <p:spPr bwMode="auto">
          <a:xfrm>
            <a:off x="7608888" y="928688"/>
            <a:ext cx="29511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1600" b="1" dirty="0">
                <a:solidFill>
                  <a:srgbClr val="002E6C"/>
                </a:solidFill>
              </a:rPr>
              <a:t>Impact Carbone total</a:t>
            </a:r>
          </a:p>
        </p:txBody>
      </p:sp>
      <p:sp>
        <p:nvSpPr>
          <p:cNvPr id="3" name="Flèche droite 2"/>
          <p:cNvSpPr/>
          <p:nvPr/>
        </p:nvSpPr>
        <p:spPr>
          <a:xfrm>
            <a:off x="3759200" y="2420938"/>
            <a:ext cx="504825" cy="287337"/>
          </a:xfrm>
          <a:prstGeom prst="rightArrow">
            <a:avLst/>
          </a:prstGeom>
          <a:solidFill>
            <a:schemeClr val="bg1">
              <a:lumMod val="7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sp>
        <p:nvSpPr>
          <p:cNvPr id="14" name="Ellipse 13"/>
          <p:cNvSpPr/>
          <p:nvPr/>
        </p:nvSpPr>
        <p:spPr>
          <a:xfrm>
            <a:off x="0" y="-4763"/>
            <a:ext cx="2566988" cy="14795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000" b="1" dirty="0">
                <a:solidFill>
                  <a:srgbClr val="FF0000"/>
                </a:solidFill>
              </a:rPr>
              <a:t>Comment atteindre le niveau Carbone 2 ?</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53</a:t>
            </a:fld>
            <a:endParaRPr lang="fr-FR" altLang="fr-FR"/>
          </a:p>
        </p:txBody>
      </p:sp>
    </p:spTree>
    <p:extLst>
      <p:ext uri="{BB962C8B-B14F-4D97-AF65-F5344CB8AC3E}">
        <p14:creationId xmlns:p14="http://schemas.microsoft.com/office/powerpoint/2010/main" val="370788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2700" y="2708275"/>
            <a:ext cx="122047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altLang="fr-FR" sz="3600" b="1" dirty="0">
                <a:solidFill>
                  <a:srgbClr val="002E6C"/>
                </a:solidFill>
              </a:rPr>
              <a:t>Le règlement F-</a:t>
            </a:r>
            <a:r>
              <a:rPr lang="fr-FR" altLang="fr-FR" sz="3600" b="1" dirty="0" err="1">
                <a:solidFill>
                  <a:srgbClr val="002E6C"/>
                </a:solidFill>
              </a:rPr>
              <a:t>Gas</a:t>
            </a:r>
            <a:r>
              <a:rPr lang="fr-FR" altLang="fr-FR" sz="3600" b="1" dirty="0">
                <a:solidFill>
                  <a:srgbClr val="002E6C"/>
                </a:solidFill>
              </a:rPr>
              <a:t> et ses impacts sur les fluides</a:t>
            </a:r>
          </a:p>
          <a:p>
            <a:pPr algn="ctr">
              <a:spcBef>
                <a:spcPct val="0"/>
              </a:spcBef>
              <a:buFontTx/>
              <a:buNone/>
            </a:pPr>
            <a:endParaRPr lang="fr-FR" altLang="fr-FR" sz="3600" b="1" dirty="0">
              <a:solidFill>
                <a:srgbClr val="FF6600"/>
              </a:solidFill>
            </a:endParaRPr>
          </a:p>
          <a:p>
            <a:pPr algn="ctr">
              <a:spcBef>
                <a:spcPct val="0"/>
              </a:spcBef>
              <a:buFontTx/>
              <a:buNone/>
            </a:pPr>
            <a:r>
              <a:rPr lang="fr-FR" altLang="fr-FR" sz="3600" b="1" dirty="0">
                <a:solidFill>
                  <a:srgbClr val="FF6600"/>
                </a:solidFill>
              </a:rPr>
              <a:t>Valérie LAPLAGNE - UNICLIMA</a:t>
            </a:r>
          </a:p>
        </p:txBody>
      </p:sp>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2"/>
          <p:cNvSpPr>
            <a:spLocks noGrp="1"/>
          </p:cNvSpPr>
          <p:nvPr>
            <p:ph type="title"/>
          </p:nvPr>
        </p:nvSpPr>
        <p:spPr>
          <a:xfrm>
            <a:off x="2424113" y="188913"/>
            <a:ext cx="7343775" cy="792162"/>
          </a:xfrm>
        </p:spPr>
        <p:txBody>
          <a:bodyPr/>
          <a:lstStyle/>
          <a:p>
            <a:pPr eaLnBrk="1" hangingPunct="1"/>
            <a:r>
              <a:rPr lang="fr-FR" altLang="fr-FR" b="1" dirty="0" smtClean="0">
                <a:solidFill>
                  <a:srgbClr val="FF0000"/>
                </a:solidFill>
              </a:rPr>
              <a:t>Le règlement F-</a:t>
            </a:r>
            <a:r>
              <a:rPr lang="fr-FR" altLang="fr-FR" b="1" dirty="0" err="1" smtClean="0">
                <a:solidFill>
                  <a:srgbClr val="FF0000"/>
                </a:solidFill>
              </a:rPr>
              <a:t>Gas</a:t>
            </a:r>
            <a:r>
              <a:rPr lang="fr-FR" altLang="fr-FR" b="1" dirty="0" smtClean="0">
                <a:solidFill>
                  <a:srgbClr val="FF0000"/>
                </a:solidFill>
              </a:rPr>
              <a:t> et ses impacts sur les fluides</a:t>
            </a: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19388" y="908050"/>
            <a:ext cx="5897562" cy="50419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2363" y="2779713"/>
            <a:ext cx="325755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1" name="ZoneTexte 1"/>
          <p:cNvSpPr txBox="1">
            <a:spLocks noChangeArrowheads="1"/>
          </p:cNvSpPr>
          <p:nvPr/>
        </p:nvSpPr>
        <p:spPr bwMode="auto">
          <a:xfrm>
            <a:off x="0" y="2084388"/>
            <a:ext cx="27114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sz="2400" b="1">
                <a:solidFill>
                  <a:srgbClr val="FF0000"/>
                </a:solidFill>
              </a:rPr>
              <a:t>Le secteur </a:t>
            </a:r>
          </a:p>
          <a:p>
            <a:pPr algn="ctr"/>
            <a:r>
              <a:rPr lang="fr-FR" sz="2400" b="1">
                <a:solidFill>
                  <a:srgbClr val="FF0000"/>
                </a:solidFill>
              </a:rPr>
              <a:t>Froid-Climatisation représente </a:t>
            </a:r>
          </a:p>
          <a:p>
            <a:pPr algn="ctr"/>
            <a:r>
              <a:rPr lang="fr-FR" sz="2400" b="1">
                <a:solidFill>
                  <a:srgbClr val="FF0000"/>
                </a:solidFill>
              </a:rPr>
              <a:t>1,6% des GES</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55</a:t>
            </a:fld>
            <a:endParaRPr lang="fr-FR" altLang="fr-FR"/>
          </a:p>
        </p:txBody>
      </p:sp>
    </p:spTree>
    <p:extLst>
      <p:ext uri="{BB962C8B-B14F-4D97-AF65-F5344CB8AC3E}">
        <p14:creationId xmlns:p14="http://schemas.microsoft.com/office/powerpoint/2010/main" val="201925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2"/>
          <p:cNvSpPr>
            <a:spLocks noGrp="1"/>
          </p:cNvSpPr>
          <p:nvPr>
            <p:ph type="title"/>
          </p:nvPr>
        </p:nvSpPr>
        <p:spPr>
          <a:xfrm>
            <a:off x="2424113" y="188913"/>
            <a:ext cx="7343775" cy="792162"/>
          </a:xfrm>
        </p:spPr>
        <p:txBody>
          <a:bodyPr/>
          <a:lstStyle/>
          <a:p>
            <a:pPr eaLnBrk="1" hangingPunct="1"/>
            <a:r>
              <a:rPr lang="fr-FR" altLang="fr-FR" b="1" dirty="0" smtClean="0">
                <a:solidFill>
                  <a:srgbClr val="FF0000"/>
                </a:solidFill>
              </a:rPr>
              <a:t>Le règlement F-</a:t>
            </a:r>
            <a:r>
              <a:rPr lang="fr-FR" altLang="fr-FR" b="1" dirty="0" err="1" smtClean="0">
                <a:solidFill>
                  <a:srgbClr val="FF0000"/>
                </a:solidFill>
              </a:rPr>
              <a:t>Gas</a:t>
            </a:r>
            <a:r>
              <a:rPr lang="fr-FR" altLang="fr-FR" b="1" dirty="0" smtClean="0">
                <a:solidFill>
                  <a:srgbClr val="FF0000"/>
                </a:solidFill>
              </a:rPr>
              <a:t> et ses impacts sur les fluides</a:t>
            </a:r>
          </a:p>
        </p:txBody>
      </p:sp>
      <p:pic>
        <p:nvPicPr>
          <p:cNvPr id="512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66988" y="941388"/>
            <a:ext cx="5249862" cy="49260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9113" y="1847850"/>
            <a:ext cx="1819275"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cteur en angle 4"/>
          <p:cNvCxnSpPr/>
          <p:nvPr/>
        </p:nvCxnSpPr>
        <p:spPr>
          <a:xfrm flipV="1">
            <a:off x="6167438" y="4329113"/>
            <a:ext cx="3097212" cy="1260475"/>
          </a:xfrm>
          <a:prstGeom prst="bent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56</a:t>
            </a:fld>
            <a:endParaRPr lang="fr-FR" altLang="fr-FR"/>
          </a:p>
        </p:txBody>
      </p:sp>
    </p:spTree>
    <p:extLst>
      <p:ext uri="{BB962C8B-B14F-4D97-AF65-F5344CB8AC3E}">
        <p14:creationId xmlns:p14="http://schemas.microsoft.com/office/powerpoint/2010/main" val="194425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contenu 1"/>
          <p:cNvSpPr>
            <a:spLocks noGrp="1"/>
          </p:cNvSpPr>
          <p:nvPr>
            <p:ph idx="1"/>
          </p:nvPr>
        </p:nvSpPr>
        <p:spPr>
          <a:xfrm>
            <a:off x="2279650" y="2060575"/>
            <a:ext cx="7964488" cy="4065588"/>
          </a:xfrm>
        </p:spPr>
        <p:txBody>
          <a:bodyPr/>
          <a:lstStyle/>
          <a:p>
            <a:pPr eaLnBrk="1" hangingPunct="1"/>
            <a:endParaRPr lang="fr-FR" altLang="fr-FR" smtClean="0"/>
          </a:p>
        </p:txBody>
      </p:sp>
      <p:sp>
        <p:nvSpPr>
          <p:cNvPr id="6147" name="Titre 2"/>
          <p:cNvSpPr>
            <a:spLocks noGrp="1"/>
          </p:cNvSpPr>
          <p:nvPr>
            <p:ph type="title"/>
          </p:nvPr>
        </p:nvSpPr>
        <p:spPr>
          <a:xfrm>
            <a:off x="2424113" y="188913"/>
            <a:ext cx="7343775" cy="792162"/>
          </a:xfrm>
        </p:spPr>
        <p:txBody>
          <a:bodyPr/>
          <a:lstStyle/>
          <a:p>
            <a:pPr eaLnBrk="1" hangingPunct="1"/>
            <a:r>
              <a:rPr lang="fr-FR" altLang="fr-FR" b="1" dirty="0" smtClean="0">
                <a:solidFill>
                  <a:srgbClr val="FF0000"/>
                </a:solidFill>
              </a:rPr>
              <a:t>Le règlement F-</a:t>
            </a:r>
            <a:r>
              <a:rPr lang="fr-FR" altLang="fr-FR" b="1" dirty="0" err="1" smtClean="0">
                <a:solidFill>
                  <a:srgbClr val="FF0000"/>
                </a:solidFill>
              </a:rPr>
              <a:t>Gas</a:t>
            </a:r>
            <a:r>
              <a:rPr lang="fr-FR" altLang="fr-FR" b="1" dirty="0" smtClean="0">
                <a:solidFill>
                  <a:srgbClr val="FF0000"/>
                </a:solidFill>
              </a:rPr>
              <a:t> et ses impacts sur les fluides</a:t>
            </a:r>
          </a:p>
        </p:txBody>
      </p:sp>
      <p:pic>
        <p:nvPicPr>
          <p:cNvPr id="61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85813"/>
            <a:ext cx="10058400" cy="528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p:cNvSpPr/>
          <p:nvPr/>
        </p:nvSpPr>
        <p:spPr>
          <a:xfrm>
            <a:off x="2462213" y="1200150"/>
            <a:ext cx="1439862"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Ellipse 5"/>
          <p:cNvSpPr/>
          <p:nvPr/>
        </p:nvSpPr>
        <p:spPr>
          <a:xfrm>
            <a:off x="2462213" y="2781300"/>
            <a:ext cx="1439862" cy="503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Ellipse 6"/>
          <p:cNvSpPr/>
          <p:nvPr/>
        </p:nvSpPr>
        <p:spPr>
          <a:xfrm>
            <a:off x="2462213" y="2268538"/>
            <a:ext cx="1439862"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Ellipse 2"/>
          <p:cNvSpPr/>
          <p:nvPr/>
        </p:nvSpPr>
        <p:spPr>
          <a:xfrm>
            <a:off x="9726613" y="1377950"/>
            <a:ext cx="720725" cy="461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Ellipse 8"/>
          <p:cNvSpPr/>
          <p:nvPr/>
        </p:nvSpPr>
        <p:spPr>
          <a:xfrm>
            <a:off x="9731375" y="2347913"/>
            <a:ext cx="720725" cy="4619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Ellipse 9"/>
          <p:cNvSpPr/>
          <p:nvPr/>
        </p:nvSpPr>
        <p:spPr>
          <a:xfrm>
            <a:off x="9731375" y="2822575"/>
            <a:ext cx="720725" cy="461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Espace réservé du numéro de diapositive 3"/>
          <p:cNvSpPr>
            <a:spLocks noGrp="1"/>
          </p:cNvSpPr>
          <p:nvPr>
            <p:ph type="sldNum" sz="quarter" idx="10"/>
          </p:nvPr>
        </p:nvSpPr>
        <p:spPr/>
        <p:txBody>
          <a:bodyPr/>
          <a:lstStyle/>
          <a:p>
            <a:pPr>
              <a:defRPr/>
            </a:pPr>
            <a:fld id="{D6D66D21-1EBE-47DE-90B1-96D0AAF5BC4A}" type="slidenum">
              <a:rPr lang="fr-FR" altLang="fr-FR" smtClean="0"/>
              <a:pPr>
                <a:defRPr/>
              </a:pPr>
              <a:t>57</a:t>
            </a:fld>
            <a:endParaRPr lang="fr-FR" altLang="fr-FR"/>
          </a:p>
        </p:txBody>
      </p:sp>
    </p:spTree>
    <p:extLst>
      <p:ext uri="{BB962C8B-B14F-4D97-AF65-F5344CB8AC3E}">
        <p14:creationId xmlns:p14="http://schemas.microsoft.com/office/powerpoint/2010/main" val="201337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2"/>
          <p:cNvSpPr>
            <a:spLocks noGrp="1"/>
          </p:cNvSpPr>
          <p:nvPr>
            <p:ph type="title"/>
          </p:nvPr>
        </p:nvSpPr>
        <p:spPr>
          <a:xfrm>
            <a:off x="2424113" y="188913"/>
            <a:ext cx="7343775" cy="792162"/>
          </a:xfrm>
        </p:spPr>
        <p:txBody>
          <a:bodyPr/>
          <a:lstStyle/>
          <a:p>
            <a:pPr eaLnBrk="1" hangingPunct="1"/>
            <a:r>
              <a:rPr lang="fr-FR" altLang="fr-FR" b="1" dirty="0" smtClean="0">
                <a:solidFill>
                  <a:srgbClr val="FF0000"/>
                </a:solidFill>
              </a:rPr>
              <a:t>Le règlement F-</a:t>
            </a:r>
            <a:r>
              <a:rPr lang="fr-FR" altLang="fr-FR" b="1" dirty="0" err="1" smtClean="0">
                <a:solidFill>
                  <a:srgbClr val="FF0000"/>
                </a:solidFill>
              </a:rPr>
              <a:t>Gas</a:t>
            </a:r>
            <a:r>
              <a:rPr lang="fr-FR" altLang="fr-FR" b="1" dirty="0" smtClean="0">
                <a:solidFill>
                  <a:srgbClr val="FF0000"/>
                </a:solidFill>
              </a:rPr>
              <a:t> et ses impacts sur les fluides</a:t>
            </a:r>
          </a:p>
        </p:txBody>
      </p:sp>
      <p:pic>
        <p:nvPicPr>
          <p:cNvPr id="71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5325" y="1041400"/>
            <a:ext cx="7964488" cy="48355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2850" y="2330450"/>
            <a:ext cx="194310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250" y="1341438"/>
            <a:ext cx="4267200" cy="752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Flèche vers le haut 1"/>
          <p:cNvSpPr/>
          <p:nvPr/>
        </p:nvSpPr>
        <p:spPr>
          <a:xfrm flipH="1">
            <a:off x="7200900" y="3141663"/>
            <a:ext cx="142875" cy="130492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Espace réservé du numéro de diapositive 2"/>
          <p:cNvSpPr>
            <a:spLocks noGrp="1"/>
          </p:cNvSpPr>
          <p:nvPr>
            <p:ph type="sldNum" sz="quarter" idx="10"/>
          </p:nvPr>
        </p:nvSpPr>
        <p:spPr/>
        <p:txBody>
          <a:bodyPr/>
          <a:lstStyle/>
          <a:p>
            <a:pPr>
              <a:defRPr/>
            </a:pPr>
            <a:fld id="{D6D66D21-1EBE-47DE-90B1-96D0AAF5BC4A}" type="slidenum">
              <a:rPr lang="fr-FR" altLang="fr-FR" smtClean="0"/>
              <a:pPr>
                <a:defRPr/>
              </a:pPr>
              <a:t>58</a:t>
            </a:fld>
            <a:endParaRPr lang="fr-FR" altLang="fr-FR"/>
          </a:p>
        </p:txBody>
      </p:sp>
    </p:spTree>
    <p:extLst>
      <p:ext uri="{BB962C8B-B14F-4D97-AF65-F5344CB8AC3E}">
        <p14:creationId xmlns:p14="http://schemas.microsoft.com/office/powerpoint/2010/main" val="202791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2700" y="2708275"/>
            <a:ext cx="122047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altLang="fr-FR" sz="3600" b="1">
                <a:solidFill>
                  <a:srgbClr val="002E6C"/>
                </a:solidFill>
              </a:rPr>
              <a:t>L’empreinte Carbone PAC avec le Tewi</a:t>
            </a:r>
          </a:p>
          <a:p>
            <a:pPr algn="ctr">
              <a:spcBef>
                <a:spcPct val="0"/>
              </a:spcBef>
              <a:buFontTx/>
              <a:buNone/>
            </a:pPr>
            <a:endParaRPr lang="fr-FR" altLang="fr-FR" sz="3600" b="1">
              <a:solidFill>
                <a:srgbClr val="FF6600"/>
              </a:solidFill>
            </a:endParaRPr>
          </a:p>
          <a:p>
            <a:pPr algn="ctr">
              <a:spcBef>
                <a:spcPct val="0"/>
              </a:spcBef>
              <a:buFontTx/>
              <a:buNone/>
            </a:pPr>
            <a:r>
              <a:rPr lang="fr-FR" altLang="fr-FR" sz="3600" b="1">
                <a:solidFill>
                  <a:srgbClr val="FF6600"/>
                </a:solidFill>
              </a:rPr>
              <a:t>Eric BATAILLE – Groupe ATLANTIC</a:t>
            </a: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623888" y="452438"/>
            <a:ext cx="10744200" cy="947737"/>
          </a:xfrm>
        </p:spPr>
        <p:txBody>
          <a:bodyPr/>
          <a:lstStyle/>
          <a:p>
            <a:pPr algn="l"/>
            <a:r>
              <a:rPr lang="fr-FR" altLang="de-DE" b="1" smtClean="0">
                <a:solidFill>
                  <a:srgbClr val="FF6600"/>
                </a:solidFill>
              </a:rPr>
              <a:t>Parlons sur la pompe à chaleur en Europe, </a:t>
            </a:r>
            <a:br>
              <a:rPr lang="fr-FR" altLang="de-DE" b="1" smtClean="0">
                <a:solidFill>
                  <a:srgbClr val="FF6600"/>
                </a:solidFill>
              </a:rPr>
            </a:br>
            <a:r>
              <a:rPr lang="fr-FR" altLang="de-DE" b="1" smtClean="0">
                <a:solidFill>
                  <a:srgbClr val="FF6600"/>
                </a:solidFill>
              </a:rPr>
              <a:t>ça veut dire </a:t>
            </a:r>
            <a:r>
              <a:rPr lang="fr-FR" altLang="de-DE" smtClean="0">
                <a:solidFill>
                  <a:srgbClr val="FF6600"/>
                </a:solidFill>
              </a:rPr>
              <a:t>…</a:t>
            </a:r>
            <a:endParaRPr lang="fr-FR" altLang="en-US" smtClean="0">
              <a:solidFill>
                <a:srgbClr val="FF6600"/>
              </a:solidFill>
            </a:endParaRPr>
          </a:p>
        </p:txBody>
      </p:sp>
      <p:sp>
        <p:nvSpPr>
          <p:cNvPr id="13315" name="Content Placeholder 1"/>
          <p:cNvSpPr>
            <a:spLocks noGrp="1"/>
          </p:cNvSpPr>
          <p:nvPr>
            <p:ph idx="4294967295"/>
          </p:nvPr>
        </p:nvSpPr>
        <p:spPr>
          <a:xfrm>
            <a:off x="1574800" y="1524000"/>
            <a:ext cx="10617200" cy="4065588"/>
          </a:xfrm>
        </p:spPr>
        <p:txBody>
          <a:bodyPr/>
          <a:lstStyle/>
          <a:p>
            <a:pPr>
              <a:lnSpc>
                <a:spcPct val="80000"/>
              </a:lnSpc>
            </a:pPr>
            <a:r>
              <a:rPr lang="fr-FR" sz="2200" dirty="0" smtClean="0">
                <a:solidFill>
                  <a:srgbClr val="002E6C"/>
                </a:solidFill>
              </a:rPr>
              <a:t>Chauffage</a:t>
            </a:r>
          </a:p>
          <a:p>
            <a:pPr>
              <a:lnSpc>
                <a:spcPct val="80000"/>
              </a:lnSpc>
            </a:pPr>
            <a:r>
              <a:rPr lang="fr-FR" sz="2200" dirty="0" smtClean="0">
                <a:solidFill>
                  <a:srgbClr val="002E6C"/>
                </a:solidFill>
              </a:rPr>
              <a:t>Refroidissement</a:t>
            </a:r>
          </a:p>
          <a:p>
            <a:pPr>
              <a:lnSpc>
                <a:spcPct val="80000"/>
              </a:lnSpc>
            </a:pPr>
            <a:r>
              <a:rPr lang="fr-FR" sz="2200" dirty="0" smtClean="0">
                <a:solidFill>
                  <a:srgbClr val="002E6C"/>
                </a:solidFill>
              </a:rPr>
              <a:t>Eau chaude</a:t>
            </a:r>
            <a:br>
              <a:rPr lang="fr-FR" sz="2200" dirty="0" smtClean="0">
                <a:solidFill>
                  <a:srgbClr val="002E6C"/>
                </a:solidFill>
              </a:rPr>
            </a:br>
            <a:endParaRPr lang="fr-FR" sz="2200" dirty="0" smtClean="0">
              <a:solidFill>
                <a:srgbClr val="002E6C"/>
              </a:solidFill>
            </a:endParaRPr>
          </a:p>
          <a:p>
            <a:pPr>
              <a:lnSpc>
                <a:spcPct val="80000"/>
              </a:lnSpc>
            </a:pPr>
            <a:r>
              <a:rPr lang="fr-FR" sz="2200" dirty="0" smtClean="0">
                <a:solidFill>
                  <a:srgbClr val="002E6C"/>
                </a:solidFill>
              </a:rPr>
              <a:t>Pour toutes les zones climatiques</a:t>
            </a:r>
            <a:br>
              <a:rPr lang="fr-FR" sz="2200" dirty="0" smtClean="0">
                <a:solidFill>
                  <a:srgbClr val="002E6C"/>
                </a:solidFill>
              </a:rPr>
            </a:br>
            <a:r>
              <a:rPr lang="fr-FR" sz="2200" dirty="0" smtClean="0">
                <a:solidFill>
                  <a:srgbClr val="002E6C"/>
                </a:solidFill>
              </a:rPr>
              <a:t>Froides, Moyennes, Chaudes</a:t>
            </a:r>
            <a:br>
              <a:rPr lang="fr-FR" sz="2200" dirty="0" smtClean="0">
                <a:solidFill>
                  <a:srgbClr val="002E6C"/>
                </a:solidFill>
              </a:rPr>
            </a:br>
            <a:endParaRPr lang="fr-FR" sz="2200" dirty="0" smtClean="0">
              <a:solidFill>
                <a:srgbClr val="002E6C"/>
              </a:solidFill>
            </a:endParaRPr>
          </a:p>
          <a:p>
            <a:pPr>
              <a:lnSpc>
                <a:spcPct val="80000"/>
              </a:lnSpc>
            </a:pPr>
            <a:r>
              <a:rPr lang="fr-FR" sz="2200" dirty="0" smtClean="0">
                <a:solidFill>
                  <a:srgbClr val="002E6C"/>
                </a:solidFill>
              </a:rPr>
              <a:t>Le résidentiel</a:t>
            </a:r>
          </a:p>
          <a:p>
            <a:pPr>
              <a:lnSpc>
                <a:spcPct val="80000"/>
              </a:lnSpc>
            </a:pPr>
            <a:r>
              <a:rPr lang="fr-FR" sz="2200" dirty="0" smtClean="0">
                <a:solidFill>
                  <a:srgbClr val="002E6C"/>
                </a:solidFill>
              </a:rPr>
              <a:t>Le tertiaire</a:t>
            </a:r>
          </a:p>
          <a:p>
            <a:pPr>
              <a:lnSpc>
                <a:spcPct val="80000"/>
              </a:lnSpc>
            </a:pPr>
            <a:r>
              <a:rPr lang="fr-FR" sz="2200" dirty="0" smtClean="0">
                <a:solidFill>
                  <a:srgbClr val="002E6C"/>
                </a:solidFill>
              </a:rPr>
              <a:t>Les applications industrielles</a:t>
            </a:r>
            <a:br>
              <a:rPr lang="fr-FR" sz="2200" dirty="0" smtClean="0">
                <a:solidFill>
                  <a:srgbClr val="002E6C"/>
                </a:solidFill>
              </a:rPr>
            </a:br>
            <a:endParaRPr lang="fr-FR" sz="2200" dirty="0" smtClean="0">
              <a:solidFill>
                <a:srgbClr val="002E6C"/>
              </a:solidFill>
            </a:endParaRPr>
          </a:p>
          <a:p>
            <a:pPr>
              <a:lnSpc>
                <a:spcPct val="80000"/>
              </a:lnSpc>
            </a:pPr>
            <a:r>
              <a:rPr lang="fr-FR" sz="2200" dirty="0" smtClean="0">
                <a:solidFill>
                  <a:srgbClr val="002E6C"/>
                </a:solidFill>
              </a:rPr>
              <a:t>Seul ou combiné (hybride)</a:t>
            </a:r>
          </a:p>
        </p:txBody>
      </p:sp>
      <p:pic>
        <p:nvPicPr>
          <p:cNvPr id="13316" name="Picture 5"/>
          <p:cNvPicPr>
            <a:picLocks noChangeAspect="1" noChangeArrowheads="1"/>
          </p:cNvPicPr>
          <p:nvPr/>
        </p:nvPicPr>
        <p:blipFill>
          <a:blip r:embed="rId2">
            <a:extLst>
              <a:ext uri="{28A0092B-C50C-407E-A947-70E740481C1C}">
                <a14:useLocalDpi xmlns:a14="http://schemas.microsoft.com/office/drawing/2010/main" val="0"/>
              </a:ext>
            </a:extLst>
          </a:blip>
          <a:srcRect r="12534"/>
          <a:stretch>
            <a:fillRect/>
          </a:stretch>
        </p:blipFill>
        <p:spPr bwMode="auto">
          <a:xfrm>
            <a:off x="9002713" y="3457575"/>
            <a:ext cx="3163887"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IMG_2147.JPG"/>
          <p:cNvPicPr>
            <a:picLocks noChangeAspect="1" noChangeArrowheads="1"/>
          </p:cNvPicPr>
          <p:nvPr/>
        </p:nvPicPr>
        <p:blipFill>
          <a:blip r:embed="rId3">
            <a:extLst>
              <a:ext uri="{28A0092B-C50C-407E-A947-70E740481C1C}">
                <a14:useLocalDpi xmlns:a14="http://schemas.microsoft.com/office/drawing/2010/main" val="0"/>
              </a:ext>
            </a:extLst>
          </a:blip>
          <a:srcRect r="13332"/>
          <a:stretch>
            <a:fillRect/>
          </a:stretch>
        </p:blipFill>
        <p:spPr bwMode="auto">
          <a:xfrm>
            <a:off x="9013825" y="30163"/>
            <a:ext cx="3178175"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Mellingen_Gewerbegebaeud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950" y="1751013"/>
            <a:ext cx="319405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a:extLst>
              <a:ext uri="{FF2B5EF4-FFF2-40B4-BE49-F238E27FC236}"/>
            </a:extLst>
          </p:cNvPr>
          <p:cNvSpPr txBox="1">
            <a:spLocks noChangeArrowheads="1"/>
          </p:cNvSpPr>
          <p:nvPr/>
        </p:nvSpPr>
        <p:spPr bwMode="auto">
          <a:xfrm rot="16200000">
            <a:off x="11361737" y="2319338"/>
            <a:ext cx="1306513"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450"/>
              </a:spcAft>
              <a:buChar char="•"/>
              <a:defRPr sz="1600" b="1">
                <a:solidFill>
                  <a:srgbClr val="141312"/>
                </a:solidFill>
                <a:latin typeface="Arial" panose="020B0604020202020204" pitchFamily="34" charset="0"/>
                <a:ea typeface="ＭＳ Ｐゴシック" panose="020B0600070205080204" pitchFamily="34" charset="-128"/>
              </a:defRPr>
            </a:lvl1pPr>
            <a:lvl2pPr marL="742950" indent="-28575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2pPr>
            <a:lvl3pPr marL="1143000" indent="-22860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3pPr>
            <a:lvl4pPr marL="1600200" indent="-22860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4pPr>
            <a:lvl5pPr marL="2057400" indent="-22860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defRPr/>
            </a:pPr>
            <a:r>
              <a:rPr lang="en-US" altLang="de-DE" sz="975" b="0" dirty="0">
                <a:solidFill>
                  <a:schemeClr val="bg1"/>
                </a:solidFill>
              </a:rPr>
              <a:t>© </a:t>
            </a:r>
            <a:r>
              <a:rPr lang="en-US" altLang="de-DE" sz="975" b="0" dirty="0" err="1">
                <a:solidFill>
                  <a:schemeClr val="bg1"/>
                </a:solidFill>
              </a:rPr>
              <a:t>Stiebel-Eltron</a:t>
            </a:r>
            <a:endParaRPr lang="en-US" altLang="de-DE" sz="975" b="0" dirty="0">
              <a:solidFill>
                <a:schemeClr val="bg1"/>
              </a:solidFill>
            </a:endParaRPr>
          </a:p>
        </p:txBody>
      </p:sp>
      <p:sp>
        <p:nvSpPr>
          <p:cNvPr id="8" name="TextBox 8">
            <a:extLst>
              <a:ext uri="{FF2B5EF4-FFF2-40B4-BE49-F238E27FC236}"/>
            </a:extLst>
          </p:cNvPr>
          <p:cNvSpPr txBox="1">
            <a:spLocks noChangeArrowheads="1"/>
          </p:cNvSpPr>
          <p:nvPr/>
        </p:nvSpPr>
        <p:spPr bwMode="auto">
          <a:xfrm rot="16200000">
            <a:off x="11271250" y="769938"/>
            <a:ext cx="1592263"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450"/>
              </a:spcAft>
              <a:buChar char="•"/>
              <a:defRPr sz="1600" b="1">
                <a:solidFill>
                  <a:srgbClr val="141312"/>
                </a:solidFill>
                <a:latin typeface="Arial" panose="020B0604020202020204" pitchFamily="34" charset="0"/>
                <a:ea typeface="ＭＳ Ｐゴシック" panose="020B0600070205080204" pitchFamily="34" charset="-128"/>
              </a:defRPr>
            </a:lvl1pPr>
            <a:lvl2pPr marL="742950" indent="-28575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2pPr>
            <a:lvl3pPr marL="1143000" indent="-22860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3pPr>
            <a:lvl4pPr marL="1600200" indent="-22860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4pPr>
            <a:lvl5pPr marL="2057400" indent="-22860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defRPr/>
            </a:pPr>
            <a:r>
              <a:rPr lang="en-US" altLang="de-DE" sz="975" b="0" dirty="0">
                <a:solidFill>
                  <a:schemeClr val="bg1"/>
                </a:solidFill>
              </a:rPr>
              <a:t>© </a:t>
            </a:r>
            <a:r>
              <a:rPr lang="en-US" altLang="de-DE" sz="975" b="0" dirty="0" err="1">
                <a:solidFill>
                  <a:schemeClr val="bg1"/>
                </a:solidFill>
              </a:rPr>
              <a:t>Jussi</a:t>
            </a:r>
            <a:r>
              <a:rPr lang="en-US" altLang="de-DE" sz="975" b="0" dirty="0">
                <a:solidFill>
                  <a:schemeClr val="bg1"/>
                </a:solidFill>
              </a:rPr>
              <a:t> </a:t>
            </a:r>
            <a:r>
              <a:rPr lang="en-US" altLang="de-DE" sz="975" b="0" dirty="0" err="1">
                <a:solidFill>
                  <a:schemeClr val="bg1"/>
                </a:solidFill>
              </a:rPr>
              <a:t>Hirvonen</a:t>
            </a:r>
            <a:endParaRPr lang="en-US" altLang="de-DE" sz="975" b="0" dirty="0">
              <a:solidFill>
                <a:schemeClr val="bg1"/>
              </a:solidFill>
            </a:endParaRPr>
          </a:p>
        </p:txBody>
      </p:sp>
      <p:sp>
        <p:nvSpPr>
          <p:cNvPr id="9" name="TextBox 9">
            <a:extLst>
              <a:ext uri="{FF2B5EF4-FFF2-40B4-BE49-F238E27FC236}"/>
            </a:extLst>
          </p:cNvPr>
          <p:cNvSpPr txBox="1">
            <a:spLocks noChangeArrowheads="1"/>
          </p:cNvSpPr>
          <p:nvPr/>
        </p:nvSpPr>
        <p:spPr bwMode="auto">
          <a:xfrm rot="16200000">
            <a:off x="11493500" y="4502150"/>
            <a:ext cx="1042988"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450"/>
              </a:spcAft>
              <a:buChar char="•"/>
              <a:defRPr sz="1600" b="1">
                <a:solidFill>
                  <a:srgbClr val="141312"/>
                </a:solidFill>
                <a:latin typeface="Arial" panose="020B0604020202020204" pitchFamily="34" charset="0"/>
                <a:ea typeface="ＭＳ Ｐゴシック" panose="020B0600070205080204" pitchFamily="34" charset="-128"/>
              </a:defRPr>
            </a:lvl1pPr>
            <a:lvl2pPr marL="742950" indent="-28575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2pPr>
            <a:lvl3pPr marL="1143000" indent="-22860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3pPr>
            <a:lvl4pPr marL="1600200" indent="-22860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4pPr>
            <a:lvl5pPr marL="2057400" indent="-22860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ts val="450"/>
              </a:spcAft>
              <a:buChar char="»"/>
              <a:defRPr sz="1600">
                <a:solidFill>
                  <a:srgbClr val="141312"/>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defRPr/>
            </a:pPr>
            <a:r>
              <a:rPr lang="en-US" altLang="de-DE" sz="975" b="0" dirty="0">
                <a:solidFill>
                  <a:schemeClr val="bg1"/>
                </a:solidFill>
              </a:rPr>
              <a:t>© </a:t>
            </a:r>
            <a:r>
              <a:rPr lang="en-US" altLang="de-DE" sz="975" b="0" dirty="0" err="1">
                <a:solidFill>
                  <a:schemeClr val="bg1"/>
                </a:solidFill>
              </a:rPr>
              <a:t>Friotherm</a:t>
            </a:r>
            <a:endParaRPr lang="en-US" altLang="de-DE" sz="975" b="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2"/>
          <p:cNvSpPr>
            <a:spLocks noGrp="1"/>
          </p:cNvSpPr>
          <p:nvPr>
            <p:ph type="title"/>
          </p:nvPr>
        </p:nvSpPr>
        <p:spPr>
          <a:xfrm>
            <a:off x="3524250" y="687388"/>
            <a:ext cx="6748463" cy="792162"/>
          </a:xfrm>
        </p:spPr>
        <p:txBody>
          <a:bodyPr/>
          <a:lstStyle/>
          <a:p>
            <a:pPr eaLnBrk="1" hangingPunct="1"/>
            <a:r>
              <a:rPr lang="fr-FR" altLang="fr-FR" b="1" dirty="0" smtClean="0">
                <a:solidFill>
                  <a:srgbClr val="FF6600"/>
                </a:solidFill>
              </a:rPr>
              <a:t>Impact des émissions de CO</a:t>
            </a:r>
            <a:r>
              <a:rPr lang="fr-FR" altLang="fr-FR" b="1" baseline="-25000" dirty="0" smtClean="0">
                <a:solidFill>
                  <a:srgbClr val="FF6600"/>
                </a:solidFill>
              </a:rPr>
              <a:t>2</a:t>
            </a:r>
            <a:r>
              <a:rPr lang="fr-FR" altLang="fr-FR" b="1" dirty="0" smtClean="0">
                <a:solidFill>
                  <a:srgbClr val="FF6600"/>
                </a:solidFill>
              </a:rPr>
              <a:t> entre générateurs de chauffage </a:t>
            </a:r>
            <a:r>
              <a:rPr lang="fr-FR" altLang="fr-FR" sz="1800" b="1" i="1" dirty="0" smtClean="0">
                <a:solidFill>
                  <a:srgbClr val="FF6600"/>
                </a:solidFill>
              </a:rPr>
              <a:t>(indicateur TEWI)</a:t>
            </a:r>
          </a:p>
        </p:txBody>
      </p:sp>
      <p:graphicFrame>
        <p:nvGraphicFramePr>
          <p:cNvPr id="52227" name="Graphique 4"/>
          <p:cNvGraphicFramePr>
            <a:graphicFrameLocks/>
          </p:cNvGraphicFramePr>
          <p:nvPr/>
        </p:nvGraphicFramePr>
        <p:xfrm>
          <a:off x="1917700" y="1362075"/>
          <a:ext cx="8866188" cy="4489450"/>
        </p:xfrm>
        <a:graphic>
          <a:graphicData uri="http://schemas.openxmlformats.org/presentationml/2006/ole">
            <mc:AlternateContent xmlns:mc="http://schemas.openxmlformats.org/markup-compatibility/2006">
              <mc:Choice xmlns:v="urn:schemas-microsoft-com:vml" Requires="v">
                <p:oleObj spid="_x0000_s52282" name="Graphique" r:id="rId4" imgW="8870449" imgH="4493141" progId="Excel.Chart.8">
                  <p:embed/>
                </p:oleObj>
              </mc:Choice>
              <mc:Fallback>
                <p:oleObj name="Graphique" r:id="rId4" imgW="8870449" imgH="4493141" progId="Excel.Chart.8">
                  <p:embed/>
                  <p:pic>
                    <p:nvPicPr>
                      <p:cNvPr id="0" name="Graphiqu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7700" y="1362075"/>
                        <a:ext cx="8866188"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ZoneTexte 5">
            <a:extLst>
              <a:ext uri="{FF2B5EF4-FFF2-40B4-BE49-F238E27FC236}"/>
            </a:extLst>
          </p:cNvPr>
          <p:cNvSpPr txBox="1"/>
          <p:nvPr/>
        </p:nvSpPr>
        <p:spPr>
          <a:xfrm>
            <a:off x="1507148" y="2060330"/>
            <a:ext cx="461665" cy="1477328"/>
          </a:xfrm>
          <a:prstGeom prst="rect">
            <a:avLst/>
          </a:prstGeom>
          <a:noFill/>
        </p:spPr>
        <p:txBody>
          <a:bodyPr vert="vert270">
            <a:spAutoFit/>
          </a:bodyPr>
          <a:lstStyle/>
          <a:p>
            <a:pPr>
              <a:defRPr/>
            </a:pPr>
            <a:r>
              <a:rPr lang="fr-FR" dirty="0">
                <a:solidFill>
                  <a:schemeClr val="bg1">
                    <a:lumMod val="50000"/>
                  </a:schemeClr>
                </a:solidFill>
              </a:rPr>
              <a:t>gr CO</a:t>
            </a:r>
            <a:r>
              <a:rPr lang="fr-FR" baseline="-25000" dirty="0">
                <a:solidFill>
                  <a:schemeClr val="bg1">
                    <a:lumMod val="50000"/>
                  </a:schemeClr>
                </a:solidFill>
              </a:rPr>
              <a:t>2</a:t>
            </a:r>
            <a:r>
              <a:rPr lang="fr-FR" dirty="0">
                <a:solidFill>
                  <a:schemeClr val="bg1">
                    <a:lumMod val="50000"/>
                  </a:schemeClr>
                </a:solidFill>
              </a:rPr>
              <a:t> / kWh</a:t>
            </a:r>
          </a:p>
        </p:txBody>
      </p:sp>
      <p:sp>
        <p:nvSpPr>
          <p:cNvPr id="7" name="ZoneTexte 6">
            <a:extLst>
              <a:ext uri="{FF2B5EF4-FFF2-40B4-BE49-F238E27FC236}"/>
            </a:extLst>
          </p:cNvPr>
          <p:cNvSpPr txBox="1"/>
          <p:nvPr/>
        </p:nvSpPr>
        <p:spPr>
          <a:xfrm>
            <a:off x="3894138" y="3136900"/>
            <a:ext cx="1020762" cy="646113"/>
          </a:xfrm>
          <a:prstGeom prst="rect">
            <a:avLst/>
          </a:prstGeom>
          <a:noFill/>
        </p:spPr>
        <p:txBody>
          <a:bodyPr>
            <a:spAutoFit/>
          </a:bodyPr>
          <a:lstStyle/>
          <a:p>
            <a:pPr>
              <a:defRPr/>
            </a:pPr>
            <a:r>
              <a:rPr lang="fr-FR" sz="1000" b="1" dirty="0">
                <a:solidFill>
                  <a:schemeClr val="bg1">
                    <a:lumMod val="50000"/>
                  </a:schemeClr>
                </a:solidFill>
              </a:rPr>
              <a:t>Dont 7,4g liés aux fuites de réfrigérant </a:t>
            </a:r>
            <a:r>
              <a:rPr lang="fr-FR" sz="1600" b="1" dirty="0">
                <a:solidFill>
                  <a:srgbClr val="C00000"/>
                </a:solidFill>
              </a:rPr>
              <a:t>*</a:t>
            </a:r>
            <a:endParaRPr lang="fr-FR" sz="1200" b="1" dirty="0">
              <a:solidFill>
                <a:schemeClr val="bg1">
                  <a:lumMod val="50000"/>
                </a:schemeClr>
              </a:solidFill>
            </a:endParaRPr>
          </a:p>
        </p:txBody>
      </p:sp>
      <p:sp>
        <p:nvSpPr>
          <p:cNvPr id="8" name="Bulle narrative : rectangle 7">
            <a:extLst>
              <a:ext uri="{FF2B5EF4-FFF2-40B4-BE49-F238E27FC236}"/>
            </a:extLst>
          </p:cNvPr>
          <p:cNvSpPr/>
          <p:nvPr/>
        </p:nvSpPr>
        <p:spPr>
          <a:xfrm>
            <a:off x="3894138" y="3136900"/>
            <a:ext cx="1020762" cy="571500"/>
          </a:xfrm>
          <a:prstGeom prst="wedgeRectCallout">
            <a:avLst>
              <a:gd name="adj1" fmla="val -3883"/>
              <a:gd name="adj2" fmla="val 95557"/>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ZoneTexte 8">
            <a:extLst>
              <a:ext uri="{FF2B5EF4-FFF2-40B4-BE49-F238E27FC236}"/>
            </a:extLst>
          </p:cNvPr>
          <p:cNvSpPr txBox="1"/>
          <p:nvPr/>
        </p:nvSpPr>
        <p:spPr>
          <a:xfrm>
            <a:off x="374650" y="4314825"/>
            <a:ext cx="1747838" cy="708025"/>
          </a:xfrm>
          <a:prstGeom prst="rect">
            <a:avLst/>
          </a:prstGeom>
          <a:noFill/>
        </p:spPr>
        <p:txBody>
          <a:bodyPr>
            <a:spAutoFit/>
          </a:bodyPr>
          <a:lstStyle/>
          <a:p>
            <a:pPr>
              <a:defRPr/>
            </a:pPr>
            <a:r>
              <a:rPr lang="fr-FR" sz="1600" b="1" dirty="0">
                <a:solidFill>
                  <a:srgbClr val="C00000"/>
                </a:solidFill>
              </a:rPr>
              <a:t>*</a:t>
            </a:r>
            <a:r>
              <a:rPr lang="fr-FR" sz="1200" b="1" dirty="0">
                <a:solidFill>
                  <a:schemeClr val="bg1">
                    <a:lumMod val="50000"/>
                  </a:schemeClr>
                </a:solidFill>
              </a:rPr>
              <a:t> </a:t>
            </a:r>
            <a:r>
              <a:rPr lang="fr-FR" sz="1200" i="1" dirty="0">
                <a:solidFill>
                  <a:srgbClr val="002E6C"/>
                </a:solidFill>
              </a:rPr>
              <a:t>2% en phase exploitation et 10% non récupéré en fin de vie</a:t>
            </a:r>
          </a:p>
        </p:txBody>
      </p:sp>
      <p:pic>
        <p:nvPicPr>
          <p:cNvPr id="52232" name="Imag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0350" y="5759450"/>
            <a:ext cx="112712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Imag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38563" y="5759450"/>
            <a:ext cx="62388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Imag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56300" y="5754688"/>
            <a:ext cx="72231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60</a:t>
            </a:fld>
            <a:endParaRPr lang="fr-FR" alt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2"/>
          <p:cNvSpPr>
            <a:spLocks noGrp="1"/>
          </p:cNvSpPr>
          <p:nvPr>
            <p:ph type="title"/>
          </p:nvPr>
        </p:nvSpPr>
        <p:spPr>
          <a:xfrm>
            <a:off x="3117850" y="771525"/>
            <a:ext cx="7154863" cy="792163"/>
          </a:xfrm>
        </p:spPr>
        <p:txBody>
          <a:bodyPr/>
          <a:lstStyle/>
          <a:p>
            <a:pPr eaLnBrk="1" hangingPunct="1"/>
            <a:r>
              <a:rPr lang="fr-FR" altLang="fr-FR" b="1" smtClean="0">
                <a:solidFill>
                  <a:srgbClr val="FF6600"/>
                </a:solidFill>
              </a:rPr>
              <a:t>Impact du rendement saisonnier de chauffage </a:t>
            </a:r>
            <a:r>
              <a:rPr lang="fr-FR" altLang="fr-FR" sz="1800" b="1" smtClean="0">
                <a:solidFill>
                  <a:srgbClr val="FF6600"/>
                </a:solidFill>
              </a:rPr>
              <a:t>Vs</a:t>
            </a:r>
            <a:r>
              <a:rPr lang="fr-FR" altLang="fr-FR" b="1" smtClean="0">
                <a:solidFill>
                  <a:srgbClr val="FF6600"/>
                </a:solidFill>
              </a:rPr>
              <a:t> fuites de réfrigérant </a:t>
            </a:r>
            <a:r>
              <a:rPr lang="fr-FR" altLang="fr-FR" sz="1800" b="1" smtClean="0">
                <a:solidFill>
                  <a:srgbClr val="FF6600"/>
                </a:solidFill>
              </a:rPr>
              <a:t>(indicateur TEWI)</a:t>
            </a:r>
          </a:p>
        </p:txBody>
      </p:sp>
      <p:graphicFrame>
        <p:nvGraphicFramePr>
          <p:cNvPr id="53251" name="Graphique 10"/>
          <p:cNvGraphicFramePr>
            <a:graphicFrameLocks/>
          </p:cNvGraphicFramePr>
          <p:nvPr/>
        </p:nvGraphicFramePr>
        <p:xfrm>
          <a:off x="1801813" y="1692275"/>
          <a:ext cx="9539287" cy="4295775"/>
        </p:xfrm>
        <a:graphic>
          <a:graphicData uri="http://schemas.openxmlformats.org/presentationml/2006/ole">
            <mc:AlternateContent xmlns:mc="http://schemas.openxmlformats.org/markup-compatibility/2006">
              <mc:Choice xmlns:v="urn:schemas-microsoft-com:vml" Requires="v">
                <p:oleObj spid="_x0000_s53306" name="Graphique" r:id="rId4" imgW="9547163" imgH="4304149" progId="Excel.Chart.8">
                  <p:embed/>
                </p:oleObj>
              </mc:Choice>
              <mc:Fallback>
                <p:oleObj name="Graphique" r:id="rId4" imgW="9547163" imgH="4304149" progId="Excel.Chart.8">
                  <p:embed/>
                  <p:pic>
                    <p:nvPicPr>
                      <p:cNvPr id="0" name="Graphiqu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1813" y="1692275"/>
                        <a:ext cx="9539287"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ZoneTexte 11">
            <a:extLst>
              <a:ext uri="{FF2B5EF4-FFF2-40B4-BE49-F238E27FC236}"/>
            </a:extLst>
          </p:cNvPr>
          <p:cNvSpPr txBox="1"/>
          <p:nvPr/>
        </p:nvSpPr>
        <p:spPr>
          <a:xfrm>
            <a:off x="1652954" y="2504231"/>
            <a:ext cx="461665" cy="1477328"/>
          </a:xfrm>
          <a:prstGeom prst="rect">
            <a:avLst/>
          </a:prstGeom>
          <a:noFill/>
        </p:spPr>
        <p:txBody>
          <a:bodyPr vert="vert270">
            <a:spAutoFit/>
          </a:bodyPr>
          <a:lstStyle/>
          <a:p>
            <a:pPr>
              <a:defRPr/>
            </a:pPr>
            <a:r>
              <a:rPr lang="fr-FR" dirty="0">
                <a:solidFill>
                  <a:schemeClr val="bg1">
                    <a:lumMod val="50000"/>
                  </a:schemeClr>
                </a:solidFill>
              </a:rPr>
              <a:t>gr CO</a:t>
            </a:r>
            <a:r>
              <a:rPr lang="fr-FR" baseline="-25000" dirty="0">
                <a:solidFill>
                  <a:schemeClr val="bg1">
                    <a:lumMod val="50000"/>
                  </a:schemeClr>
                </a:solidFill>
              </a:rPr>
              <a:t>2</a:t>
            </a:r>
            <a:r>
              <a:rPr lang="fr-FR" dirty="0">
                <a:solidFill>
                  <a:schemeClr val="bg1">
                    <a:lumMod val="50000"/>
                  </a:schemeClr>
                </a:solidFill>
              </a:rPr>
              <a:t> / kWh</a:t>
            </a:r>
          </a:p>
        </p:txBody>
      </p:sp>
      <p:sp>
        <p:nvSpPr>
          <p:cNvPr id="13" name="Bulle narrative : rectangle 12">
            <a:extLst>
              <a:ext uri="{FF2B5EF4-FFF2-40B4-BE49-F238E27FC236}"/>
            </a:extLst>
          </p:cNvPr>
          <p:cNvSpPr/>
          <p:nvPr/>
        </p:nvSpPr>
        <p:spPr>
          <a:xfrm>
            <a:off x="4730750" y="1804988"/>
            <a:ext cx="898525" cy="574675"/>
          </a:xfrm>
          <a:prstGeom prst="wedgeRectCallout">
            <a:avLst>
              <a:gd name="adj1" fmla="val 1720"/>
              <a:gd name="adj2" fmla="val 81402"/>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4" name="ZoneTexte 13">
            <a:extLst>
              <a:ext uri="{FF2B5EF4-FFF2-40B4-BE49-F238E27FC236}"/>
            </a:extLst>
          </p:cNvPr>
          <p:cNvSpPr txBox="1"/>
          <p:nvPr/>
        </p:nvSpPr>
        <p:spPr>
          <a:xfrm>
            <a:off x="4730750" y="1816100"/>
            <a:ext cx="971550" cy="614363"/>
          </a:xfrm>
          <a:prstGeom prst="rect">
            <a:avLst/>
          </a:prstGeom>
          <a:noFill/>
        </p:spPr>
        <p:txBody>
          <a:bodyPr>
            <a:spAutoFit/>
          </a:bodyPr>
          <a:lstStyle/>
          <a:p>
            <a:pPr>
              <a:defRPr/>
            </a:pPr>
            <a:r>
              <a:rPr lang="fr-FR" sz="1000" b="1" i="1" dirty="0">
                <a:solidFill>
                  <a:schemeClr val="bg1">
                    <a:lumMod val="50000"/>
                  </a:schemeClr>
                </a:solidFill>
              </a:rPr>
              <a:t>Dont 7,4g liés aux fuites de réfrigérant </a:t>
            </a:r>
            <a:r>
              <a:rPr lang="fr-FR" sz="1400" b="1" i="1" dirty="0">
                <a:solidFill>
                  <a:srgbClr val="FF0000"/>
                </a:solidFill>
              </a:rPr>
              <a:t>*</a:t>
            </a:r>
            <a:endParaRPr lang="fr-FR" sz="1000" b="1" i="1" dirty="0">
              <a:solidFill>
                <a:schemeClr val="bg1">
                  <a:lumMod val="50000"/>
                </a:schemeClr>
              </a:solidFill>
            </a:endParaRPr>
          </a:p>
        </p:txBody>
      </p:sp>
      <p:pic>
        <p:nvPicPr>
          <p:cNvPr id="53255"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1150" y="5765800"/>
            <a:ext cx="8318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Imag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67575" y="5724525"/>
            <a:ext cx="94297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ulle narrative : rectangle 8">
            <a:extLst>
              <a:ext uri="{FF2B5EF4-FFF2-40B4-BE49-F238E27FC236}"/>
            </a:extLst>
          </p:cNvPr>
          <p:cNvSpPr/>
          <p:nvPr/>
        </p:nvSpPr>
        <p:spPr>
          <a:xfrm rot="5400000">
            <a:off x="9690894" y="2447131"/>
            <a:ext cx="647700" cy="979488"/>
          </a:xfrm>
          <a:prstGeom prst="wedgeRectCallout">
            <a:avLst>
              <a:gd name="adj1" fmla="val -13479"/>
              <a:gd name="adj2" fmla="val 95541"/>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ZoneTexte 9">
            <a:extLst>
              <a:ext uri="{FF2B5EF4-FFF2-40B4-BE49-F238E27FC236}"/>
            </a:extLst>
          </p:cNvPr>
          <p:cNvSpPr txBox="1"/>
          <p:nvPr/>
        </p:nvSpPr>
        <p:spPr>
          <a:xfrm>
            <a:off x="368300" y="4605338"/>
            <a:ext cx="1746250" cy="708025"/>
          </a:xfrm>
          <a:prstGeom prst="rect">
            <a:avLst/>
          </a:prstGeom>
          <a:noFill/>
        </p:spPr>
        <p:txBody>
          <a:bodyPr>
            <a:spAutoFit/>
          </a:bodyPr>
          <a:lstStyle/>
          <a:p>
            <a:pPr>
              <a:defRPr/>
            </a:pPr>
            <a:r>
              <a:rPr lang="fr-FR" sz="1600" b="1" dirty="0">
                <a:solidFill>
                  <a:srgbClr val="C00000"/>
                </a:solidFill>
              </a:rPr>
              <a:t>*</a:t>
            </a:r>
            <a:r>
              <a:rPr lang="fr-FR" sz="1200" b="1" dirty="0">
                <a:solidFill>
                  <a:schemeClr val="bg1">
                    <a:lumMod val="50000"/>
                  </a:schemeClr>
                </a:solidFill>
              </a:rPr>
              <a:t> </a:t>
            </a:r>
            <a:r>
              <a:rPr lang="fr-FR" sz="1200" i="1" dirty="0">
                <a:solidFill>
                  <a:schemeClr val="bg1">
                    <a:lumMod val="50000"/>
                  </a:schemeClr>
                </a:solidFill>
              </a:rPr>
              <a:t>2% en phase exploitation et 10% non récupéré en fin de vie</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61</a:t>
            </a:fld>
            <a:endParaRPr lang="fr-FR" alt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2700" y="2708275"/>
            <a:ext cx="12204700" cy="105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4800" b="1" dirty="0" smtClean="0">
                <a:solidFill>
                  <a:srgbClr val="FF6600"/>
                </a:solidFill>
              </a:rPr>
              <a:t>Échanges avec la salle</a:t>
            </a:r>
            <a:endParaRPr lang="fr-FR" altLang="fr-FR" sz="4800" b="1" dirty="0">
              <a:solidFill>
                <a:srgbClr val="FF6600"/>
              </a:solidFill>
            </a:endParaRPr>
          </a:p>
        </p:txBody>
      </p:sp>
    </p:spTree>
    <p:extLst>
      <p:ext uri="{BB962C8B-B14F-4D97-AF65-F5344CB8AC3E}">
        <p14:creationId xmlns:p14="http://schemas.microsoft.com/office/powerpoint/2010/main" val="1138827773"/>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2700" y="2874963"/>
            <a:ext cx="12204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4800" b="1">
                <a:solidFill>
                  <a:srgbClr val="FF6600"/>
                </a:solidFill>
              </a:rPr>
              <a:t>Bon cocktail</a:t>
            </a:r>
          </a:p>
          <a:p>
            <a:pPr algn="ctr">
              <a:lnSpc>
                <a:spcPct val="150000"/>
              </a:lnSpc>
              <a:spcBef>
                <a:spcPct val="0"/>
              </a:spcBef>
              <a:buFontTx/>
              <a:buNone/>
            </a:pPr>
            <a:r>
              <a:rPr lang="fr-FR" altLang="fr-FR" sz="4800" b="1">
                <a:solidFill>
                  <a:srgbClr val="FF6600"/>
                </a:solidFill>
              </a:rPr>
              <a:t>Reprise à 14h</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288" y="3429000"/>
            <a:ext cx="3240000" cy="21328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2700" y="3091611"/>
            <a:ext cx="122047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4800" b="1" dirty="0" smtClean="0">
                <a:solidFill>
                  <a:srgbClr val="FF6600"/>
                </a:solidFill>
              </a:rPr>
              <a:t>Merci de vous installer, </a:t>
            </a:r>
          </a:p>
          <a:p>
            <a:pPr algn="ctr">
              <a:lnSpc>
                <a:spcPct val="150000"/>
              </a:lnSpc>
              <a:spcBef>
                <a:spcPct val="0"/>
              </a:spcBef>
              <a:buFontTx/>
              <a:buNone/>
            </a:pPr>
            <a:r>
              <a:rPr lang="fr-FR" altLang="fr-FR" sz="4800" b="1" dirty="0" smtClean="0">
                <a:solidFill>
                  <a:srgbClr val="FF6600"/>
                </a:solidFill>
              </a:rPr>
              <a:t>nous reprenons dans quelques instants</a:t>
            </a:r>
            <a:endParaRPr lang="fr-FR" altLang="fr-FR" sz="4800" b="1" dirty="0">
              <a:solidFill>
                <a:srgbClr val="FF6600"/>
              </a:solidFill>
            </a:endParaRPr>
          </a:p>
        </p:txBody>
      </p:sp>
    </p:spTree>
    <p:extLst>
      <p:ext uri="{BB962C8B-B14F-4D97-AF65-F5344CB8AC3E}">
        <p14:creationId xmlns:p14="http://schemas.microsoft.com/office/powerpoint/2010/main" val="1278897235"/>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2700" y="3091611"/>
            <a:ext cx="12204700" cy="105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4800" b="1" dirty="0" smtClean="0">
                <a:solidFill>
                  <a:srgbClr val="FF6600"/>
                </a:solidFill>
              </a:rPr>
              <a:t>Les actions de l’AFPAC</a:t>
            </a:r>
            <a:endParaRPr lang="fr-FR" altLang="fr-FR" sz="4800" b="1" dirty="0">
              <a:solidFill>
                <a:srgbClr val="FF6600"/>
              </a:solidFill>
            </a:endParaRPr>
          </a:p>
        </p:txBody>
      </p:sp>
    </p:spTree>
    <p:extLst>
      <p:ext uri="{BB962C8B-B14F-4D97-AF65-F5344CB8AC3E}">
        <p14:creationId xmlns:p14="http://schemas.microsoft.com/office/powerpoint/2010/main" val="1906455588"/>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contenu 1"/>
          <p:cNvSpPr>
            <a:spLocks noGrp="1"/>
          </p:cNvSpPr>
          <p:nvPr>
            <p:ph idx="1"/>
          </p:nvPr>
        </p:nvSpPr>
        <p:spPr>
          <a:xfrm>
            <a:off x="334963" y="1989138"/>
            <a:ext cx="11522075" cy="3600450"/>
          </a:xfrm>
        </p:spPr>
        <p:txBody>
          <a:bodyPr/>
          <a:lstStyle/>
          <a:p>
            <a:pPr marL="0" indent="0" eaLnBrk="1" hangingPunct="1">
              <a:spcBef>
                <a:spcPct val="0"/>
              </a:spcBef>
              <a:buNone/>
            </a:pPr>
            <a:r>
              <a:rPr lang="fr-FR" altLang="fr-FR" sz="2200" b="1" dirty="0">
                <a:solidFill>
                  <a:srgbClr val="002E6C"/>
                </a:solidFill>
              </a:rPr>
              <a:t>Les aides actuelles et à venir </a:t>
            </a:r>
            <a:r>
              <a:rPr lang="fr-FR" altLang="fr-FR" sz="2200" b="1" dirty="0" smtClean="0">
                <a:solidFill>
                  <a:srgbClr val="002E6C"/>
                </a:solidFill>
              </a:rPr>
              <a:t>pour </a:t>
            </a:r>
            <a:r>
              <a:rPr lang="fr-FR" altLang="fr-FR" sz="2200" b="1" dirty="0">
                <a:solidFill>
                  <a:srgbClr val="002E6C"/>
                </a:solidFill>
              </a:rPr>
              <a:t>le développement de la chaleur renouvelable </a:t>
            </a:r>
          </a:p>
          <a:p>
            <a:pPr marL="0" indent="0" algn="r" eaLnBrk="1" hangingPunct="1">
              <a:spcBef>
                <a:spcPct val="0"/>
              </a:spcBef>
              <a:spcAft>
                <a:spcPts val="4800"/>
              </a:spcAft>
              <a:buFont typeface="Arial" panose="020B0604020202020204" pitchFamily="34" charset="0"/>
              <a:buNone/>
            </a:pPr>
            <a:r>
              <a:rPr lang="fr-FR" altLang="fr-FR" b="1" dirty="0" smtClean="0">
                <a:solidFill>
                  <a:srgbClr val="FF6600"/>
                </a:solidFill>
              </a:rPr>
              <a:t>Alexandre DOZIERES – DGEC</a:t>
            </a:r>
            <a:r>
              <a:rPr lang="fr-FR" altLang="fr-FR" b="1" dirty="0" smtClean="0">
                <a:solidFill>
                  <a:srgbClr val="002E6C"/>
                </a:solidFill>
              </a:rPr>
              <a:t> </a:t>
            </a:r>
          </a:p>
          <a:p>
            <a:pPr marL="0" indent="0" eaLnBrk="1" hangingPunct="1">
              <a:spcBef>
                <a:spcPct val="0"/>
              </a:spcBef>
              <a:buFont typeface="Arial" panose="020B0604020202020204" pitchFamily="34" charset="0"/>
              <a:buNone/>
            </a:pPr>
            <a:r>
              <a:rPr lang="fr-FR" altLang="fr-FR" b="1" dirty="0" smtClean="0">
                <a:solidFill>
                  <a:srgbClr val="002E6C"/>
                </a:solidFill>
              </a:rPr>
              <a:t>La relance de la Géothermie assistée par la PAC</a:t>
            </a:r>
          </a:p>
          <a:p>
            <a:pPr marL="0" indent="0" algn="r" eaLnBrk="1" hangingPunct="1">
              <a:spcBef>
                <a:spcPct val="0"/>
              </a:spcBef>
              <a:spcAft>
                <a:spcPts val="4800"/>
              </a:spcAft>
              <a:buFont typeface="Arial" panose="020B0604020202020204" pitchFamily="34" charset="0"/>
              <a:buNone/>
            </a:pPr>
            <a:r>
              <a:rPr lang="fr-FR" altLang="fr-FR" b="1" dirty="0" smtClean="0">
                <a:solidFill>
                  <a:srgbClr val="FF6600"/>
                </a:solidFill>
              </a:rPr>
              <a:t>Jean-Jacques GRAFF - AFPG</a:t>
            </a:r>
          </a:p>
          <a:p>
            <a:pPr marL="0" indent="0" eaLnBrk="1" hangingPunct="1">
              <a:spcBef>
                <a:spcPct val="0"/>
              </a:spcBef>
              <a:buFont typeface="Arial" panose="020B0604020202020204" pitchFamily="34" charset="0"/>
              <a:buNone/>
            </a:pPr>
            <a:r>
              <a:rPr lang="fr-FR" altLang="fr-FR" b="1" dirty="0" smtClean="0">
                <a:solidFill>
                  <a:srgbClr val="002E6C"/>
                </a:solidFill>
              </a:rPr>
              <a:t>La maintenance du Parc des Pompes A Chaleur</a:t>
            </a:r>
          </a:p>
          <a:p>
            <a:pPr marL="0" indent="0" algn="r" eaLnBrk="1" hangingPunct="1">
              <a:spcBef>
                <a:spcPct val="0"/>
              </a:spcBef>
              <a:buFont typeface="Arial" panose="020B0604020202020204" pitchFamily="34" charset="0"/>
              <a:buNone/>
            </a:pPr>
            <a:r>
              <a:rPr lang="fr-FR" altLang="fr-FR" b="1" dirty="0" smtClean="0">
                <a:solidFill>
                  <a:srgbClr val="FF6600"/>
                </a:solidFill>
              </a:rPr>
              <a:t>Roland BOUQUET - SYNASAV</a:t>
            </a:r>
          </a:p>
          <a:p>
            <a:pPr marL="0" indent="0" algn="r" eaLnBrk="1" hangingPunct="1">
              <a:buFont typeface="Arial" panose="020B0604020202020204" pitchFamily="34" charset="0"/>
              <a:buNone/>
            </a:pPr>
            <a:r>
              <a:rPr lang="fr-FR" altLang="fr-FR" sz="2800" b="1" dirty="0" smtClean="0">
                <a:solidFill>
                  <a:srgbClr val="002E6C"/>
                </a:solidFill>
              </a:rPr>
              <a:t> </a:t>
            </a:r>
          </a:p>
        </p:txBody>
      </p:sp>
      <p:sp>
        <p:nvSpPr>
          <p:cNvPr id="58371" name="Titre 2"/>
          <p:cNvSpPr>
            <a:spLocks noGrp="1"/>
          </p:cNvSpPr>
          <p:nvPr>
            <p:ph type="title"/>
          </p:nvPr>
        </p:nvSpPr>
        <p:spPr>
          <a:xfrm>
            <a:off x="334963" y="333375"/>
            <a:ext cx="10009187" cy="792163"/>
          </a:xfrm>
        </p:spPr>
        <p:txBody>
          <a:bodyPr/>
          <a:lstStyle/>
          <a:p>
            <a:pPr marL="2955925" indent="-2955925" algn="l" eaLnBrk="1" hangingPunct="1"/>
            <a:r>
              <a:rPr lang="fr-FR" altLang="fr-FR" sz="3500" b="1" smtClean="0">
                <a:solidFill>
                  <a:srgbClr val="FF6600"/>
                </a:solidFill>
              </a:rPr>
              <a:t>Présentations : Les enjeux de développement de la PAC en rénovation</a:t>
            </a:r>
            <a:endParaRPr lang="fr-FR" altLang="fr-FR" sz="3500" smtClean="0">
              <a:solidFill>
                <a:srgbClr val="FF6600"/>
              </a:solidFill>
            </a:endParaRP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66</a:t>
            </a:fld>
            <a:endParaRPr lang="fr-FR" alt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2700" y="2420888"/>
            <a:ext cx="122047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altLang="fr-FR" sz="3600" b="1" dirty="0">
                <a:solidFill>
                  <a:srgbClr val="002E6C"/>
                </a:solidFill>
              </a:rPr>
              <a:t>Les aides actuelles et à venir </a:t>
            </a:r>
            <a:endParaRPr lang="fr-FR" altLang="fr-FR" sz="3600" b="1" dirty="0" smtClean="0">
              <a:solidFill>
                <a:srgbClr val="002E6C"/>
              </a:solidFill>
            </a:endParaRPr>
          </a:p>
          <a:p>
            <a:pPr algn="ctr">
              <a:spcBef>
                <a:spcPct val="0"/>
              </a:spcBef>
              <a:buFontTx/>
              <a:buNone/>
            </a:pPr>
            <a:r>
              <a:rPr lang="fr-FR" altLang="fr-FR" sz="3600" b="1" dirty="0" smtClean="0">
                <a:solidFill>
                  <a:srgbClr val="002E6C"/>
                </a:solidFill>
              </a:rPr>
              <a:t>pour </a:t>
            </a:r>
            <a:r>
              <a:rPr lang="fr-FR" altLang="fr-FR" sz="3600" b="1" dirty="0">
                <a:solidFill>
                  <a:srgbClr val="002E6C"/>
                </a:solidFill>
              </a:rPr>
              <a:t>le développement de la chaleur renouvelable </a:t>
            </a:r>
          </a:p>
          <a:p>
            <a:pPr algn="ctr">
              <a:spcBef>
                <a:spcPct val="0"/>
              </a:spcBef>
              <a:buFontTx/>
              <a:buNone/>
            </a:pPr>
            <a:endParaRPr lang="fr-FR" altLang="fr-FR" sz="3600" b="1" dirty="0">
              <a:solidFill>
                <a:srgbClr val="FF6600"/>
              </a:solidFill>
            </a:endParaRPr>
          </a:p>
          <a:p>
            <a:pPr algn="ctr">
              <a:spcBef>
                <a:spcPct val="0"/>
              </a:spcBef>
              <a:buFontTx/>
              <a:buNone/>
            </a:pPr>
            <a:r>
              <a:rPr lang="fr-FR" altLang="fr-FR" sz="3600" b="1" dirty="0">
                <a:solidFill>
                  <a:srgbClr val="FF6600"/>
                </a:solidFill>
              </a:rPr>
              <a:t>Alexandre </a:t>
            </a:r>
            <a:r>
              <a:rPr lang="fr-FR" altLang="fr-FR" sz="3600" b="1" dirty="0" smtClean="0">
                <a:solidFill>
                  <a:srgbClr val="FF6600"/>
                </a:solidFill>
              </a:rPr>
              <a:t>DOZIERES</a:t>
            </a:r>
          </a:p>
          <a:p>
            <a:pPr algn="ctr">
              <a:spcBef>
                <a:spcPct val="0"/>
              </a:spcBef>
              <a:buFontTx/>
              <a:buNone/>
            </a:pPr>
            <a:r>
              <a:rPr lang="fr-FR" altLang="fr-FR" sz="3000" b="1" dirty="0">
                <a:solidFill>
                  <a:srgbClr val="FF6600"/>
                </a:solidFill>
              </a:rPr>
              <a:t>Direction Générale de l’Energie et du Climat</a:t>
            </a:r>
          </a:p>
          <a:p>
            <a:pPr algn="ctr">
              <a:spcBef>
                <a:spcPct val="0"/>
              </a:spcBef>
              <a:buFontTx/>
              <a:buNone/>
            </a:pPr>
            <a:r>
              <a:rPr lang="fr-FR" altLang="fr-FR" sz="3000" b="1" dirty="0">
                <a:solidFill>
                  <a:srgbClr val="FF6600"/>
                </a:solidFill>
              </a:rPr>
              <a:t>Ministère de la Transition Écologique et Solidaire</a:t>
            </a:r>
          </a:p>
          <a:p>
            <a:pPr algn="ctr">
              <a:spcBef>
                <a:spcPct val="0"/>
              </a:spcBef>
              <a:buFontTx/>
              <a:buNone/>
            </a:pPr>
            <a:endParaRPr lang="fr-FR" altLang="fr-FR" sz="3600" b="1" dirty="0">
              <a:solidFill>
                <a:srgbClr val="FF6600"/>
              </a:solidFill>
            </a:endParaRPr>
          </a:p>
        </p:txBody>
      </p:sp>
    </p:spTree>
    <p:extLst>
      <p:ext uri="{BB962C8B-B14F-4D97-AF65-F5344CB8AC3E}">
        <p14:creationId xmlns:p14="http://schemas.microsoft.com/office/powerpoint/2010/main" val="304204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p:cNvSpPr>
          <p:nvPr>
            <p:ph type="body" idx="4294967295"/>
          </p:nvPr>
        </p:nvSpPr>
        <p:spPr>
          <a:xfrm>
            <a:off x="1125538" y="1052513"/>
            <a:ext cx="9867900" cy="5472112"/>
          </a:xfrm>
        </p:spPr>
        <p:txBody>
          <a:bodyPr/>
          <a:lstStyle/>
          <a:p>
            <a:pPr>
              <a:spcBef>
                <a:spcPct val="0"/>
              </a:spcBef>
              <a:buFont typeface="Euphemia" pitchFamily="34" charset="0"/>
              <a:buNone/>
            </a:pPr>
            <a:r>
              <a:rPr lang="fr-FR" altLang="fr-FR" sz="2400" b="1" dirty="0" smtClean="0">
                <a:solidFill>
                  <a:srgbClr val="002E6C"/>
                </a:solidFill>
                <a:latin typeface="Calibri" panose="020F0502020204030204" pitchFamily="34" charset="0"/>
              </a:rPr>
              <a:t>Un cadre fixé par la LTECV et la directive </a:t>
            </a:r>
            <a:r>
              <a:rPr lang="fr-FR" altLang="fr-FR" sz="2400" b="1" dirty="0" err="1" smtClean="0">
                <a:solidFill>
                  <a:srgbClr val="002E6C"/>
                </a:solidFill>
                <a:latin typeface="Calibri" panose="020F0502020204030204" pitchFamily="34" charset="0"/>
              </a:rPr>
              <a:t>EnR</a:t>
            </a:r>
            <a:r>
              <a:rPr lang="fr-FR" altLang="fr-FR" sz="2400" b="1" dirty="0" smtClean="0">
                <a:solidFill>
                  <a:srgbClr val="002E6C"/>
                </a:solidFill>
                <a:latin typeface="Calibri" panose="020F0502020204030204" pitchFamily="34" charset="0"/>
              </a:rPr>
              <a:t> :</a:t>
            </a:r>
          </a:p>
          <a:p>
            <a:pPr>
              <a:spcBef>
                <a:spcPct val="0"/>
              </a:spcBef>
            </a:pPr>
            <a:r>
              <a:rPr lang="fr-FR" altLang="fr-FR" sz="2400" dirty="0" smtClean="0">
                <a:solidFill>
                  <a:srgbClr val="002E6C"/>
                </a:solidFill>
                <a:latin typeface="Calibri" panose="020F0502020204030204" pitchFamily="34" charset="0"/>
              </a:rPr>
              <a:t>En 2016 : 20,5% de la chaleur consommée est renouvelable </a:t>
            </a:r>
          </a:p>
          <a:p>
            <a:pPr>
              <a:spcBef>
                <a:spcPct val="0"/>
              </a:spcBef>
            </a:pPr>
            <a:r>
              <a:rPr lang="fr-FR" altLang="fr-FR" sz="2400" dirty="0" smtClean="0">
                <a:solidFill>
                  <a:srgbClr val="002E6C"/>
                </a:solidFill>
                <a:latin typeface="Calibri" panose="020F0502020204030204" pitchFamily="34" charset="0"/>
              </a:rPr>
              <a:t>En 2020 : 33% (plan d’action Directive </a:t>
            </a:r>
            <a:r>
              <a:rPr lang="fr-FR" altLang="fr-FR" sz="2400" dirty="0" err="1" smtClean="0">
                <a:solidFill>
                  <a:srgbClr val="002E6C"/>
                </a:solidFill>
                <a:latin typeface="Calibri" panose="020F0502020204030204" pitchFamily="34" charset="0"/>
              </a:rPr>
              <a:t>EnR</a:t>
            </a:r>
            <a:r>
              <a:rPr lang="fr-FR" altLang="fr-FR" sz="2400" dirty="0" smtClean="0">
                <a:solidFill>
                  <a:srgbClr val="002E6C"/>
                </a:solidFill>
                <a:latin typeface="Calibri" panose="020F0502020204030204" pitchFamily="34" charset="0"/>
              </a:rPr>
              <a:t>)</a:t>
            </a:r>
          </a:p>
          <a:p>
            <a:pPr>
              <a:spcBef>
                <a:spcPct val="0"/>
              </a:spcBef>
            </a:pPr>
            <a:r>
              <a:rPr lang="fr-FR" altLang="fr-FR" sz="2400" dirty="0" smtClean="0">
                <a:solidFill>
                  <a:srgbClr val="002E6C"/>
                </a:solidFill>
                <a:latin typeface="Calibri" panose="020F0502020204030204" pitchFamily="34" charset="0"/>
              </a:rPr>
              <a:t>En 2030 : 38% (LTECV)</a:t>
            </a:r>
          </a:p>
          <a:p>
            <a:pPr>
              <a:spcBef>
                <a:spcPct val="0"/>
              </a:spcBef>
            </a:pPr>
            <a:r>
              <a:rPr lang="fr-FR" altLang="fr-FR" sz="2400" dirty="0" smtClean="0">
                <a:solidFill>
                  <a:srgbClr val="002E6C"/>
                </a:solidFill>
                <a:latin typeface="Calibri" panose="020F0502020204030204" pitchFamily="34" charset="0"/>
              </a:rPr>
              <a:t>Révision directive </a:t>
            </a:r>
            <a:r>
              <a:rPr lang="fr-FR" altLang="fr-FR" sz="2400" dirty="0" err="1" smtClean="0">
                <a:solidFill>
                  <a:srgbClr val="002E6C"/>
                </a:solidFill>
                <a:latin typeface="Calibri" panose="020F0502020204030204" pitchFamily="34" charset="0"/>
              </a:rPr>
              <a:t>EnR</a:t>
            </a:r>
            <a:r>
              <a:rPr lang="fr-FR" altLang="fr-FR" sz="2400" dirty="0" smtClean="0">
                <a:solidFill>
                  <a:srgbClr val="002E6C"/>
                </a:solidFill>
                <a:latin typeface="Calibri" panose="020F0502020204030204" pitchFamily="34" charset="0"/>
              </a:rPr>
              <a:t> : Objectifs de croissance de 1% par an du taux d’</a:t>
            </a:r>
            <a:r>
              <a:rPr lang="fr-FR" altLang="fr-FR" sz="2400" dirty="0" err="1" smtClean="0">
                <a:solidFill>
                  <a:srgbClr val="002E6C"/>
                </a:solidFill>
                <a:latin typeface="Calibri" panose="020F0502020204030204" pitchFamily="34" charset="0"/>
              </a:rPr>
              <a:t>EnR</a:t>
            </a:r>
            <a:r>
              <a:rPr lang="fr-FR" altLang="fr-FR" sz="2400" dirty="0" smtClean="0">
                <a:solidFill>
                  <a:srgbClr val="002E6C"/>
                </a:solidFill>
                <a:latin typeface="Calibri" panose="020F0502020204030204" pitchFamily="34" charset="0"/>
              </a:rPr>
              <a:t> dans le secteur du chauffage/refroidissement</a:t>
            </a:r>
          </a:p>
          <a:p>
            <a:pPr>
              <a:spcBef>
                <a:spcPct val="0"/>
              </a:spcBef>
              <a:buFont typeface="Euphemia" pitchFamily="34" charset="0"/>
              <a:buNone/>
            </a:pPr>
            <a:endParaRPr lang="fr-FR" altLang="fr-FR" sz="2400" dirty="0" smtClean="0">
              <a:solidFill>
                <a:srgbClr val="002E6C"/>
              </a:solidFill>
              <a:latin typeface="Calibri" panose="020F0502020204030204" pitchFamily="34" charset="0"/>
            </a:endParaRPr>
          </a:p>
          <a:p>
            <a:pPr>
              <a:spcBef>
                <a:spcPct val="0"/>
              </a:spcBef>
              <a:buFont typeface="Euphemia" pitchFamily="34" charset="0"/>
              <a:buNone/>
            </a:pPr>
            <a:r>
              <a:rPr lang="fr-FR" altLang="fr-FR" sz="2400" dirty="0" smtClean="0">
                <a:solidFill>
                  <a:srgbClr val="002E6C"/>
                </a:solidFill>
                <a:latin typeface="Calibri" panose="020F0502020204030204" pitchFamily="34" charset="0"/>
              </a:rPr>
              <a:t>Un cadre additionnel pour les </a:t>
            </a:r>
            <a:r>
              <a:rPr lang="fr-FR" altLang="fr-FR" sz="2400" b="1" dirty="0" smtClean="0">
                <a:solidFill>
                  <a:srgbClr val="002E6C"/>
                </a:solidFill>
                <a:latin typeface="Calibri" panose="020F0502020204030204" pitchFamily="34" charset="0"/>
              </a:rPr>
              <a:t>réseaux de chaleur et de froid</a:t>
            </a:r>
            <a:r>
              <a:rPr lang="fr-FR" altLang="fr-FR" sz="2400" dirty="0" smtClean="0">
                <a:solidFill>
                  <a:srgbClr val="002E6C"/>
                </a:solidFill>
                <a:latin typeface="Calibri" panose="020F0502020204030204" pitchFamily="34" charset="0"/>
              </a:rPr>
              <a:t>.</a:t>
            </a:r>
          </a:p>
          <a:p>
            <a:pPr>
              <a:spcBef>
                <a:spcPct val="0"/>
              </a:spcBef>
              <a:buFont typeface="Euphemia" pitchFamily="34" charset="0"/>
              <a:buNone/>
            </a:pPr>
            <a:endParaRPr lang="fr-FR" altLang="fr-FR" sz="2400" dirty="0" smtClean="0">
              <a:solidFill>
                <a:srgbClr val="002E6C"/>
              </a:solidFill>
              <a:latin typeface="Calibri" panose="020F0502020204030204" pitchFamily="34" charset="0"/>
            </a:endParaRPr>
          </a:p>
          <a:p>
            <a:pPr>
              <a:spcBef>
                <a:spcPct val="0"/>
              </a:spcBef>
              <a:buFont typeface="Euphemia" pitchFamily="34" charset="0"/>
              <a:buNone/>
            </a:pPr>
            <a:r>
              <a:rPr lang="fr-FR" altLang="fr-FR" sz="2400" b="1" dirty="0" smtClean="0">
                <a:solidFill>
                  <a:srgbClr val="002E6C"/>
                </a:solidFill>
                <a:latin typeface="Calibri" panose="020F0502020204030204" pitchFamily="34" charset="0"/>
              </a:rPr>
              <a:t>Des instruments de gouvernance : </a:t>
            </a:r>
          </a:p>
          <a:p>
            <a:pPr>
              <a:spcBef>
                <a:spcPct val="0"/>
              </a:spcBef>
            </a:pPr>
            <a:r>
              <a:rPr lang="fr-FR" altLang="fr-FR" sz="2400" dirty="0" smtClean="0">
                <a:solidFill>
                  <a:srgbClr val="002E6C"/>
                </a:solidFill>
                <a:latin typeface="Calibri" panose="020F0502020204030204" pitchFamily="34" charset="0"/>
              </a:rPr>
              <a:t>La Stratégie nationale bas carbone</a:t>
            </a:r>
          </a:p>
          <a:p>
            <a:pPr>
              <a:spcBef>
                <a:spcPct val="0"/>
              </a:spcBef>
            </a:pPr>
            <a:r>
              <a:rPr lang="fr-FR" altLang="fr-FR" sz="2400" dirty="0" smtClean="0">
                <a:solidFill>
                  <a:srgbClr val="002E6C"/>
                </a:solidFill>
                <a:latin typeface="Calibri" panose="020F0502020204030204" pitchFamily="34" charset="0"/>
              </a:rPr>
              <a:t>La programmation pluriannuelle de l’énergie</a:t>
            </a:r>
          </a:p>
          <a:p>
            <a:pPr lvl="1">
              <a:spcBef>
                <a:spcPct val="0"/>
              </a:spcBef>
            </a:pPr>
            <a:r>
              <a:rPr lang="fr-FR" altLang="fr-FR" sz="2000" dirty="0" smtClean="0">
                <a:solidFill>
                  <a:srgbClr val="002E6C"/>
                </a:solidFill>
                <a:latin typeface="Calibri" panose="020F0502020204030204" pitchFamily="34" charset="0"/>
              </a:rPr>
              <a:t>Ecriture concertée d’une première trame (S1 2018)</a:t>
            </a:r>
          </a:p>
          <a:p>
            <a:pPr>
              <a:spcBef>
                <a:spcPct val="0"/>
              </a:spcBef>
              <a:buFont typeface="Euphemia" pitchFamily="34" charset="0"/>
              <a:buNone/>
            </a:pPr>
            <a:endParaRPr lang="fr-FR" altLang="fr-FR" sz="2400" dirty="0" smtClean="0">
              <a:latin typeface="Calibri" panose="020F0502020204030204" pitchFamily="34" charset="0"/>
            </a:endParaRPr>
          </a:p>
        </p:txBody>
      </p:sp>
      <p:sp>
        <p:nvSpPr>
          <p:cNvPr id="5123" name="Titre 1"/>
          <p:cNvSpPr>
            <a:spLocks/>
          </p:cNvSpPr>
          <p:nvPr/>
        </p:nvSpPr>
        <p:spPr bwMode="auto">
          <a:xfrm>
            <a:off x="1557338" y="404813"/>
            <a:ext cx="97853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ct val="90000"/>
              </a:lnSpc>
            </a:pPr>
            <a:r>
              <a:rPr lang="en-GB" altLang="fr-FR" sz="3200" dirty="0" err="1">
                <a:solidFill>
                  <a:srgbClr val="FF0000"/>
                </a:solidFill>
              </a:rPr>
              <a:t>Objectifs</a:t>
            </a:r>
            <a:r>
              <a:rPr lang="en-GB" altLang="fr-FR" sz="3200" dirty="0">
                <a:solidFill>
                  <a:srgbClr val="FF0000"/>
                </a:solidFill>
              </a:rPr>
              <a:t> </a:t>
            </a:r>
            <a:r>
              <a:rPr lang="en-GB" altLang="fr-FR" sz="3200" dirty="0" err="1">
                <a:solidFill>
                  <a:srgbClr val="FF0000"/>
                </a:solidFill>
              </a:rPr>
              <a:t>chaleur</a:t>
            </a:r>
            <a:r>
              <a:rPr lang="en-GB" altLang="fr-FR" sz="3200" dirty="0">
                <a:solidFill>
                  <a:srgbClr val="FF0000"/>
                </a:solidFill>
              </a:rPr>
              <a:t> </a:t>
            </a:r>
            <a:r>
              <a:rPr lang="en-GB" altLang="fr-FR" sz="3200" dirty="0" err="1">
                <a:solidFill>
                  <a:srgbClr val="FF0000"/>
                </a:solidFill>
              </a:rPr>
              <a:t>renouvelable</a:t>
            </a:r>
            <a:endParaRPr lang="en-GB" altLang="fr-FR" sz="3200" dirty="0">
              <a:solidFill>
                <a:srgbClr val="FF0000"/>
              </a:solidFill>
            </a:endParaRPr>
          </a:p>
        </p:txBody>
      </p:sp>
      <p:sp>
        <p:nvSpPr>
          <p:cNvPr id="5" name="Ellipse 4"/>
          <p:cNvSpPr/>
          <p:nvPr/>
        </p:nvSpPr>
        <p:spPr>
          <a:xfrm>
            <a:off x="8024813" y="4129088"/>
            <a:ext cx="2357437" cy="3032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anchor="ctr">
            <a:spAutoFit/>
          </a:bodyPr>
          <a:lstStyle/>
          <a:p>
            <a:pPr marL="0" lvl="1" algn="ctr">
              <a:defRPr/>
            </a:pPr>
            <a:r>
              <a:rPr lang="fr-FR" sz="1400" dirty="0">
                <a:solidFill>
                  <a:srgbClr val="000000"/>
                </a:solidFill>
                <a:ea typeface="ＭＳ Ｐゴシック" pitchFamily="32" charset="-128"/>
              </a:rPr>
              <a:t>Approvisionnement</a:t>
            </a:r>
          </a:p>
        </p:txBody>
      </p:sp>
      <p:sp>
        <p:nvSpPr>
          <p:cNvPr id="6" name="Ellipse 5"/>
          <p:cNvSpPr/>
          <p:nvPr/>
        </p:nvSpPr>
        <p:spPr>
          <a:xfrm>
            <a:off x="8024813" y="4429125"/>
            <a:ext cx="2357437" cy="303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marL="0" lvl="1" algn="ctr">
              <a:defRPr/>
            </a:pPr>
            <a:r>
              <a:rPr lang="fr-FR" sz="1400" dirty="0">
                <a:solidFill>
                  <a:srgbClr val="000000"/>
                </a:solidFill>
                <a:ea typeface="ＭＳ Ｐゴシック" pitchFamily="32" charset="-128"/>
              </a:rPr>
              <a:t>Efficacité énergétique</a:t>
            </a:r>
          </a:p>
        </p:txBody>
      </p:sp>
      <p:sp>
        <p:nvSpPr>
          <p:cNvPr id="7" name="Ellipse 6"/>
          <p:cNvSpPr/>
          <p:nvPr/>
        </p:nvSpPr>
        <p:spPr>
          <a:xfrm>
            <a:off x="8024813" y="4729163"/>
            <a:ext cx="2357437" cy="3032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tIns="0" rIns="0" bIns="0" anchor="ctr">
            <a:spAutoFit/>
          </a:bodyPr>
          <a:lstStyle/>
          <a:p>
            <a:pPr marL="0" lvl="1" algn="ctr">
              <a:defRPr/>
            </a:pPr>
            <a:r>
              <a:rPr lang="fr-FR" sz="1400" dirty="0">
                <a:solidFill>
                  <a:srgbClr val="000000"/>
                </a:solidFill>
                <a:ea typeface="ＭＳ Ｐゴシック" pitchFamily="32" charset="-128"/>
              </a:rPr>
              <a:t>ENR&amp;R</a:t>
            </a:r>
          </a:p>
        </p:txBody>
      </p:sp>
      <p:sp>
        <p:nvSpPr>
          <p:cNvPr id="8" name="Ellipse 7"/>
          <p:cNvSpPr/>
          <p:nvPr/>
        </p:nvSpPr>
        <p:spPr>
          <a:xfrm>
            <a:off x="8024813" y="5029200"/>
            <a:ext cx="2357437" cy="30321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0" tIns="0" rIns="0" bIns="0" anchor="ctr">
            <a:spAutoFit/>
          </a:bodyPr>
          <a:lstStyle/>
          <a:p>
            <a:pPr marL="0" lvl="1" algn="ctr">
              <a:defRPr/>
            </a:pPr>
            <a:r>
              <a:rPr lang="fr-FR" sz="1400" dirty="0">
                <a:solidFill>
                  <a:srgbClr val="000000"/>
                </a:solidFill>
                <a:ea typeface="ＭＳ Ｐゴシック" pitchFamily="32" charset="-128"/>
              </a:rPr>
              <a:t>Pouvoir d’achat</a:t>
            </a:r>
          </a:p>
        </p:txBody>
      </p:sp>
      <p:sp>
        <p:nvSpPr>
          <p:cNvPr id="9" name="Ellipse 8"/>
          <p:cNvSpPr/>
          <p:nvPr/>
        </p:nvSpPr>
        <p:spPr>
          <a:xfrm>
            <a:off x="8024813" y="5629275"/>
            <a:ext cx="2357437" cy="30321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tIns="0" rIns="0" bIns="0" anchor="ctr">
            <a:spAutoFit/>
          </a:bodyPr>
          <a:lstStyle/>
          <a:p>
            <a:pPr marL="0" lvl="1" algn="ctr">
              <a:defRPr/>
            </a:pPr>
            <a:r>
              <a:rPr lang="fr-FR" sz="1400" dirty="0">
                <a:solidFill>
                  <a:srgbClr val="000000"/>
                </a:solidFill>
                <a:ea typeface="ＭＳ Ｐゴシック" pitchFamily="32" charset="-128"/>
              </a:rPr>
              <a:t>Mobilité propre</a:t>
            </a:r>
          </a:p>
        </p:txBody>
      </p:sp>
      <p:sp>
        <p:nvSpPr>
          <p:cNvPr id="10" name="Ellipse 9"/>
          <p:cNvSpPr/>
          <p:nvPr/>
        </p:nvSpPr>
        <p:spPr>
          <a:xfrm>
            <a:off x="8024813" y="5329238"/>
            <a:ext cx="2357437" cy="3032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lIns="0" tIns="0" rIns="0" bIns="0" anchor="ctr">
            <a:spAutoFit/>
          </a:bodyPr>
          <a:lstStyle/>
          <a:p>
            <a:pPr marL="0" lvl="1" algn="ctr">
              <a:defRPr/>
            </a:pPr>
            <a:r>
              <a:rPr lang="fr-FR" sz="1400" dirty="0">
                <a:solidFill>
                  <a:srgbClr val="000000"/>
                </a:solidFill>
                <a:ea typeface="ＭＳ Ｐゴシック" pitchFamily="32" charset="-128"/>
              </a:rPr>
              <a:t>Compétences</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68</a:t>
            </a:fld>
            <a:endParaRPr lang="fr-FR" altLang="fr-FR"/>
          </a:p>
        </p:txBody>
      </p:sp>
    </p:spTree>
    <p:extLst>
      <p:ext uri="{BB962C8B-B14F-4D97-AF65-F5344CB8AC3E}">
        <p14:creationId xmlns:p14="http://schemas.microsoft.com/office/powerpoint/2010/main" val="184943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p:cNvSpPr>
          <p:nvPr>
            <p:ph type="body" idx="4294967295"/>
          </p:nvPr>
        </p:nvSpPr>
        <p:spPr>
          <a:xfrm>
            <a:off x="1125538" y="1052513"/>
            <a:ext cx="9867900" cy="5472112"/>
          </a:xfrm>
        </p:spPr>
        <p:txBody>
          <a:bodyPr/>
          <a:lstStyle/>
          <a:p>
            <a:pPr>
              <a:spcBef>
                <a:spcPct val="0"/>
              </a:spcBef>
              <a:buFont typeface="Euphemia" pitchFamily="34" charset="0"/>
              <a:buNone/>
            </a:pPr>
            <a:r>
              <a:rPr lang="fr-FR" altLang="fr-FR" sz="2400" dirty="0" smtClean="0">
                <a:solidFill>
                  <a:srgbClr val="002E6C"/>
                </a:solidFill>
                <a:latin typeface="Calibri" panose="020F0502020204030204" pitchFamily="34" charset="0"/>
              </a:rPr>
              <a:t>Les objectifs PPE ont été déclinés par filière par le décret 2016-1442.</a:t>
            </a:r>
          </a:p>
          <a:p>
            <a:pPr>
              <a:spcBef>
                <a:spcPct val="0"/>
              </a:spcBef>
              <a:buFont typeface="Euphemia" pitchFamily="34" charset="0"/>
              <a:buNone/>
            </a:pPr>
            <a:r>
              <a:rPr lang="fr-FR" altLang="fr-FR" sz="2400" dirty="0" smtClean="0">
                <a:solidFill>
                  <a:srgbClr val="002E6C"/>
                </a:solidFill>
                <a:latin typeface="Calibri" panose="020F0502020204030204" pitchFamily="34" charset="0"/>
              </a:rPr>
              <a:t>Le rapport donne de façon indicative des </a:t>
            </a:r>
            <a:r>
              <a:rPr lang="fr-FR" altLang="fr-FR" sz="2400" b="1" dirty="0" smtClean="0">
                <a:solidFill>
                  <a:srgbClr val="002E6C"/>
                </a:solidFill>
                <a:latin typeface="Calibri" panose="020F0502020204030204" pitchFamily="34" charset="0"/>
              </a:rPr>
              <a:t>objectifs spécifiques pour le résidentiel individuel :</a:t>
            </a:r>
          </a:p>
          <a:p>
            <a:pPr>
              <a:spcBef>
                <a:spcPct val="0"/>
              </a:spcBef>
              <a:buFont typeface="Euphemia" pitchFamily="34" charset="0"/>
              <a:buNone/>
            </a:pPr>
            <a:endParaRPr lang="fr-FR" altLang="fr-FR" sz="2400" b="1" dirty="0" smtClean="0">
              <a:solidFill>
                <a:srgbClr val="002E6C"/>
              </a:solidFill>
              <a:latin typeface="Calibri" panose="020F0502020204030204" pitchFamily="34" charset="0"/>
            </a:endParaRPr>
          </a:p>
          <a:p>
            <a:pPr>
              <a:spcBef>
                <a:spcPct val="0"/>
              </a:spcBef>
              <a:buFont typeface="Euphemia" pitchFamily="34" charset="0"/>
              <a:buNone/>
            </a:pPr>
            <a:endParaRPr lang="fr-FR" altLang="fr-FR" sz="2400" dirty="0" smtClean="0">
              <a:solidFill>
                <a:srgbClr val="002E6C"/>
              </a:solidFill>
              <a:latin typeface="Calibri" panose="020F0502020204030204" pitchFamily="34" charset="0"/>
            </a:endParaRPr>
          </a:p>
        </p:txBody>
      </p:sp>
      <p:sp>
        <p:nvSpPr>
          <p:cNvPr id="6147" name="Titre 1"/>
          <p:cNvSpPr>
            <a:spLocks/>
          </p:cNvSpPr>
          <p:nvPr/>
        </p:nvSpPr>
        <p:spPr bwMode="auto">
          <a:xfrm>
            <a:off x="1557338" y="404813"/>
            <a:ext cx="97853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ct val="90000"/>
              </a:lnSpc>
            </a:pPr>
            <a:r>
              <a:rPr lang="en-GB" altLang="fr-FR" sz="3200" dirty="0">
                <a:solidFill>
                  <a:srgbClr val="FF6600"/>
                </a:solidFill>
              </a:rPr>
              <a:t>Rappel des </a:t>
            </a:r>
            <a:r>
              <a:rPr lang="en-GB" altLang="fr-FR" sz="3200" dirty="0" err="1">
                <a:solidFill>
                  <a:srgbClr val="FF6600"/>
                </a:solidFill>
              </a:rPr>
              <a:t>objectifs</a:t>
            </a:r>
            <a:r>
              <a:rPr lang="en-GB" altLang="fr-FR" sz="3200" dirty="0">
                <a:solidFill>
                  <a:srgbClr val="FF6600"/>
                </a:solidFill>
              </a:rPr>
              <a:t> PPE </a:t>
            </a:r>
            <a:r>
              <a:rPr lang="en-GB" altLang="fr-FR" sz="3200" dirty="0" err="1">
                <a:solidFill>
                  <a:srgbClr val="FF6600"/>
                </a:solidFill>
              </a:rPr>
              <a:t>chaleur</a:t>
            </a:r>
            <a:r>
              <a:rPr lang="en-GB" altLang="fr-FR" sz="3200" dirty="0">
                <a:solidFill>
                  <a:srgbClr val="FF6600"/>
                </a:solidFill>
              </a:rPr>
              <a:t> </a:t>
            </a:r>
            <a:r>
              <a:rPr lang="en-GB" altLang="fr-FR" sz="3200" dirty="0" err="1">
                <a:solidFill>
                  <a:srgbClr val="FF6600"/>
                </a:solidFill>
              </a:rPr>
              <a:t>renouvelable</a:t>
            </a:r>
            <a:endParaRPr lang="en-GB" altLang="fr-FR" sz="3200" dirty="0">
              <a:solidFill>
                <a:srgbClr val="FF6600"/>
              </a:solidFill>
            </a:endParaRPr>
          </a:p>
        </p:txBody>
      </p:sp>
      <p:graphicFrame>
        <p:nvGraphicFramePr>
          <p:cNvPr id="11" name="Group 5"/>
          <p:cNvGraphicFramePr>
            <a:graphicFrameLocks noGrp="1"/>
          </p:cNvGraphicFramePr>
          <p:nvPr>
            <p:extLst>
              <p:ext uri="{D42A27DB-BD31-4B8C-83A1-F6EECF244321}">
                <p14:modId xmlns:p14="http://schemas.microsoft.com/office/powerpoint/2010/main" val="2897836596"/>
              </p:ext>
            </p:extLst>
          </p:nvPr>
        </p:nvGraphicFramePr>
        <p:xfrm>
          <a:off x="1238250" y="2357438"/>
          <a:ext cx="10072688" cy="2229238"/>
        </p:xfrm>
        <a:graphic>
          <a:graphicData uri="http://schemas.openxmlformats.org/drawingml/2006/table">
            <a:tbl>
              <a:tblPr/>
              <a:tblGrid>
                <a:gridCol w="1996136"/>
                <a:gridCol w="4038276"/>
                <a:gridCol w="4038276"/>
              </a:tblGrid>
              <a:tr h="504954">
                <a:tc>
                  <a:txBody>
                    <a:bodyPr/>
                    <a:lstStyle/>
                    <a:p>
                      <a:pPr marL="0" marR="0" lvl="0" indent="0" algn="ctr" defTabSz="449263" rtl="0" eaLnBrk="0" fontAlgn="base" latinLnBrk="0" hangingPunct="0">
                        <a:lnSpc>
                          <a:spcPct val="100000"/>
                        </a:lnSpc>
                        <a:spcBef>
                          <a:spcPct val="0"/>
                        </a:spcBef>
                        <a:spcAft>
                          <a:spcPts val="1425"/>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fr-FR" sz="2000" b="1" i="0" u="none" strike="noStrike" cap="none" normalizeH="0" baseline="0" dirty="0" smtClean="0">
                          <a:ln>
                            <a:noFill/>
                          </a:ln>
                          <a:solidFill>
                            <a:srgbClr val="002E6C"/>
                          </a:solidFill>
                          <a:effectLst/>
                          <a:latin typeface="+mn-lt"/>
                          <a:ea typeface="ＭＳ Ｐゴシック" pitchFamily="32" charset="-128"/>
                        </a:rPr>
                        <a:t>Filières</a:t>
                      </a:r>
                    </a:p>
                  </a:txBody>
                  <a:tcPr marL="108849" marR="108849" marT="157772" marB="42447"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0">
                        <a:lnSpc>
                          <a:spcPct val="100000"/>
                        </a:lnSpc>
                        <a:spcBef>
                          <a:spcPct val="0"/>
                        </a:spcBef>
                        <a:spcAft>
                          <a:spcPts val="1425"/>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fr-FR" sz="2000" b="1" i="0" u="none" strike="noStrike" cap="none" normalizeH="0" baseline="0" dirty="0" smtClean="0">
                          <a:ln>
                            <a:noFill/>
                          </a:ln>
                          <a:solidFill>
                            <a:srgbClr val="002E6C"/>
                          </a:solidFill>
                          <a:effectLst/>
                          <a:latin typeface="+mn-lt"/>
                          <a:ea typeface="ＭＳ Ｐゴシック" pitchFamily="32" charset="-128"/>
                        </a:rPr>
                        <a:t>Objectif 2018</a:t>
                      </a:r>
                    </a:p>
                  </a:txBody>
                  <a:tcPr marL="108849" marR="108849" marT="157772" marB="42447"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0">
                        <a:lnSpc>
                          <a:spcPct val="100000"/>
                        </a:lnSpc>
                        <a:spcBef>
                          <a:spcPct val="0"/>
                        </a:spcBef>
                        <a:spcAft>
                          <a:spcPts val="1425"/>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fr-FR" sz="2000" b="1" i="0" u="none" strike="noStrike" cap="none" normalizeH="0" baseline="0" dirty="0" smtClean="0">
                          <a:ln>
                            <a:noFill/>
                          </a:ln>
                          <a:solidFill>
                            <a:srgbClr val="002E6C"/>
                          </a:solidFill>
                          <a:effectLst/>
                          <a:latin typeface="+mn-lt"/>
                          <a:ea typeface="ＭＳ Ｐゴシック" pitchFamily="32" charset="-128"/>
                        </a:rPr>
                        <a:t>Objectif 2023</a:t>
                      </a:r>
                    </a:p>
                  </a:txBody>
                  <a:tcPr marL="108849" marR="108849" marT="157772" marB="42447"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r>
              <a:tr h="1723896">
                <a:tc>
                  <a:txBody>
                    <a:bodyPr/>
                    <a:lstStyle/>
                    <a:p>
                      <a:pPr marL="0" marR="0" lvl="0" indent="0" algn="ctr" defTabSz="449263" rtl="0" eaLnBrk="0" fontAlgn="base" latinLnBrk="0" hangingPunct="0">
                        <a:lnSpc>
                          <a:spcPct val="100000"/>
                        </a:lnSpc>
                        <a:spcBef>
                          <a:spcPct val="0"/>
                        </a:spcBef>
                        <a:spcAft>
                          <a:spcPts val="1425"/>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fr-FR" sz="2000" b="0" i="0" u="none" strike="noStrike" cap="none" normalizeH="0" baseline="0" dirty="0" smtClean="0">
                          <a:ln>
                            <a:noFill/>
                          </a:ln>
                          <a:solidFill>
                            <a:srgbClr val="002E6C"/>
                          </a:solidFill>
                          <a:effectLst/>
                          <a:latin typeface="+mn-lt"/>
                          <a:ea typeface="ＭＳ Ｐゴシック" pitchFamily="32" charset="-128"/>
                        </a:rPr>
                        <a:t>Pompes à chaleur </a:t>
                      </a:r>
                    </a:p>
                  </a:txBody>
                  <a:tcPr marL="108849" marR="108849" marT="157772" marB="42447"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fr-FR" sz="2000" b="0" i="0" u="none" strike="noStrike" cap="none" normalizeH="0" baseline="0" dirty="0" smtClean="0">
                          <a:ln>
                            <a:noFill/>
                          </a:ln>
                          <a:solidFill>
                            <a:srgbClr val="002E6C"/>
                          </a:solidFill>
                          <a:effectLst/>
                          <a:latin typeface="+mn-lt"/>
                          <a:ea typeface="ＭＳ Ｐゴシック" pitchFamily="32" charset="-128"/>
                        </a:rPr>
                        <a:t>1,8Mtep PAC </a:t>
                      </a:r>
                      <a:r>
                        <a:rPr kumimoji="0" lang="fr-FR" sz="2000" b="0" i="0" u="none" strike="noStrike" cap="none" normalizeH="0" baseline="0" dirty="0" err="1" smtClean="0">
                          <a:ln>
                            <a:noFill/>
                          </a:ln>
                          <a:solidFill>
                            <a:srgbClr val="002E6C"/>
                          </a:solidFill>
                          <a:effectLst/>
                          <a:latin typeface="+mn-lt"/>
                          <a:ea typeface="ＭＳ Ｐゴシック" pitchFamily="32" charset="-128"/>
                        </a:rPr>
                        <a:t>aéro</a:t>
                      </a:r>
                      <a:endParaRPr kumimoji="0" lang="fr-FR" sz="2000" b="0" i="0" u="none" strike="noStrike" cap="none" normalizeH="0" baseline="0" dirty="0" smtClean="0">
                        <a:ln>
                          <a:noFill/>
                        </a:ln>
                        <a:solidFill>
                          <a:srgbClr val="002E6C"/>
                        </a:solidFill>
                        <a:effectLst/>
                        <a:latin typeface="+mn-lt"/>
                        <a:ea typeface="ＭＳ Ｐゴシック" pitchFamily="32" charset="-128"/>
                      </a:endParaRP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fr-FR" sz="2000" b="0" i="0" u="none" strike="noStrike" cap="none" normalizeH="0" baseline="0" dirty="0" smtClean="0">
                          <a:ln>
                            <a:noFill/>
                          </a:ln>
                          <a:solidFill>
                            <a:srgbClr val="002E6C"/>
                          </a:solidFill>
                          <a:effectLst/>
                          <a:latin typeface="+mn-lt"/>
                          <a:ea typeface="ＭＳ Ｐゴシック" pitchFamily="32" charset="-128"/>
                        </a:rPr>
                        <a:t>0,4Mtep PAC géo</a:t>
                      </a:r>
                      <a:br>
                        <a:rPr kumimoji="0" lang="fr-FR" sz="2000" b="0" i="0" u="none" strike="noStrike" cap="none" normalizeH="0" baseline="0" dirty="0" smtClean="0">
                          <a:ln>
                            <a:noFill/>
                          </a:ln>
                          <a:solidFill>
                            <a:srgbClr val="002E6C"/>
                          </a:solidFill>
                          <a:effectLst/>
                          <a:latin typeface="+mn-lt"/>
                          <a:ea typeface="ＭＳ Ｐゴシック" pitchFamily="32" charset="-128"/>
                        </a:rPr>
                      </a:br>
                      <a:endParaRPr kumimoji="0" lang="fr-FR" sz="2000" b="0" i="0" u="none" strike="noStrike" cap="none" normalizeH="0" baseline="0" dirty="0" smtClean="0">
                        <a:ln>
                          <a:noFill/>
                        </a:ln>
                        <a:solidFill>
                          <a:srgbClr val="002E6C"/>
                        </a:solidFill>
                        <a:effectLst/>
                        <a:latin typeface="+mn-lt"/>
                        <a:ea typeface="ＭＳ Ｐゴシック" pitchFamily="32" charset="-128"/>
                      </a:endParaRP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fr-FR" sz="2000" b="0" i="0" u="none" strike="noStrike" cap="none" normalizeH="0" baseline="0" dirty="0" smtClean="0">
                          <a:ln>
                            <a:noFill/>
                          </a:ln>
                          <a:solidFill>
                            <a:srgbClr val="002E6C"/>
                          </a:solidFill>
                          <a:effectLst/>
                          <a:latin typeface="+mn-lt"/>
                          <a:ea typeface="ＭＳ Ｐゴシック" pitchFamily="32" charset="-128"/>
                        </a:rPr>
                        <a:t>Parc résidentiel individuel </a:t>
                      </a:r>
                      <a:br>
                        <a:rPr kumimoji="0" lang="fr-FR" sz="2000" b="0" i="0" u="none" strike="noStrike" cap="none" normalizeH="0" baseline="0" dirty="0" smtClean="0">
                          <a:ln>
                            <a:noFill/>
                          </a:ln>
                          <a:solidFill>
                            <a:srgbClr val="002E6C"/>
                          </a:solidFill>
                          <a:effectLst/>
                          <a:latin typeface="+mn-lt"/>
                          <a:ea typeface="ＭＳ Ｐゴシック" pitchFamily="32" charset="-128"/>
                        </a:rPr>
                      </a:br>
                      <a:r>
                        <a:rPr kumimoji="0" lang="fr-FR" sz="2000" b="0" i="0" u="none" strike="noStrike" cap="none" normalizeH="0" baseline="0" dirty="0" smtClean="0">
                          <a:ln>
                            <a:noFill/>
                          </a:ln>
                          <a:solidFill>
                            <a:srgbClr val="002E6C"/>
                          </a:solidFill>
                          <a:effectLst/>
                          <a:latin typeface="+mn-lt"/>
                          <a:ea typeface="ＭＳ Ｐゴシック" pitchFamily="32" charset="-128"/>
                        </a:rPr>
                        <a:t>de 2,2 millions d’équipements*</a:t>
                      </a:r>
                    </a:p>
                  </a:txBody>
                  <a:tcPr marL="108849" marR="108849" marT="157772" marB="42447"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0">
                        <a:lnSpc>
                          <a:spcPct val="100000"/>
                        </a:lnSpc>
                        <a:spcBef>
                          <a:spcPct val="0"/>
                        </a:spcBef>
                        <a:spcAft>
                          <a:spcPts val="1425"/>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fr-FR" sz="2000" b="0" i="0" u="none" strike="noStrike" cap="none" normalizeH="0" baseline="0" dirty="0" smtClean="0">
                          <a:ln>
                            <a:noFill/>
                          </a:ln>
                          <a:solidFill>
                            <a:srgbClr val="002E6C"/>
                          </a:solidFill>
                          <a:effectLst/>
                          <a:latin typeface="+mn-lt"/>
                          <a:ea typeface="ＭＳ Ｐゴシック" pitchFamily="32" charset="-128"/>
                        </a:rPr>
                        <a:t>2,1 à 2,6Mtep PAC </a:t>
                      </a:r>
                      <a:r>
                        <a:rPr kumimoji="0" lang="fr-FR" sz="2000" b="0" i="0" u="none" strike="noStrike" cap="none" normalizeH="0" baseline="0" dirty="0" err="1" smtClean="0">
                          <a:ln>
                            <a:noFill/>
                          </a:ln>
                          <a:solidFill>
                            <a:srgbClr val="002E6C"/>
                          </a:solidFill>
                          <a:effectLst/>
                          <a:latin typeface="+mn-lt"/>
                          <a:ea typeface="ＭＳ Ｐゴシック" pitchFamily="32" charset="-128"/>
                        </a:rPr>
                        <a:t>aéro</a:t>
                      </a:r>
                      <a:r>
                        <a:rPr kumimoji="0" lang="fr-FR" sz="2000" b="0" i="0" u="none" strike="noStrike" cap="none" normalizeH="0" baseline="0" dirty="0" smtClean="0">
                          <a:ln>
                            <a:noFill/>
                          </a:ln>
                          <a:solidFill>
                            <a:srgbClr val="002E6C"/>
                          </a:solidFill>
                          <a:effectLst/>
                          <a:latin typeface="+mn-lt"/>
                          <a:ea typeface="ＭＳ Ｐゴシック" pitchFamily="32" charset="-128"/>
                        </a:rPr>
                        <a:t/>
                      </a:r>
                      <a:br>
                        <a:rPr kumimoji="0" lang="fr-FR" sz="2000" b="0" i="0" u="none" strike="noStrike" cap="none" normalizeH="0" baseline="0" dirty="0" smtClean="0">
                          <a:ln>
                            <a:noFill/>
                          </a:ln>
                          <a:solidFill>
                            <a:srgbClr val="002E6C"/>
                          </a:solidFill>
                          <a:effectLst/>
                          <a:latin typeface="+mn-lt"/>
                          <a:ea typeface="ＭＳ Ｐゴシック" pitchFamily="32" charset="-128"/>
                        </a:rPr>
                      </a:br>
                      <a:r>
                        <a:rPr kumimoji="0" lang="fr-FR" sz="2000" b="0" i="0" u="none" strike="noStrike" cap="none" normalizeH="0" baseline="0" dirty="0" smtClean="0">
                          <a:ln>
                            <a:noFill/>
                          </a:ln>
                          <a:solidFill>
                            <a:srgbClr val="002E6C"/>
                          </a:solidFill>
                          <a:effectLst/>
                          <a:latin typeface="+mn-lt"/>
                          <a:ea typeface="ＭＳ Ｐゴシック" pitchFamily="32" charset="-128"/>
                        </a:rPr>
                        <a:t>0,5 à 0,6Mtep PAC géo </a:t>
                      </a:r>
                      <a:br>
                        <a:rPr kumimoji="0" lang="fr-FR" sz="2000" b="0" i="0" u="none" strike="noStrike" cap="none" normalizeH="0" baseline="0" dirty="0" smtClean="0">
                          <a:ln>
                            <a:noFill/>
                          </a:ln>
                          <a:solidFill>
                            <a:srgbClr val="002E6C"/>
                          </a:solidFill>
                          <a:effectLst/>
                          <a:latin typeface="+mn-lt"/>
                          <a:ea typeface="ＭＳ Ｐゴシック" pitchFamily="32" charset="-128"/>
                        </a:rPr>
                      </a:br>
                      <a:r>
                        <a:rPr kumimoji="0" lang="fr-FR" sz="2000" b="0" i="0" u="none" strike="noStrike" cap="none" normalizeH="0" baseline="0" dirty="0" smtClean="0">
                          <a:ln>
                            <a:noFill/>
                          </a:ln>
                          <a:solidFill>
                            <a:srgbClr val="002E6C"/>
                          </a:solidFill>
                          <a:effectLst/>
                          <a:latin typeface="+mn-lt"/>
                          <a:ea typeface="ＭＳ Ｐゴシック" pitchFamily="32" charset="-128"/>
                        </a:rPr>
                        <a:t/>
                      </a:r>
                      <a:br>
                        <a:rPr kumimoji="0" lang="fr-FR" sz="2000" b="0" i="0" u="none" strike="noStrike" cap="none" normalizeH="0" baseline="0" dirty="0" smtClean="0">
                          <a:ln>
                            <a:noFill/>
                          </a:ln>
                          <a:solidFill>
                            <a:srgbClr val="002E6C"/>
                          </a:solidFill>
                          <a:effectLst/>
                          <a:latin typeface="+mn-lt"/>
                          <a:ea typeface="ＭＳ Ｐゴシック" pitchFamily="32" charset="-128"/>
                        </a:rPr>
                      </a:br>
                      <a:r>
                        <a:rPr kumimoji="0" lang="fr-FR" sz="2000" b="0" i="0" u="none" strike="noStrike" cap="none" normalizeH="0" baseline="0" dirty="0" smtClean="0">
                          <a:ln>
                            <a:noFill/>
                          </a:ln>
                          <a:solidFill>
                            <a:srgbClr val="002E6C"/>
                          </a:solidFill>
                          <a:effectLst/>
                          <a:latin typeface="+mn-lt"/>
                          <a:ea typeface="ＭＳ Ｐゴシック" pitchFamily="32" charset="-128"/>
                        </a:rPr>
                        <a:t>Parc résidentiel individuel </a:t>
                      </a:r>
                      <a:br>
                        <a:rPr kumimoji="0" lang="fr-FR" sz="2000" b="0" i="0" u="none" strike="noStrike" cap="none" normalizeH="0" baseline="0" dirty="0" smtClean="0">
                          <a:ln>
                            <a:noFill/>
                          </a:ln>
                          <a:solidFill>
                            <a:srgbClr val="002E6C"/>
                          </a:solidFill>
                          <a:effectLst/>
                          <a:latin typeface="+mn-lt"/>
                          <a:ea typeface="ＭＳ Ｐゴシック" pitchFamily="32" charset="-128"/>
                        </a:rPr>
                      </a:br>
                      <a:r>
                        <a:rPr kumimoji="0" lang="fr-FR" sz="2000" b="0" i="0" u="none" strike="noStrike" cap="none" normalizeH="0" baseline="0" dirty="0" smtClean="0">
                          <a:ln>
                            <a:noFill/>
                          </a:ln>
                          <a:solidFill>
                            <a:srgbClr val="002E6C"/>
                          </a:solidFill>
                          <a:effectLst/>
                          <a:latin typeface="+mn-lt"/>
                          <a:ea typeface="ＭＳ Ｐゴシック" pitchFamily="32" charset="-128"/>
                        </a:rPr>
                        <a:t>de 2,7 à 2,9 millions d’équipements*</a:t>
                      </a:r>
                    </a:p>
                  </a:txBody>
                  <a:tcPr marL="108849" marR="108849" marT="157772" marB="42447" horzOverflow="overflow">
                    <a:lnL w="360" cap="flat" cmpd="sng" algn="ctr">
                      <a:solidFill>
                        <a:srgbClr val="000000"/>
                      </a:solidFill>
                      <a:prstDash val="solid"/>
                      <a:round/>
                      <a:headEnd type="none" w="med" len="med"/>
                      <a:tailEnd type="none" w="med" len="med"/>
                    </a:lnL>
                    <a:lnR w="360" cap="flat" cmpd="sng" algn="ctr">
                      <a:solidFill>
                        <a:srgbClr val="000000"/>
                      </a:solidFill>
                      <a:prstDash val="solid"/>
                      <a:round/>
                      <a:headEnd type="none" w="med" len="med"/>
                      <a:tailEnd type="none" w="med" len="med"/>
                    </a:lnR>
                    <a:lnT w="360" cap="flat" cmpd="sng" algn="ctr">
                      <a:solidFill>
                        <a:srgbClr val="000000"/>
                      </a:solidFill>
                      <a:prstDash val="solid"/>
                      <a:round/>
                      <a:headEnd type="none" w="med" len="med"/>
                      <a:tailEnd type="none" w="med" len="med"/>
                    </a:lnT>
                    <a:lnB w="36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162" name="Rectangle 11"/>
          <p:cNvSpPr>
            <a:spLocks noChangeArrowheads="1"/>
          </p:cNvSpPr>
          <p:nvPr/>
        </p:nvSpPr>
        <p:spPr bwMode="auto">
          <a:xfrm>
            <a:off x="10477500" y="6180138"/>
            <a:ext cx="17145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7813" indent="-277813">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defRPr>
                <a:solidFill>
                  <a:schemeClr val="tx1"/>
                </a:solidFill>
                <a:latin typeface="Calibri" panose="020F0502020204030204" pitchFamily="34" charset="0"/>
                <a:cs typeface="Arial" panose="020B0604020202020204" pitchFamily="34" charset="0"/>
              </a:defRPr>
            </a:lvl1pPr>
            <a:lvl2pPr marL="742950" indent="-285750">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defRPr>
                <a:solidFill>
                  <a:schemeClr val="tx1"/>
                </a:solidFill>
                <a:latin typeface="Calibri" panose="020F0502020204030204" pitchFamily="34" charset="0"/>
                <a:cs typeface="Arial" panose="020B0604020202020204" pitchFamily="34" charset="0"/>
              </a:defRPr>
            </a:lvl2pPr>
            <a:lvl3pPr marL="1143000" indent="-228600">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defRPr>
                <a:solidFill>
                  <a:schemeClr val="tx1"/>
                </a:solidFill>
                <a:latin typeface="Calibri" panose="020F0502020204030204" pitchFamily="34" charset="0"/>
                <a:cs typeface="Arial" panose="020B0604020202020204" pitchFamily="34" charset="0"/>
              </a:defRPr>
            </a:lvl3pPr>
            <a:lvl4pPr marL="1600200" indent="-228600">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defRPr>
                <a:solidFill>
                  <a:schemeClr val="tx1"/>
                </a:solidFill>
                <a:latin typeface="Calibri" panose="020F0502020204030204" pitchFamily="34" charset="0"/>
                <a:cs typeface="Arial" panose="020B0604020202020204" pitchFamily="34" charset="0"/>
              </a:defRPr>
            </a:lvl4pPr>
            <a:lvl5pPr marL="2057400" indent="-228600">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735013"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 pos="9718675" algn="l"/>
              </a:tabLst>
              <a:defRPr>
                <a:solidFill>
                  <a:schemeClr val="tx1"/>
                </a:solidFill>
                <a:latin typeface="Calibri" panose="020F0502020204030204" pitchFamily="34" charset="0"/>
                <a:cs typeface="Arial" panose="020B0604020202020204" pitchFamily="34" charset="0"/>
              </a:defRPr>
            </a:lvl9pPr>
          </a:lstStyle>
          <a:p>
            <a:pPr eaLnBrk="1">
              <a:lnSpc>
                <a:spcPct val="80000"/>
              </a:lnSpc>
              <a:spcBef>
                <a:spcPts val="1125"/>
              </a:spcBef>
              <a:spcAft>
                <a:spcPts val="400"/>
              </a:spcAft>
              <a:buClr>
                <a:srgbClr val="97D7FF"/>
              </a:buClr>
            </a:pPr>
            <a:r>
              <a:rPr lang="fr-FR">
                <a:solidFill>
                  <a:srgbClr val="000000"/>
                </a:solidFill>
              </a:rPr>
              <a:t>*comptabilisés directive ENR</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69</a:t>
            </a:fld>
            <a:endParaRPr lang="fr-FR" altLang="fr-FR"/>
          </a:p>
        </p:txBody>
      </p:sp>
    </p:spTree>
    <p:extLst>
      <p:ext uri="{BB962C8B-B14F-4D97-AF65-F5344CB8AC3E}">
        <p14:creationId xmlns:p14="http://schemas.microsoft.com/office/powerpoint/2010/main" val="91712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2" descr="Screen Shot 2012-06-10 at 10.53.2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3938" y="228600"/>
            <a:ext cx="4640262"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p:cNvSpPr>
          <p:nvPr>
            <p:ph type="title"/>
          </p:nvPr>
        </p:nvSpPr>
        <p:spPr>
          <a:xfrm>
            <a:off x="623888" y="452438"/>
            <a:ext cx="10348912" cy="176212"/>
          </a:xfrm>
        </p:spPr>
        <p:txBody>
          <a:bodyPr/>
          <a:lstStyle/>
          <a:p>
            <a:pPr algn="l"/>
            <a:r>
              <a:rPr lang="sv-SE" altLang="en-US" b="1" smtClean="0">
                <a:solidFill>
                  <a:srgbClr val="FF6600"/>
                </a:solidFill>
              </a:rPr>
              <a:t>Association Européenne</a:t>
            </a:r>
            <a:br>
              <a:rPr lang="sv-SE" altLang="en-US" b="1" smtClean="0">
                <a:solidFill>
                  <a:srgbClr val="FF6600"/>
                </a:solidFill>
              </a:rPr>
            </a:br>
            <a:r>
              <a:rPr lang="sv-SE" altLang="en-US" b="1" smtClean="0">
                <a:solidFill>
                  <a:srgbClr val="FF6600"/>
                </a:solidFill>
              </a:rPr>
              <a:t>Des Pompes à Chaleur (EHPA)</a:t>
            </a:r>
            <a:endParaRPr lang="en-US" altLang="en-US" b="1" smtClean="0">
              <a:solidFill>
                <a:srgbClr val="FF6600"/>
              </a:solidFill>
            </a:endParaRPr>
          </a:p>
        </p:txBody>
      </p:sp>
      <p:sp>
        <p:nvSpPr>
          <p:cNvPr id="14340" name="Rectangle 5"/>
          <p:cNvSpPr>
            <a:spLocks noGrp="1"/>
          </p:cNvSpPr>
          <p:nvPr>
            <p:ph idx="4294967295"/>
          </p:nvPr>
        </p:nvSpPr>
        <p:spPr>
          <a:xfrm>
            <a:off x="1441450" y="981075"/>
            <a:ext cx="10355263" cy="762000"/>
          </a:xfrm>
        </p:spPr>
        <p:txBody>
          <a:bodyPr/>
          <a:lstStyle/>
          <a:p>
            <a:r>
              <a:rPr lang="en-GB" altLang="en-US" dirty="0" smtClean="0">
                <a:solidFill>
                  <a:srgbClr val="002E6C"/>
                </a:solidFill>
              </a:rPr>
              <a:t>12</a:t>
            </a:r>
            <a:r>
              <a:rPr lang="de-DE" altLang="en-US" dirty="0" smtClean="0">
                <a:solidFill>
                  <a:srgbClr val="002E6C"/>
                </a:solidFill>
              </a:rPr>
              <a:t>1</a:t>
            </a:r>
            <a:r>
              <a:rPr lang="en-GB" altLang="en-US" dirty="0" smtClean="0">
                <a:solidFill>
                  <a:srgbClr val="002E6C"/>
                </a:solidFill>
              </a:rPr>
              <a:t> </a:t>
            </a:r>
            <a:r>
              <a:rPr lang="en-GB" altLang="en-US" dirty="0" err="1" smtClean="0">
                <a:solidFill>
                  <a:srgbClr val="002E6C"/>
                </a:solidFill>
              </a:rPr>
              <a:t>Membres</a:t>
            </a:r>
            <a:r>
              <a:rPr lang="en-GB" altLang="en-US" dirty="0" smtClean="0">
                <a:solidFill>
                  <a:srgbClr val="002E6C"/>
                </a:solidFill>
              </a:rPr>
              <a:t> </a:t>
            </a:r>
            <a:r>
              <a:rPr lang="en-GB" altLang="en-US" dirty="0" err="1" smtClean="0">
                <a:solidFill>
                  <a:srgbClr val="002E6C"/>
                </a:solidFill>
              </a:rPr>
              <a:t>dans</a:t>
            </a:r>
            <a:r>
              <a:rPr lang="en-GB" altLang="en-US" dirty="0" smtClean="0">
                <a:solidFill>
                  <a:srgbClr val="002E6C"/>
                </a:solidFill>
              </a:rPr>
              <a:t/>
            </a:r>
            <a:br>
              <a:rPr lang="en-GB" altLang="en-US" dirty="0" smtClean="0">
                <a:solidFill>
                  <a:srgbClr val="002E6C"/>
                </a:solidFill>
              </a:rPr>
            </a:br>
            <a:r>
              <a:rPr lang="en-GB" altLang="en-US" dirty="0" smtClean="0">
                <a:solidFill>
                  <a:srgbClr val="002E6C"/>
                </a:solidFill>
              </a:rPr>
              <a:t>22 pays (</a:t>
            </a:r>
            <a:r>
              <a:rPr lang="en-GB" altLang="en-US" dirty="0" err="1" smtClean="0">
                <a:solidFill>
                  <a:srgbClr val="002E6C"/>
                </a:solidFill>
              </a:rPr>
              <a:t>Statuts</a:t>
            </a:r>
            <a:r>
              <a:rPr lang="en-GB" altLang="en-US" dirty="0" smtClean="0">
                <a:solidFill>
                  <a:srgbClr val="002E6C"/>
                </a:solidFill>
              </a:rPr>
              <a:t> 0</a:t>
            </a:r>
            <a:r>
              <a:rPr lang="de-DE" altLang="en-US" dirty="0" smtClean="0">
                <a:solidFill>
                  <a:srgbClr val="002E6C"/>
                </a:solidFill>
              </a:rPr>
              <a:t>9</a:t>
            </a:r>
            <a:r>
              <a:rPr lang="en-GB" altLang="en-US" dirty="0" smtClean="0">
                <a:solidFill>
                  <a:srgbClr val="002E6C"/>
                </a:solidFill>
              </a:rPr>
              <a:t>/2017)</a:t>
            </a:r>
          </a:p>
          <a:p>
            <a:pPr lvl="1"/>
            <a:r>
              <a:rPr lang="en-GB" altLang="en-US" sz="2000" dirty="0" smtClean="0">
                <a:solidFill>
                  <a:srgbClr val="002E6C"/>
                </a:solidFill>
              </a:rPr>
              <a:t>Fabricants de </a:t>
            </a:r>
            <a:r>
              <a:rPr lang="en-GB" altLang="en-US" sz="2000" dirty="0" err="1" smtClean="0">
                <a:solidFill>
                  <a:srgbClr val="002E6C"/>
                </a:solidFill>
              </a:rPr>
              <a:t>Pompes</a:t>
            </a:r>
            <a:r>
              <a:rPr lang="en-GB" altLang="en-US" sz="2000" dirty="0" smtClean="0">
                <a:solidFill>
                  <a:srgbClr val="002E6C"/>
                </a:solidFill>
              </a:rPr>
              <a:t> à Chaleur</a:t>
            </a:r>
          </a:p>
          <a:p>
            <a:pPr lvl="1"/>
            <a:r>
              <a:rPr lang="en-GB" altLang="en-US" sz="2000" dirty="0" smtClean="0">
                <a:solidFill>
                  <a:srgbClr val="002E6C"/>
                </a:solidFill>
              </a:rPr>
              <a:t>Fabricants de </a:t>
            </a:r>
            <a:r>
              <a:rPr lang="en-GB" altLang="en-US" sz="2000" dirty="0" err="1" smtClean="0">
                <a:solidFill>
                  <a:srgbClr val="002E6C"/>
                </a:solidFill>
              </a:rPr>
              <a:t>Composants</a:t>
            </a:r>
            <a:endParaRPr lang="en-GB" altLang="en-US" sz="2000" dirty="0" smtClean="0">
              <a:solidFill>
                <a:srgbClr val="002E6C"/>
              </a:solidFill>
            </a:endParaRPr>
          </a:p>
          <a:p>
            <a:pPr lvl="1"/>
            <a:r>
              <a:rPr lang="en-GB" altLang="en-US" sz="2000" dirty="0" smtClean="0">
                <a:solidFill>
                  <a:srgbClr val="002E6C"/>
                </a:solidFill>
              </a:rPr>
              <a:t>Associations </a:t>
            </a:r>
            <a:r>
              <a:rPr lang="en-GB" altLang="en-US" sz="2000" dirty="0" err="1" smtClean="0">
                <a:solidFill>
                  <a:srgbClr val="002E6C"/>
                </a:solidFill>
              </a:rPr>
              <a:t>Nationales</a:t>
            </a:r>
            <a:endParaRPr lang="en-GB" altLang="en-US" sz="2000" dirty="0" smtClean="0">
              <a:solidFill>
                <a:srgbClr val="002E6C"/>
              </a:solidFill>
            </a:endParaRPr>
          </a:p>
          <a:p>
            <a:pPr lvl="1"/>
            <a:r>
              <a:rPr lang="en-GB" altLang="en-US" sz="2000" dirty="0" smtClean="0">
                <a:solidFill>
                  <a:srgbClr val="002E6C"/>
                </a:solidFill>
              </a:rPr>
              <a:t>Consultants</a:t>
            </a:r>
          </a:p>
          <a:p>
            <a:pPr lvl="1"/>
            <a:r>
              <a:rPr lang="en-GB" altLang="en-US" sz="2000" dirty="0" err="1" smtClean="0">
                <a:solidFill>
                  <a:srgbClr val="002E6C"/>
                </a:solidFill>
              </a:rPr>
              <a:t>Instituts</a:t>
            </a:r>
            <a:r>
              <a:rPr lang="en-GB" altLang="en-US" sz="2000" dirty="0" smtClean="0">
                <a:solidFill>
                  <a:srgbClr val="002E6C"/>
                </a:solidFill>
              </a:rPr>
              <a:t> </a:t>
            </a:r>
            <a:r>
              <a:rPr lang="en-GB" altLang="en-US" sz="2000" dirty="0" err="1" smtClean="0">
                <a:solidFill>
                  <a:srgbClr val="002E6C"/>
                </a:solidFill>
              </a:rPr>
              <a:t>d’Essais</a:t>
            </a:r>
            <a:r>
              <a:rPr lang="en-GB" altLang="en-US" sz="2000" dirty="0" smtClean="0">
                <a:solidFill>
                  <a:srgbClr val="002E6C"/>
                </a:solidFill>
              </a:rPr>
              <a:t> &amp; de </a:t>
            </a:r>
            <a:r>
              <a:rPr lang="en-GB" altLang="en-US" sz="2000" dirty="0" err="1" smtClean="0">
                <a:solidFill>
                  <a:srgbClr val="002E6C"/>
                </a:solidFill>
              </a:rPr>
              <a:t>Recherche</a:t>
            </a:r>
            <a:endParaRPr lang="en-US" altLang="en-US" sz="2000" dirty="0" smtClean="0">
              <a:solidFill>
                <a:srgbClr val="002E6C"/>
              </a:solidFill>
            </a:endParaRPr>
          </a:p>
          <a:p>
            <a:r>
              <a:rPr lang="en-US" altLang="en-US" sz="2000" dirty="0" err="1" smtClean="0">
                <a:solidFill>
                  <a:srgbClr val="002E6C"/>
                </a:solidFill>
              </a:rPr>
              <a:t>Représentation</a:t>
            </a:r>
            <a:r>
              <a:rPr lang="en-US" altLang="en-US" sz="2000" dirty="0" smtClean="0">
                <a:solidFill>
                  <a:srgbClr val="002E6C"/>
                </a:solidFill>
              </a:rPr>
              <a:t> à </a:t>
            </a:r>
            <a:r>
              <a:rPr lang="en-US" altLang="en-US" sz="2000" dirty="0" err="1" smtClean="0">
                <a:solidFill>
                  <a:srgbClr val="002E6C"/>
                </a:solidFill>
              </a:rPr>
              <a:t>échelle</a:t>
            </a:r>
            <a:r>
              <a:rPr lang="en-US" altLang="en-US" sz="2000" dirty="0" smtClean="0">
                <a:solidFill>
                  <a:srgbClr val="002E6C"/>
                </a:solidFill>
              </a:rPr>
              <a:t> </a:t>
            </a:r>
            <a:r>
              <a:rPr lang="en-US" altLang="en-US" sz="2000" dirty="0" err="1" smtClean="0">
                <a:solidFill>
                  <a:srgbClr val="002E6C"/>
                </a:solidFill>
              </a:rPr>
              <a:t>Européenne</a:t>
            </a:r>
            <a:r>
              <a:rPr lang="en-US" altLang="en-US" sz="2000" dirty="0" smtClean="0">
                <a:solidFill>
                  <a:srgbClr val="002E6C"/>
                </a:solidFill>
              </a:rPr>
              <a:t/>
            </a:r>
            <a:br>
              <a:rPr lang="en-US" altLang="en-US" sz="2000" dirty="0" smtClean="0">
                <a:solidFill>
                  <a:srgbClr val="002E6C"/>
                </a:solidFill>
              </a:rPr>
            </a:br>
            <a:r>
              <a:rPr lang="en-US" altLang="en-US" sz="2000" dirty="0" smtClean="0">
                <a:solidFill>
                  <a:srgbClr val="002E6C"/>
                </a:solidFill>
              </a:rPr>
              <a:t>de </a:t>
            </a:r>
            <a:r>
              <a:rPr lang="en-US" altLang="en-US" sz="2000" dirty="0" err="1" smtClean="0">
                <a:solidFill>
                  <a:srgbClr val="002E6C"/>
                </a:solidFill>
              </a:rPr>
              <a:t>l’industrie</a:t>
            </a:r>
            <a:r>
              <a:rPr lang="en-US" altLang="en-US" sz="2000" dirty="0" smtClean="0">
                <a:solidFill>
                  <a:srgbClr val="002E6C"/>
                </a:solidFill>
              </a:rPr>
              <a:t> des </a:t>
            </a:r>
            <a:r>
              <a:rPr lang="en-US" altLang="en-US" sz="2000" dirty="0" err="1" smtClean="0">
                <a:solidFill>
                  <a:srgbClr val="002E6C"/>
                </a:solidFill>
              </a:rPr>
              <a:t>Pompes</a:t>
            </a:r>
            <a:r>
              <a:rPr lang="en-US" altLang="en-US" sz="2000" dirty="0" smtClean="0">
                <a:solidFill>
                  <a:srgbClr val="002E6C"/>
                </a:solidFill>
              </a:rPr>
              <a:t> à Chaleur</a:t>
            </a:r>
          </a:p>
          <a:p>
            <a:r>
              <a:rPr lang="en-US" altLang="en-US" dirty="0" err="1" smtClean="0">
                <a:solidFill>
                  <a:srgbClr val="002E6C"/>
                </a:solidFill>
              </a:rPr>
              <a:t>Siège</a:t>
            </a:r>
            <a:r>
              <a:rPr lang="en-US" altLang="en-US" dirty="0" smtClean="0">
                <a:solidFill>
                  <a:srgbClr val="002E6C"/>
                </a:solidFill>
              </a:rPr>
              <a:t> à </a:t>
            </a:r>
            <a:r>
              <a:rPr lang="en-US" altLang="en-US" dirty="0" err="1" smtClean="0">
                <a:solidFill>
                  <a:srgbClr val="002E6C"/>
                </a:solidFill>
              </a:rPr>
              <a:t>Bruxelles</a:t>
            </a:r>
            <a:endParaRPr lang="en-US" altLang="en-US" dirty="0" smtClean="0">
              <a:solidFill>
                <a:srgbClr val="002E6C"/>
              </a:solidFill>
            </a:endParaRPr>
          </a:p>
          <a:p>
            <a:pPr lvl="1"/>
            <a:endParaRPr lang="en-US" altLang="en-US" dirty="0" smtClean="0"/>
          </a:p>
        </p:txBody>
      </p:sp>
      <p:sp>
        <p:nvSpPr>
          <p:cNvPr id="14341" name="Rectangle 12"/>
          <p:cNvSpPr>
            <a:spLocks noChangeArrowheads="1"/>
          </p:cNvSpPr>
          <p:nvPr/>
        </p:nvSpPr>
        <p:spPr bwMode="ltGray">
          <a:xfrm>
            <a:off x="0" y="5168900"/>
            <a:ext cx="7373938" cy="708025"/>
          </a:xfrm>
          <a:prstGeom prst="rect">
            <a:avLst/>
          </a:prstGeom>
          <a:solidFill>
            <a:schemeClr val="bg1">
              <a:alpha val="70979"/>
            </a:schemeClr>
          </a:solidFill>
          <a:ln w="25400">
            <a:solidFill>
              <a:srgbClr val="FFCF00"/>
            </a:solidFill>
            <a:miter lim="800000"/>
            <a:headEnd/>
            <a:tailEnd/>
          </a:ln>
        </p:spPr>
        <p:txBody>
          <a:bodyPr anchor="ct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de-DE" altLang="en-US" sz="2000" b="1" dirty="0">
                <a:solidFill>
                  <a:srgbClr val="FF6600"/>
                </a:solidFill>
                <a:latin typeface="Arial" panose="020B0604020202020204" pitchFamily="34" charset="0"/>
                <a:ea typeface="ＭＳ Ｐゴシック" panose="020B0600070205080204" pitchFamily="34" charset="-128"/>
                <a:sym typeface="Wingdings" panose="05000000000000000000" pitchFamily="2" charset="2"/>
              </a:rPr>
              <a:t>EHPA </a:t>
            </a:r>
            <a:r>
              <a:rPr lang="de-DE" altLang="en-US" sz="2000" b="1" dirty="0" err="1">
                <a:solidFill>
                  <a:srgbClr val="FF6600"/>
                </a:solidFill>
                <a:latin typeface="Arial" panose="020B0604020202020204" pitchFamily="34" charset="0"/>
                <a:ea typeface="ＭＳ Ｐゴシック" panose="020B0600070205080204" pitchFamily="34" charset="-128"/>
                <a:sym typeface="Wingdings" panose="05000000000000000000" pitchFamily="2" charset="2"/>
              </a:rPr>
              <a:t>r</a:t>
            </a:r>
            <a:r>
              <a:rPr lang="de-DE" altLang="en-US" sz="2000" b="1" dirty="0" err="1">
                <a:solidFill>
                  <a:srgbClr val="FF6600"/>
                </a:solidFill>
                <a:latin typeface="Arial" panose="020B0604020202020204" pitchFamily="34" charset="0"/>
                <a:ea typeface="ＭＳ Ｐゴシック" panose="020B0600070205080204" pitchFamily="34" charset="-128"/>
              </a:rPr>
              <a:t>eprésente</a:t>
            </a:r>
            <a:r>
              <a:rPr lang="de-DE" altLang="en-US" sz="2000" b="1" dirty="0">
                <a:solidFill>
                  <a:srgbClr val="FF6600"/>
                </a:solidFill>
                <a:latin typeface="Arial" panose="020B0604020202020204" pitchFamily="34" charset="0"/>
                <a:ea typeface="ＭＳ Ｐゴシック" panose="020B0600070205080204" pitchFamily="34" charset="-128"/>
              </a:rPr>
              <a:t> la </a:t>
            </a:r>
            <a:r>
              <a:rPr lang="de-DE" altLang="en-US" sz="2000" b="1" dirty="0" err="1">
                <a:solidFill>
                  <a:srgbClr val="FF6600"/>
                </a:solidFill>
                <a:latin typeface="Arial" panose="020B0604020202020204" pitchFamily="34" charset="0"/>
                <a:ea typeface="ＭＳ Ｐゴシック" panose="020B0600070205080204" pitchFamily="34" charset="-128"/>
              </a:rPr>
              <a:t>majorité</a:t>
            </a:r>
            <a:r>
              <a:rPr lang="de-DE" altLang="en-US" sz="2000" b="1" dirty="0">
                <a:solidFill>
                  <a:srgbClr val="FF6600"/>
                </a:solidFill>
                <a:latin typeface="Arial" panose="020B0604020202020204" pitchFamily="34" charset="0"/>
                <a:ea typeface="ＭＳ Ｐゴシック" panose="020B0600070205080204" pitchFamily="34" charset="-128"/>
              </a:rPr>
              <a:t> des </a:t>
            </a:r>
            <a:r>
              <a:rPr lang="de-DE" altLang="en-US" sz="2000" b="1" dirty="0" err="1">
                <a:solidFill>
                  <a:srgbClr val="FF6600"/>
                </a:solidFill>
                <a:latin typeface="Arial" panose="020B0604020202020204" pitchFamily="34" charset="0"/>
                <a:ea typeface="ＭＳ Ｐゴシック" panose="020B0600070205080204" pitchFamily="34" charset="-128"/>
              </a:rPr>
              <a:t>acteurs</a:t>
            </a:r>
            <a:r>
              <a:rPr lang="de-DE" altLang="en-US" sz="2000" b="1" dirty="0">
                <a:solidFill>
                  <a:srgbClr val="FF6600"/>
                </a:solidFill>
                <a:latin typeface="Arial" panose="020B0604020202020204" pitchFamily="34" charset="0"/>
                <a:ea typeface="ＭＳ Ｐゴシック" panose="020B0600070205080204" pitchFamily="34" charset="-128"/>
              </a:rPr>
              <a:t> </a:t>
            </a:r>
            <a:r>
              <a:rPr lang="de-DE" altLang="en-US" sz="2000" b="1" dirty="0" err="1">
                <a:solidFill>
                  <a:srgbClr val="FF6600"/>
                </a:solidFill>
                <a:latin typeface="Arial" panose="020B0604020202020204" pitchFamily="34" charset="0"/>
                <a:ea typeface="ＭＳ Ｐゴシック" panose="020B0600070205080204" pitchFamily="34" charset="-128"/>
              </a:rPr>
              <a:t>dans</a:t>
            </a:r>
            <a:r>
              <a:rPr lang="de-DE" altLang="en-US" sz="2000" b="1" dirty="0">
                <a:solidFill>
                  <a:srgbClr val="FF6600"/>
                </a:solidFill>
                <a:latin typeface="Arial" panose="020B0604020202020204" pitchFamily="34" charset="0"/>
                <a:ea typeface="ＭＳ Ｐゴシック" panose="020B0600070205080204" pitchFamily="34" charset="-128"/>
              </a:rPr>
              <a:t> </a:t>
            </a:r>
            <a:r>
              <a:rPr lang="de-DE" altLang="en-US" sz="2000" b="1" dirty="0" err="1">
                <a:solidFill>
                  <a:srgbClr val="FF6600"/>
                </a:solidFill>
                <a:latin typeface="Arial" panose="020B0604020202020204" pitchFamily="34" charset="0"/>
                <a:ea typeface="ＭＳ Ｐゴシック" panose="020B0600070205080204" pitchFamily="34" charset="-128"/>
              </a:rPr>
              <a:t>l‘industrie</a:t>
            </a:r>
            <a:r>
              <a:rPr lang="de-DE" altLang="en-US" sz="2000" b="1" dirty="0">
                <a:solidFill>
                  <a:srgbClr val="FF6600"/>
                </a:solidFill>
                <a:latin typeface="Arial" panose="020B0604020202020204" pitchFamily="34" charset="0"/>
                <a:ea typeface="ＭＳ Ｐゴシック" panose="020B0600070205080204" pitchFamily="34" charset="-128"/>
              </a:rPr>
              <a:t> des PAC  </a:t>
            </a:r>
            <a:r>
              <a:rPr lang="de-DE" altLang="en-US" sz="2000" b="1" dirty="0" err="1">
                <a:solidFill>
                  <a:srgbClr val="FF6600"/>
                </a:solidFill>
                <a:latin typeface="Arial" panose="020B0604020202020204" pitchFamily="34" charset="0"/>
                <a:ea typeface="ＭＳ Ｐゴシック" panose="020B0600070205080204" pitchFamily="34" charset="-128"/>
              </a:rPr>
              <a:t>dans</a:t>
            </a:r>
            <a:r>
              <a:rPr lang="de-DE" altLang="en-US" sz="2000" b="1" dirty="0">
                <a:solidFill>
                  <a:srgbClr val="FF6600"/>
                </a:solidFill>
                <a:latin typeface="Arial" panose="020B0604020202020204" pitchFamily="34" charset="0"/>
                <a:ea typeface="ＭＳ Ｐゴシック" panose="020B0600070205080204" pitchFamily="34" charset="-128"/>
              </a:rPr>
              <a:t> </a:t>
            </a:r>
            <a:r>
              <a:rPr lang="de-DE" altLang="en-US" sz="2000" b="1" dirty="0" err="1">
                <a:solidFill>
                  <a:srgbClr val="FF6600"/>
                </a:solidFill>
                <a:latin typeface="Arial" panose="020B0604020202020204" pitchFamily="34" charset="0"/>
                <a:ea typeface="ＭＳ Ｐゴシック" panose="020B0600070205080204" pitchFamily="34" charset="-128"/>
              </a:rPr>
              <a:t>l‘UE</a:t>
            </a:r>
            <a:r>
              <a:rPr lang="de-DE" altLang="en-US" sz="2000" b="1" dirty="0">
                <a:solidFill>
                  <a:srgbClr val="FF6600"/>
                </a:solidFill>
                <a:latin typeface="Arial" panose="020B0604020202020204" pitchFamily="34" charset="0"/>
                <a:ea typeface="ＭＳ Ｐゴシック" panose="020B0600070205080204" pitchFamily="34" charset="-128"/>
              </a:rPr>
              <a:t>!</a:t>
            </a:r>
          </a:p>
        </p:txBody>
      </p:sp>
      <p:sp>
        <p:nvSpPr>
          <p:cNvPr id="14342" name="Rectangle 1"/>
          <p:cNvSpPr>
            <a:spLocks noChangeArrowheads="1"/>
          </p:cNvSpPr>
          <p:nvPr/>
        </p:nvSpPr>
        <p:spPr bwMode="auto">
          <a:xfrm rot="1635923">
            <a:off x="9036050" y="866775"/>
            <a:ext cx="3111500" cy="1331913"/>
          </a:xfrm>
          <a:prstGeom prst="rect">
            <a:avLst/>
          </a:prstGeom>
          <a:solidFill>
            <a:srgbClr val="E4782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en-US" altLang="en-US" sz="1400" b="1">
                <a:solidFill>
                  <a:schemeClr val="bg1"/>
                </a:solidFill>
                <a:latin typeface="Arial" panose="020B0604020202020204" pitchFamily="34" charset="0"/>
                <a:ea typeface="ＭＳ Ｐゴシック" panose="020B0600070205080204" pitchFamily="34" charset="-128"/>
              </a:rPr>
              <a:t>Vision:</a:t>
            </a:r>
            <a:br>
              <a:rPr lang="en-US" altLang="en-US" sz="1400" b="1">
                <a:solidFill>
                  <a:schemeClr val="bg1"/>
                </a:solidFill>
                <a:latin typeface="Arial" panose="020B0604020202020204" pitchFamily="34" charset="0"/>
                <a:ea typeface="ＭＳ Ｐゴシック" panose="020B0600070205080204" pitchFamily="34" charset="-128"/>
              </a:rPr>
            </a:br>
            <a:r>
              <a:rPr lang="en-US" altLang="en-US" sz="1400" b="1">
                <a:solidFill>
                  <a:schemeClr val="bg1"/>
                </a:solidFill>
                <a:latin typeface="Arial" panose="020B0604020202020204" pitchFamily="34" charset="0"/>
                <a:ea typeface="ＭＳ Ｐゴシック" panose="020B0600070205080204" pitchFamily="34" charset="-128"/>
              </a:rPr>
              <a:t>Les Pompes à Chaleur comme </a:t>
            </a:r>
            <a:br>
              <a:rPr lang="en-US" altLang="en-US" sz="1400" b="1">
                <a:solidFill>
                  <a:schemeClr val="bg1"/>
                </a:solidFill>
                <a:latin typeface="Arial" panose="020B0604020202020204" pitchFamily="34" charset="0"/>
                <a:ea typeface="ＭＳ Ｐゴシック" panose="020B0600070205080204" pitchFamily="34" charset="-128"/>
              </a:rPr>
            </a:br>
            <a:r>
              <a:rPr lang="en-US" altLang="en-US" sz="1400" b="1">
                <a:solidFill>
                  <a:schemeClr val="bg1"/>
                </a:solidFill>
                <a:latin typeface="Arial" panose="020B0604020202020204" pitchFamily="34" charset="0"/>
                <a:ea typeface="ＭＳ Ｐゴシック" panose="020B0600070205080204" pitchFamily="34" charset="-128"/>
              </a:rPr>
              <a:t>technologie essentielle pour</a:t>
            </a:r>
            <a:br>
              <a:rPr lang="en-US" altLang="en-US" sz="1400" b="1">
                <a:solidFill>
                  <a:schemeClr val="bg1"/>
                </a:solidFill>
                <a:latin typeface="Arial" panose="020B0604020202020204" pitchFamily="34" charset="0"/>
                <a:ea typeface="ＭＳ Ｐゴシック" panose="020B0600070205080204" pitchFamily="34" charset="-128"/>
              </a:rPr>
            </a:br>
            <a:r>
              <a:rPr lang="en-US" altLang="en-US" sz="1400" b="1">
                <a:solidFill>
                  <a:schemeClr val="bg1"/>
                </a:solidFill>
                <a:latin typeface="Arial" panose="020B0604020202020204" pitchFamily="34" charset="0"/>
                <a:ea typeface="ＭＳ Ｐゴシック" panose="020B0600070205080204" pitchFamily="34" charset="-128"/>
              </a:rPr>
              <a:t>chauffage, refroidissement, eau chaude</a:t>
            </a:r>
            <a:br>
              <a:rPr lang="en-US" altLang="en-US" sz="1400" b="1">
                <a:solidFill>
                  <a:schemeClr val="bg1"/>
                </a:solidFill>
                <a:latin typeface="Arial" panose="020B0604020202020204" pitchFamily="34" charset="0"/>
                <a:ea typeface="ＭＳ Ｐゴシック" panose="020B0600070205080204" pitchFamily="34" charset="-128"/>
              </a:rPr>
            </a:br>
            <a:r>
              <a:rPr lang="en-US" altLang="en-US" sz="1400" b="1">
                <a:solidFill>
                  <a:schemeClr val="bg1"/>
                </a:solidFill>
                <a:latin typeface="Arial" panose="020B0604020202020204" pitchFamily="34" charset="0"/>
                <a:ea typeface="ＭＳ Ｐゴシック" panose="020B0600070205080204" pitchFamily="34" charset="-128"/>
              </a:rPr>
              <a:t>en Europe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body" idx="4294967295"/>
          </p:nvPr>
        </p:nvSpPr>
        <p:spPr>
          <a:xfrm>
            <a:off x="1095375" y="1000125"/>
            <a:ext cx="10858500" cy="5597525"/>
          </a:xfrm>
        </p:spPr>
        <p:txBody>
          <a:bodyPr/>
          <a:lstStyle/>
          <a:p>
            <a:pPr>
              <a:lnSpc>
                <a:spcPct val="70000"/>
              </a:lnSpc>
              <a:buFont typeface="Arial" charset="0"/>
              <a:buNone/>
              <a:defRPr/>
            </a:pPr>
            <a:r>
              <a:rPr lang="fr-FR" altLang="fr-FR" sz="2400" dirty="0" smtClean="0">
                <a:solidFill>
                  <a:srgbClr val="002E6C"/>
                </a:solidFill>
                <a:latin typeface="+mj-lt"/>
              </a:rPr>
              <a:t>Les PAC aérothermiques sont en avance sur les objectifs grâce à la forte croissance des PAC air/air ; le secteur des PAC géothermiques est en revanche en retard :</a:t>
            </a:r>
          </a:p>
          <a:p>
            <a:pPr>
              <a:lnSpc>
                <a:spcPct val="70000"/>
              </a:lnSpc>
              <a:buFont typeface="Arial" charset="0"/>
              <a:buNone/>
              <a:defRPr/>
            </a:pPr>
            <a:endParaRPr lang="fr-FR" altLang="fr-FR" sz="2400" dirty="0" smtClean="0">
              <a:solidFill>
                <a:srgbClr val="002E6C"/>
              </a:solidFill>
              <a:latin typeface="+mj-lt"/>
            </a:endParaRPr>
          </a:p>
          <a:p>
            <a:pPr>
              <a:lnSpc>
                <a:spcPct val="70000"/>
              </a:lnSpc>
              <a:buFont typeface="Arial" charset="0"/>
              <a:buNone/>
              <a:defRPr/>
            </a:pPr>
            <a:endParaRPr lang="fr-FR" altLang="fr-FR" sz="2400" dirty="0" smtClean="0">
              <a:solidFill>
                <a:srgbClr val="002E6C"/>
              </a:solidFill>
              <a:latin typeface="+mj-lt"/>
            </a:endParaRPr>
          </a:p>
          <a:p>
            <a:pPr>
              <a:lnSpc>
                <a:spcPct val="70000"/>
              </a:lnSpc>
              <a:buFont typeface="Arial" charset="0"/>
              <a:buNone/>
              <a:defRPr/>
            </a:pPr>
            <a:endParaRPr lang="fr-FR" altLang="fr-FR" sz="2400" dirty="0" smtClean="0">
              <a:solidFill>
                <a:srgbClr val="002E6C"/>
              </a:solidFill>
              <a:latin typeface="+mj-lt"/>
            </a:endParaRPr>
          </a:p>
          <a:p>
            <a:pPr>
              <a:lnSpc>
                <a:spcPct val="70000"/>
              </a:lnSpc>
              <a:buFont typeface="Arial" charset="0"/>
              <a:buNone/>
              <a:defRPr/>
            </a:pPr>
            <a:endParaRPr lang="fr-FR" altLang="fr-FR" sz="2400" dirty="0" smtClean="0">
              <a:solidFill>
                <a:srgbClr val="002E6C"/>
              </a:solidFill>
              <a:latin typeface="+mj-lt"/>
            </a:endParaRPr>
          </a:p>
          <a:p>
            <a:pPr>
              <a:lnSpc>
                <a:spcPct val="70000"/>
              </a:lnSpc>
              <a:buFont typeface="Arial" charset="0"/>
              <a:buNone/>
              <a:defRPr/>
            </a:pPr>
            <a:endParaRPr lang="fr-FR" altLang="fr-FR" sz="2400" dirty="0" smtClean="0">
              <a:solidFill>
                <a:srgbClr val="002E6C"/>
              </a:solidFill>
              <a:latin typeface="+mj-lt"/>
            </a:endParaRPr>
          </a:p>
          <a:p>
            <a:pPr>
              <a:lnSpc>
                <a:spcPct val="70000"/>
              </a:lnSpc>
              <a:buFont typeface="Arial" charset="0"/>
              <a:buNone/>
              <a:defRPr/>
            </a:pPr>
            <a:endParaRPr lang="fr-FR" altLang="fr-FR" sz="2400" dirty="0" smtClean="0">
              <a:solidFill>
                <a:srgbClr val="002E6C"/>
              </a:solidFill>
              <a:latin typeface="+mj-lt"/>
            </a:endParaRPr>
          </a:p>
          <a:p>
            <a:pPr>
              <a:lnSpc>
                <a:spcPct val="70000"/>
              </a:lnSpc>
              <a:buFont typeface="Arial" charset="0"/>
              <a:buNone/>
              <a:defRPr/>
            </a:pPr>
            <a:endParaRPr lang="fr-FR" altLang="fr-FR" sz="2400" dirty="0" smtClean="0">
              <a:solidFill>
                <a:srgbClr val="002E6C"/>
              </a:solidFill>
              <a:latin typeface="+mj-lt"/>
            </a:endParaRPr>
          </a:p>
          <a:p>
            <a:pPr>
              <a:lnSpc>
                <a:spcPct val="70000"/>
              </a:lnSpc>
              <a:buFont typeface="Arial" charset="0"/>
              <a:buNone/>
              <a:defRPr/>
            </a:pPr>
            <a:r>
              <a:rPr lang="fr-FR" altLang="fr-FR" sz="2400" dirty="0" smtClean="0">
                <a:solidFill>
                  <a:srgbClr val="002E6C"/>
                </a:solidFill>
                <a:latin typeface="+mj-lt"/>
              </a:rPr>
              <a:t>Quelques pistes pour la géothermie et les PAC géothermiques (issues des ateliers) :</a:t>
            </a:r>
          </a:p>
          <a:p>
            <a:pPr lvl="1">
              <a:lnSpc>
                <a:spcPct val="70000"/>
              </a:lnSpc>
              <a:buFontTx/>
              <a:buChar char="-"/>
              <a:defRPr/>
            </a:pPr>
            <a:r>
              <a:rPr lang="fr-FR" altLang="fr-FR" dirty="0" smtClean="0">
                <a:solidFill>
                  <a:srgbClr val="002E6C"/>
                </a:solidFill>
                <a:latin typeface="+mj-lt"/>
              </a:rPr>
              <a:t>Au moins un animateur géothermie ADEME par grande région</a:t>
            </a:r>
          </a:p>
          <a:p>
            <a:pPr lvl="1">
              <a:lnSpc>
                <a:spcPct val="70000"/>
              </a:lnSpc>
              <a:buFontTx/>
              <a:buChar char="-"/>
              <a:defRPr/>
            </a:pPr>
            <a:r>
              <a:rPr lang="fr-FR" altLang="fr-FR" dirty="0" smtClean="0">
                <a:solidFill>
                  <a:srgbClr val="002E6C"/>
                </a:solidFill>
                <a:latin typeface="+mj-lt"/>
              </a:rPr>
              <a:t>Recenser et convertir les réseaux existants à la géothermie</a:t>
            </a:r>
          </a:p>
          <a:p>
            <a:pPr lvl="1">
              <a:lnSpc>
                <a:spcPct val="70000"/>
              </a:lnSpc>
              <a:buFontTx/>
              <a:buChar char="-"/>
              <a:defRPr/>
            </a:pPr>
            <a:r>
              <a:rPr lang="fr-FR" altLang="fr-FR" dirty="0" smtClean="0">
                <a:solidFill>
                  <a:srgbClr val="002E6C"/>
                </a:solidFill>
                <a:latin typeface="+mj-lt"/>
              </a:rPr>
              <a:t>Enjeu technologique du stockage de chaleur/froid par géothermie</a:t>
            </a:r>
          </a:p>
          <a:p>
            <a:pPr lvl="1">
              <a:lnSpc>
                <a:spcPct val="70000"/>
              </a:lnSpc>
              <a:buFontTx/>
              <a:buChar char="-"/>
              <a:defRPr/>
            </a:pPr>
            <a:r>
              <a:rPr lang="fr-FR" altLang="fr-FR" dirty="0" smtClean="0">
                <a:solidFill>
                  <a:srgbClr val="002E6C"/>
                </a:solidFill>
                <a:latin typeface="+mj-lt"/>
              </a:rPr>
              <a:t>Réglementation thermique : obligation </a:t>
            </a:r>
            <a:r>
              <a:rPr lang="fr-FR" altLang="fr-FR" dirty="0" err="1" smtClean="0">
                <a:solidFill>
                  <a:srgbClr val="002E6C"/>
                </a:solidFill>
                <a:latin typeface="+mj-lt"/>
              </a:rPr>
              <a:t>EnR</a:t>
            </a:r>
            <a:r>
              <a:rPr lang="fr-FR" altLang="fr-FR" dirty="0" smtClean="0">
                <a:solidFill>
                  <a:srgbClr val="002E6C"/>
                </a:solidFill>
                <a:latin typeface="+mj-lt"/>
              </a:rPr>
              <a:t>, E+C-</a:t>
            </a:r>
          </a:p>
          <a:p>
            <a:pPr lvl="1">
              <a:lnSpc>
                <a:spcPct val="70000"/>
              </a:lnSpc>
              <a:buFontTx/>
              <a:buChar char="-"/>
              <a:defRPr/>
            </a:pPr>
            <a:r>
              <a:rPr lang="fr-FR" altLang="fr-FR" dirty="0" smtClean="0">
                <a:solidFill>
                  <a:srgbClr val="002E6C"/>
                </a:solidFill>
                <a:latin typeface="+mj-lt"/>
              </a:rPr>
              <a:t>Soutiens financiers : Fonds chaleur, prime CITE, </a:t>
            </a:r>
            <a:r>
              <a:rPr lang="fr-FR" altLang="fr-FR" dirty="0" err="1" smtClean="0">
                <a:solidFill>
                  <a:srgbClr val="002E6C"/>
                </a:solidFill>
                <a:latin typeface="+mj-lt"/>
              </a:rPr>
              <a:t>ecoPTZ</a:t>
            </a:r>
            <a:r>
              <a:rPr lang="fr-FR" altLang="fr-FR" dirty="0" smtClean="0">
                <a:solidFill>
                  <a:srgbClr val="002E6C"/>
                </a:solidFill>
                <a:latin typeface="+mj-lt"/>
              </a:rPr>
              <a:t> simplifié, CCE</a:t>
            </a:r>
          </a:p>
        </p:txBody>
      </p:sp>
      <p:sp>
        <p:nvSpPr>
          <p:cNvPr id="7171" name="Titre 1"/>
          <p:cNvSpPr>
            <a:spLocks/>
          </p:cNvSpPr>
          <p:nvPr/>
        </p:nvSpPr>
        <p:spPr bwMode="auto">
          <a:xfrm>
            <a:off x="1557338" y="188913"/>
            <a:ext cx="9785350" cy="503237"/>
          </a:xfrm>
          <a:prstGeom prst="rect">
            <a:avLst/>
          </a:prstGeom>
          <a:noFill/>
          <a:ln w="9525">
            <a:noFill/>
            <a:miter lim="800000"/>
            <a:headEnd/>
            <a:tailEnd/>
          </a:ln>
        </p:spPr>
        <p:txBody>
          <a:bodyPr anchor="b"/>
          <a:lstStyle/>
          <a:p>
            <a:pPr algn="ctr">
              <a:lnSpc>
                <a:spcPct val="90000"/>
              </a:lnSpc>
              <a:defRPr/>
            </a:pPr>
            <a:r>
              <a:rPr lang="fr-FR" altLang="fr-FR" sz="3200" dirty="0">
                <a:solidFill>
                  <a:srgbClr val="FF6600"/>
                </a:solidFill>
                <a:latin typeface="+mj-lt"/>
                <a:cs typeface="Arial" charset="0"/>
              </a:rPr>
              <a:t>Chaleur – PAC</a:t>
            </a:r>
            <a:endParaRPr lang="en-GB" altLang="fr-FR" sz="3200" dirty="0">
              <a:solidFill>
                <a:srgbClr val="FF6600"/>
              </a:solidFill>
              <a:latin typeface="+mj-lt"/>
              <a:cs typeface="Arial" charset="0"/>
            </a:endParaRPr>
          </a:p>
        </p:txBody>
      </p:sp>
      <p:graphicFrame>
        <p:nvGraphicFramePr>
          <p:cNvPr id="9311" name="Group 95"/>
          <p:cNvGraphicFramePr>
            <a:graphicFrameLocks noGrp="1"/>
          </p:cNvGraphicFramePr>
          <p:nvPr/>
        </p:nvGraphicFramePr>
        <p:xfrm>
          <a:off x="3238500" y="1762125"/>
          <a:ext cx="5746749" cy="1810398"/>
        </p:xfrm>
        <a:graphic>
          <a:graphicData uri="http://schemas.openxmlformats.org/drawingml/2006/table">
            <a:tbl>
              <a:tblPr/>
              <a:tblGrid>
                <a:gridCol w="1318691">
                  <a:extLst>
                    <a:ext uri="{9D8B030D-6E8A-4147-A177-3AD203B41FA5}"/>
                  </a:extLst>
                </a:gridCol>
                <a:gridCol w="1080014">
                  <a:extLst>
                    <a:ext uri="{9D8B030D-6E8A-4147-A177-3AD203B41FA5}"/>
                  </a:extLst>
                </a:gridCol>
                <a:gridCol w="1080014">
                  <a:extLst>
                    <a:ext uri="{9D8B030D-6E8A-4147-A177-3AD203B41FA5}"/>
                  </a:extLst>
                </a:gridCol>
                <a:gridCol w="1080014">
                  <a:extLst>
                    <a:ext uri="{9D8B030D-6E8A-4147-A177-3AD203B41FA5}"/>
                  </a:extLst>
                </a:gridCol>
                <a:gridCol w="1188016">
                  <a:extLst>
                    <a:ext uri="{9D8B030D-6E8A-4147-A177-3AD203B41FA5}"/>
                  </a:extLst>
                </a:gridCol>
              </a:tblGrid>
              <a:tr h="749492">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ts val="0"/>
                        </a:spcBef>
                        <a:spcAft>
                          <a:spcPct val="0"/>
                        </a:spcAft>
                        <a:buClrTx/>
                        <a:buSzTx/>
                        <a:buFont typeface="Euphemia" panose="020B0503040102020104" pitchFamily="34" charset="0"/>
                        <a:buNone/>
                        <a:tabLst/>
                      </a:pPr>
                      <a:endParaRPr kumimoji="0" lang="en-GB" altLang="fr-FR" sz="1600" b="0" i="0" u="none" strike="noStrike" cap="none" normalizeH="0" baseline="0" dirty="0" smtClean="0">
                        <a:ln>
                          <a:noFill/>
                        </a:ln>
                        <a:solidFill>
                          <a:schemeClr val="tx1"/>
                        </a:solidFill>
                        <a:effectLst/>
                        <a:latin typeface="+mn-lt"/>
                      </a:endParaRPr>
                    </a:p>
                  </a:txBody>
                  <a:tcPr marL="91465" marR="91465"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ts val="0"/>
                        </a:spcBef>
                        <a:spcAft>
                          <a:spcPct val="0"/>
                        </a:spcAft>
                        <a:buClrTx/>
                        <a:buSzTx/>
                        <a:buFont typeface="Euphemia" panose="020B0503040102020104" pitchFamily="34" charset="0"/>
                        <a:buNone/>
                        <a:tabLst/>
                      </a:pPr>
                      <a:r>
                        <a:rPr kumimoji="0" lang="en-GB" altLang="fr-FR" sz="1600" b="1" i="0" u="none" strike="noStrike" cap="none" normalizeH="0" baseline="0" dirty="0" smtClean="0">
                          <a:ln>
                            <a:noFill/>
                          </a:ln>
                          <a:solidFill>
                            <a:schemeClr val="tx1"/>
                          </a:solidFill>
                          <a:effectLst/>
                          <a:latin typeface="+mn-lt"/>
                        </a:rPr>
                        <a:t>Situation 2016</a:t>
                      </a:r>
                    </a:p>
                  </a:txBody>
                  <a:tcPr marL="91465" marR="91465"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ts val="0"/>
                        </a:spcBef>
                        <a:spcAft>
                          <a:spcPct val="0"/>
                        </a:spcAft>
                        <a:buClrTx/>
                        <a:buSzTx/>
                        <a:buFont typeface="Euphemia" panose="020B0503040102020104" pitchFamily="34" charset="0"/>
                        <a:buNone/>
                        <a:tabLst/>
                      </a:pPr>
                      <a:r>
                        <a:rPr kumimoji="0" lang="en-GB" altLang="fr-FR" sz="1600" b="1" i="0" u="none" strike="noStrike" cap="none" normalizeH="0" baseline="0" dirty="0" smtClean="0">
                          <a:ln>
                            <a:noFill/>
                          </a:ln>
                          <a:solidFill>
                            <a:schemeClr val="tx1"/>
                          </a:solidFill>
                          <a:effectLst/>
                          <a:latin typeface="+mn-lt"/>
                        </a:rPr>
                        <a:t>PPE 2018</a:t>
                      </a:r>
                    </a:p>
                  </a:txBody>
                  <a:tcPr marL="91465" marR="91465"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ts val="0"/>
                        </a:spcBef>
                        <a:spcAft>
                          <a:spcPct val="0"/>
                        </a:spcAft>
                        <a:buClrTx/>
                        <a:buSzTx/>
                        <a:buFont typeface="Euphemia" panose="020B0503040102020104" pitchFamily="34" charset="0"/>
                        <a:buNone/>
                        <a:tabLst/>
                      </a:pPr>
                      <a:r>
                        <a:rPr kumimoji="0" lang="en-GB" altLang="fr-FR" sz="1600" b="1" i="0" u="none" strike="noStrike" cap="none" normalizeH="0" baseline="0" smtClean="0">
                          <a:ln>
                            <a:noFill/>
                          </a:ln>
                          <a:solidFill>
                            <a:schemeClr val="tx1"/>
                          </a:solidFill>
                          <a:effectLst/>
                          <a:latin typeface="+mn-lt"/>
                        </a:rPr>
                        <a:t>PPE 2023</a:t>
                      </a:r>
                    </a:p>
                  </a:txBody>
                  <a:tcPr marL="91465" marR="91465"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ts val="0"/>
                        </a:spcBef>
                        <a:spcAft>
                          <a:spcPct val="0"/>
                        </a:spcAft>
                        <a:buClrTx/>
                        <a:buSzTx/>
                        <a:buFont typeface="Euphemia" panose="020B0503040102020104" pitchFamily="34" charset="0"/>
                        <a:buNone/>
                        <a:tabLst/>
                      </a:pPr>
                      <a:r>
                        <a:rPr kumimoji="0" lang="en-GB" altLang="fr-FR" sz="1600" b="1" i="0" u="none" strike="noStrike" cap="none" normalizeH="0" baseline="0" dirty="0" smtClean="0">
                          <a:ln>
                            <a:noFill/>
                          </a:ln>
                          <a:solidFill>
                            <a:schemeClr val="tx1"/>
                          </a:solidFill>
                          <a:effectLst/>
                          <a:latin typeface="+mn-lt"/>
                        </a:rPr>
                        <a:t>Proposition ateliers 2028</a:t>
                      </a:r>
                    </a:p>
                  </a:txBody>
                  <a:tcPr marL="91465" marR="91465"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530129">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ts val="0"/>
                        </a:spcBef>
                        <a:spcAft>
                          <a:spcPct val="0"/>
                        </a:spcAft>
                        <a:buClrTx/>
                        <a:buSzTx/>
                        <a:buFont typeface="Euphemia" panose="020B0503040102020104" pitchFamily="34" charset="0"/>
                        <a:buNone/>
                        <a:tabLst/>
                      </a:pPr>
                      <a:r>
                        <a:rPr kumimoji="0" lang="en-GB" altLang="fr-FR" sz="1600" b="0" i="0" u="none" strike="noStrike" cap="none" normalizeH="0" baseline="0" dirty="0" smtClean="0">
                          <a:ln>
                            <a:noFill/>
                          </a:ln>
                          <a:solidFill>
                            <a:schemeClr val="tx1"/>
                          </a:solidFill>
                          <a:effectLst/>
                          <a:latin typeface="+mn-lt"/>
                        </a:rPr>
                        <a:t>PAC </a:t>
                      </a:r>
                      <a:r>
                        <a:rPr kumimoji="0" lang="en-GB" altLang="fr-FR" sz="1600" b="0" i="0" u="none" strike="noStrike" cap="none" normalizeH="0" baseline="0" dirty="0" err="1" smtClean="0">
                          <a:ln>
                            <a:noFill/>
                          </a:ln>
                          <a:solidFill>
                            <a:schemeClr val="tx1"/>
                          </a:solidFill>
                          <a:effectLst/>
                          <a:latin typeface="+mn-lt"/>
                        </a:rPr>
                        <a:t>aéro</a:t>
                      </a:r>
                      <a:endParaRPr kumimoji="0" lang="en-GB" altLang="fr-FR" sz="1600" b="0" i="0" u="none" strike="noStrike" cap="none" normalizeH="0" baseline="0" dirty="0" smtClean="0">
                        <a:ln>
                          <a:noFill/>
                        </a:ln>
                        <a:solidFill>
                          <a:schemeClr val="tx1"/>
                        </a:solidFill>
                        <a:effectLst/>
                        <a:latin typeface="+mn-lt"/>
                      </a:endParaRPr>
                    </a:p>
                  </a:txBody>
                  <a:tcPr marL="91465" marR="91465"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ts val="0"/>
                        </a:spcBef>
                        <a:spcAft>
                          <a:spcPct val="0"/>
                        </a:spcAft>
                        <a:buClrTx/>
                        <a:buSzTx/>
                        <a:buFont typeface="Euphemia" panose="020B0503040102020104" pitchFamily="34" charset="0"/>
                        <a:buNone/>
                        <a:tabLst/>
                      </a:pPr>
                      <a:r>
                        <a:rPr kumimoji="0" lang="en-GB" altLang="fr-FR" sz="1600" b="0" i="0" u="none" strike="noStrike" cap="none" normalizeH="0" baseline="0" dirty="0" smtClean="0">
                          <a:ln>
                            <a:noFill/>
                          </a:ln>
                          <a:solidFill>
                            <a:schemeClr val="tx1"/>
                          </a:solidFill>
                          <a:effectLst/>
                          <a:latin typeface="+mn-lt"/>
                        </a:rPr>
                        <a:t>1,9Mtep (22TWh)</a:t>
                      </a:r>
                    </a:p>
                  </a:txBody>
                  <a:tcPr marL="91465" marR="91465"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ts val="0"/>
                        </a:spcBef>
                        <a:spcAft>
                          <a:spcPct val="0"/>
                        </a:spcAft>
                        <a:buClrTx/>
                        <a:buSzTx/>
                        <a:buFont typeface="Euphemia" panose="020B0503040102020104" pitchFamily="34" charset="0"/>
                        <a:buNone/>
                        <a:tabLst/>
                      </a:pPr>
                      <a:r>
                        <a:rPr kumimoji="0" lang="en-GB" altLang="fr-FR" sz="1600" b="0" i="0" u="none" strike="noStrike" cap="none" normalizeH="0" baseline="0" dirty="0" smtClean="0">
                          <a:ln>
                            <a:noFill/>
                          </a:ln>
                          <a:solidFill>
                            <a:schemeClr val="tx1"/>
                          </a:solidFill>
                          <a:effectLst/>
                          <a:latin typeface="+mn-lt"/>
                        </a:rPr>
                        <a:t>1,8Mtep</a:t>
                      </a:r>
                    </a:p>
                  </a:txBody>
                  <a:tcPr marL="91465" marR="91465"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ts val="0"/>
                        </a:spcBef>
                        <a:spcAft>
                          <a:spcPct val="0"/>
                        </a:spcAft>
                        <a:buClrTx/>
                        <a:buSzTx/>
                        <a:buFont typeface="Euphemia" panose="020B0503040102020104" pitchFamily="34" charset="0"/>
                        <a:buNone/>
                        <a:tabLst/>
                      </a:pPr>
                      <a:r>
                        <a:rPr kumimoji="0" lang="en-GB" altLang="fr-FR" sz="1600" b="0" i="0" u="none" strike="noStrike" cap="none" normalizeH="0" baseline="0" dirty="0" smtClean="0">
                          <a:ln>
                            <a:noFill/>
                          </a:ln>
                          <a:solidFill>
                            <a:schemeClr val="tx1"/>
                          </a:solidFill>
                          <a:effectLst/>
                          <a:latin typeface="+mn-lt"/>
                        </a:rPr>
                        <a:t>2,3Mtep</a:t>
                      </a:r>
                    </a:p>
                    <a:p>
                      <a:pPr marL="0" marR="0" lvl="0" indent="0" algn="ctr" defTabSz="914400" rtl="0" eaLnBrk="0" fontAlgn="base" latinLnBrk="0" hangingPunct="0">
                        <a:lnSpc>
                          <a:spcPct val="90000"/>
                        </a:lnSpc>
                        <a:spcBef>
                          <a:spcPts val="0"/>
                        </a:spcBef>
                        <a:spcAft>
                          <a:spcPct val="0"/>
                        </a:spcAft>
                        <a:buClrTx/>
                        <a:buSzTx/>
                        <a:buFont typeface="Euphemia" panose="020B0503040102020104" pitchFamily="34" charset="0"/>
                        <a:buNone/>
                        <a:tabLst/>
                      </a:pPr>
                      <a:r>
                        <a:rPr kumimoji="0" lang="en-GB" altLang="fr-FR" sz="1600" b="0" i="0" u="none" strike="noStrike" cap="none" normalizeH="0" baseline="0" dirty="0" smtClean="0">
                          <a:ln>
                            <a:noFill/>
                          </a:ln>
                          <a:solidFill>
                            <a:schemeClr val="tx1"/>
                          </a:solidFill>
                          <a:effectLst/>
                          <a:latin typeface="+mn-lt"/>
                        </a:rPr>
                        <a:t>2,6Mtep</a:t>
                      </a:r>
                    </a:p>
                  </a:txBody>
                  <a:tcPr marL="91465" marR="91465"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ts val="0"/>
                        </a:spcBef>
                        <a:spcAft>
                          <a:spcPct val="0"/>
                        </a:spcAft>
                        <a:buClrTx/>
                        <a:buSzTx/>
                        <a:buFont typeface="Euphemia" panose="020B0503040102020104" pitchFamily="34" charset="0"/>
                        <a:buNone/>
                        <a:tabLst/>
                      </a:pPr>
                      <a:r>
                        <a:rPr kumimoji="0" lang="en-GB" altLang="fr-FR" sz="1600" b="0" i="0" u="none" strike="noStrike" cap="none" normalizeH="0" baseline="0" dirty="0" err="1" smtClean="0">
                          <a:ln>
                            <a:noFill/>
                          </a:ln>
                          <a:solidFill>
                            <a:schemeClr val="tx1"/>
                          </a:solidFill>
                          <a:effectLst/>
                          <a:latin typeface="+mn-lt"/>
                        </a:rPr>
                        <a:t>Calage</a:t>
                      </a:r>
                      <a:r>
                        <a:rPr kumimoji="0" lang="en-GB" altLang="fr-FR" sz="1600" b="0" i="0" u="none" strike="noStrike" cap="none" normalizeH="0" baseline="0" dirty="0" smtClean="0">
                          <a:ln>
                            <a:noFill/>
                          </a:ln>
                          <a:solidFill>
                            <a:schemeClr val="tx1"/>
                          </a:solidFill>
                          <a:effectLst/>
                          <a:latin typeface="+mn-lt"/>
                        </a:rPr>
                        <a:t> en </a:t>
                      </a:r>
                      <a:r>
                        <a:rPr kumimoji="0" lang="en-GB" altLang="fr-FR" sz="1600" b="0" i="0" u="none" strike="noStrike" cap="none" normalizeH="0" baseline="0" dirty="0" err="1" smtClean="0">
                          <a:ln>
                            <a:noFill/>
                          </a:ln>
                          <a:solidFill>
                            <a:schemeClr val="tx1"/>
                          </a:solidFill>
                          <a:effectLst/>
                          <a:latin typeface="+mn-lt"/>
                        </a:rPr>
                        <a:t>cours</a:t>
                      </a:r>
                      <a:endParaRPr kumimoji="0" lang="en-GB" altLang="fr-FR" sz="1600" b="0" i="0" u="none" strike="noStrike" cap="none" normalizeH="0" baseline="0" dirty="0" smtClean="0">
                        <a:ln>
                          <a:noFill/>
                        </a:ln>
                        <a:solidFill>
                          <a:schemeClr val="tx1"/>
                        </a:solidFill>
                        <a:effectLst/>
                        <a:latin typeface="+mn-lt"/>
                      </a:endParaRPr>
                    </a:p>
                  </a:txBody>
                  <a:tcPr marL="91465" marR="91465"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530129">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ts val="1400"/>
                        </a:spcBef>
                        <a:spcAft>
                          <a:spcPct val="0"/>
                        </a:spcAft>
                        <a:buClrTx/>
                        <a:buSzTx/>
                        <a:buFont typeface="Euphemia" panose="020B0503040102020104" pitchFamily="34" charset="0"/>
                        <a:buNone/>
                        <a:tabLst/>
                      </a:pPr>
                      <a:r>
                        <a:rPr kumimoji="0" lang="en-GB" altLang="fr-FR" sz="1600" b="0" i="0" u="none" strike="noStrike" cap="none" normalizeH="0" baseline="0" dirty="0" smtClean="0">
                          <a:ln>
                            <a:noFill/>
                          </a:ln>
                          <a:solidFill>
                            <a:schemeClr val="tx1"/>
                          </a:solidFill>
                          <a:effectLst/>
                          <a:latin typeface="+mj-lt"/>
                        </a:rPr>
                        <a:t>PAC </a:t>
                      </a:r>
                      <a:r>
                        <a:rPr kumimoji="0" lang="en-GB" altLang="fr-FR" sz="1600" b="0" i="0" u="none" strike="noStrike" cap="none" normalizeH="0" baseline="0" dirty="0" err="1" smtClean="0">
                          <a:ln>
                            <a:noFill/>
                          </a:ln>
                          <a:solidFill>
                            <a:schemeClr val="tx1"/>
                          </a:solidFill>
                          <a:effectLst/>
                          <a:latin typeface="+mj-lt"/>
                        </a:rPr>
                        <a:t>géo</a:t>
                      </a:r>
                      <a:endParaRPr kumimoji="0" lang="en-GB" altLang="fr-FR" sz="1600" b="0" i="0" u="none" strike="noStrike" cap="none" normalizeH="0" baseline="0" dirty="0" smtClean="0">
                        <a:ln>
                          <a:noFill/>
                        </a:ln>
                        <a:solidFill>
                          <a:schemeClr val="tx1"/>
                        </a:solidFill>
                        <a:effectLst/>
                        <a:latin typeface="+mj-lt"/>
                      </a:endParaRPr>
                    </a:p>
                  </a:txBody>
                  <a:tcPr marL="91465" marR="91465"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ts val="1400"/>
                        </a:spcBef>
                        <a:spcAft>
                          <a:spcPct val="0"/>
                        </a:spcAft>
                        <a:buClrTx/>
                        <a:buSzTx/>
                        <a:buFont typeface="Euphemia" panose="020B0503040102020104" pitchFamily="34" charset="0"/>
                        <a:buNone/>
                        <a:tabLst/>
                      </a:pPr>
                      <a:r>
                        <a:rPr kumimoji="0" lang="en-GB" altLang="fr-FR" sz="1600" b="0" i="0" u="none" strike="noStrike" cap="none" normalizeH="0" baseline="0" dirty="0" smtClean="0">
                          <a:ln>
                            <a:noFill/>
                          </a:ln>
                          <a:solidFill>
                            <a:schemeClr val="tx1"/>
                          </a:solidFill>
                          <a:effectLst/>
                          <a:latin typeface="+mj-lt"/>
                        </a:rPr>
                        <a:t>0,28Mtep</a:t>
                      </a:r>
                    </a:p>
                  </a:txBody>
                  <a:tcPr marL="91465" marR="91465"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ts val="1400"/>
                        </a:spcBef>
                        <a:spcAft>
                          <a:spcPct val="0"/>
                        </a:spcAft>
                        <a:buClrTx/>
                        <a:buSzTx/>
                        <a:buFont typeface="Euphemia" panose="020B0503040102020104" pitchFamily="34" charset="0"/>
                        <a:buNone/>
                        <a:tabLst/>
                      </a:pPr>
                      <a:r>
                        <a:rPr kumimoji="0" lang="en-GB" altLang="fr-FR" sz="1600" b="0" i="0" u="none" strike="noStrike" cap="none" normalizeH="0" baseline="0" dirty="0" smtClean="0">
                          <a:ln>
                            <a:noFill/>
                          </a:ln>
                          <a:solidFill>
                            <a:schemeClr val="tx1"/>
                          </a:solidFill>
                          <a:effectLst/>
                          <a:latin typeface="+mj-lt"/>
                        </a:rPr>
                        <a:t>0,4Mtep</a:t>
                      </a:r>
                    </a:p>
                  </a:txBody>
                  <a:tcPr marL="91465" marR="91465"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ts val="1400"/>
                        </a:spcBef>
                        <a:spcAft>
                          <a:spcPct val="0"/>
                        </a:spcAft>
                        <a:buClrTx/>
                        <a:buSzTx/>
                        <a:buFont typeface="Euphemia" panose="020B0503040102020104" pitchFamily="34" charset="0"/>
                        <a:buNone/>
                        <a:tabLst/>
                      </a:pPr>
                      <a:r>
                        <a:rPr kumimoji="0" lang="en-GB" altLang="fr-FR" sz="1600" b="0" i="0" u="none" strike="noStrike" cap="none" normalizeH="0" baseline="0" dirty="0" smtClean="0">
                          <a:ln>
                            <a:noFill/>
                          </a:ln>
                          <a:solidFill>
                            <a:schemeClr val="tx1"/>
                          </a:solidFill>
                          <a:effectLst/>
                          <a:latin typeface="+mj-lt"/>
                        </a:rPr>
                        <a:t>0,5Mtep</a:t>
                      </a:r>
                      <a:br>
                        <a:rPr kumimoji="0" lang="en-GB" altLang="fr-FR" sz="1600" b="0" i="0" u="none" strike="noStrike" cap="none" normalizeH="0" baseline="0" dirty="0" smtClean="0">
                          <a:ln>
                            <a:noFill/>
                          </a:ln>
                          <a:solidFill>
                            <a:schemeClr val="tx1"/>
                          </a:solidFill>
                          <a:effectLst/>
                          <a:latin typeface="+mj-lt"/>
                        </a:rPr>
                      </a:br>
                      <a:r>
                        <a:rPr kumimoji="0" lang="en-GB" altLang="fr-FR" sz="1600" b="0" i="0" u="none" strike="noStrike" cap="none" normalizeH="0" baseline="0" dirty="0" smtClean="0">
                          <a:ln>
                            <a:noFill/>
                          </a:ln>
                          <a:solidFill>
                            <a:schemeClr val="tx1"/>
                          </a:solidFill>
                          <a:effectLst/>
                          <a:latin typeface="+mj-lt"/>
                        </a:rPr>
                        <a:t>0,6Mtep</a:t>
                      </a:r>
                    </a:p>
                  </a:txBody>
                  <a:tcPr marL="91465" marR="91465" marT="45701" marB="457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400"/>
                        </a:spcBef>
                        <a:buFont typeface="Euphemia" panose="020B0503040102020104" pitchFamily="34" charset="0"/>
                        <a:defRPr sz="2400">
                          <a:solidFill>
                            <a:schemeClr val="tx1"/>
                          </a:solidFill>
                          <a:latin typeface="Arial" panose="020B0604020202020204" pitchFamily="34" charset="0"/>
                        </a:defRPr>
                      </a:lvl1pPr>
                      <a:lvl2pPr marL="365125">
                        <a:lnSpc>
                          <a:spcPct val="90000"/>
                        </a:lnSpc>
                        <a:spcBef>
                          <a:spcPts val="600"/>
                        </a:spcBef>
                        <a:buFont typeface="Euphemia" panose="020B0503040102020104" pitchFamily="34" charset="0"/>
                        <a:defRPr sz="2000">
                          <a:solidFill>
                            <a:schemeClr val="tx1"/>
                          </a:solidFill>
                          <a:latin typeface="Arial" panose="020B0604020202020204" pitchFamily="34" charset="0"/>
                        </a:defRPr>
                      </a:lvl2pPr>
                      <a:lvl3pPr marL="731838">
                        <a:lnSpc>
                          <a:spcPct val="90000"/>
                        </a:lnSpc>
                        <a:spcBef>
                          <a:spcPts val="600"/>
                        </a:spcBef>
                        <a:buFont typeface="Euphemia" panose="020B0503040102020104" pitchFamily="34" charset="0"/>
                        <a:defRPr>
                          <a:solidFill>
                            <a:schemeClr val="tx1"/>
                          </a:solidFill>
                          <a:latin typeface="Arial" panose="020B0604020202020204" pitchFamily="34" charset="0"/>
                        </a:defRPr>
                      </a:lvl3pPr>
                      <a:lvl4pPr marL="1096963">
                        <a:lnSpc>
                          <a:spcPct val="90000"/>
                        </a:lnSpc>
                        <a:spcBef>
                          <a:spcPts val="600"/>
                        </a:spcBef>
                        <a:buFont typeface="Arial" panose="020B0604020202020204" pitchFamily="34" charset="0"/>
                        <a:defRPr>
                          <a:solidFill>
                            <a:schemeClr val="tx1"/>
                          </a:solidFill>
                          <a:latin typeface="Arial" panose="020B0604020202020204" pitchFamily="34" charset="0"/>
                        </a:defRPr>
                      </a:lvl4pPr>
                      <a:lvl5pPr marL="1463675">
                        <a:lnSpc>
                          <a:spcPct val="90000"/>
                        </a:lnSpc>
                        <a:spcBef>
                          <a:spcPts val="600"/>
                        </a:spcBef>
                        <a:buFont typeface="Euphemia" panose="020B0503040102020104" pitchFamily="34" charset="0"/>
                        <a:defRPr>
                          <a:solidFill>
                            <a:schemeClr val="tx1"/>
                          </a:solidFill>
                          <a:latin typeface="Arial" panose="020B0604020202020204" pitchFamily="34" charset="0"/>
                        </a:defRPr>
                      </a:lvl5pPr>
                      <a:lvl6pPr marL="19208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6pPr>
                      <a:lvl7pPr marL="23780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7pPr>
                      <a:lvl8pPr marL="28352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8pPr>
                      <a:lvl9pPr marL="3292475" eaLnBrk="0" fontAlgn="base" hangingPunct="0">
                        <a:lnSpc>
                          <a:spcPct val="90000"/>
                        </a:lnSpc>
                        <a:spcBef>
                          <a:spcPts val="600"/>
                        </a:spcBef>
                        <a:spcAft>
                          <a:spcPct val="0"/>
                        </a:spcAft>
                        <a:buFont typeface="Euphemia" panose="020B0503040102020104" pitchFamily="34" charset="0"/>
                        <a:defRPr>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ts val="1400"/>
                        </a:spcBef>
                        <a:spcAft>
                          <a:spcPct val="0"/>
                        </a:spcAft>
                        <a:buClrTx/>
                        <a:buSzTx/>
                        <a:buFont typeface="Euphemia" panose="020B0503040102020104" pitchFamily="34" charset="0"/>
                        <a:buNone/>
                        <a:tabLst/>
                      </a:pPr>
                      <a:r>
                        <a:rPr kumimoji="0" lang="en-GB" altLang="fr-FR" sz="1600" b="0" i="0" u="none" strike="noStrike" cap="none" normalizeH="0" baseline="0" dirty="0" smtClean="0">
                          <a:ln>
                            <a:noFill/>
                          </a:ln>
                          <a:solidFill>
                            <a:schemeClr val="tx1"/>
                          </a:solidFill>
                          <a:effectLst/>
                          <a:latin typeface="+mj-lt"/>
                        </a:rPr>
                        <a:t>0,38Mtep</a:t>
                      </a:r>
                      <a:br>
                        <a:rPr kumimoji="0" lang="en-GB" altLang="fr-FR" sz="1600" b="0" i="0" u="none" strike="noStrike" cap="none" normalizeH="0" baseline="0" dirty="0" smtClean="0">
                          <a:ln>
                            <a:noFill/>
                          </a:ln>
                          <a:solidFill>
                            <a:schemeClr val="tx1"/>
                          </a:solidFill>
                          <a:effectLst/>
                          <a:latin typeface="+mj-lt"/>
                        </a:rPr>
                      </a:br>
                      <a:r>
                        <a:rPr kumimoji="0" lang="en-GB" altLang="fr-FR" sz="1600" b="0" i="0" u="none" strike="noStrike" cap="none" normalizeH="0" baseline="0" dirty="0" smtClean="0">
                          <a:ln>
                            <a:noFill/>
                          </a:ln>
                          <a:solidFill>
                            <a:schemeClr val="tx1"/>
                          </a:solidFill>
                          <a:effectLst/>
                          <a:latin typeface="+mj-lt"/>
                        </a:rPr>
                        <a:t>0,75Mtep</a:t>
                      </a:r>
                    </a:p>
                  </a:txBody>
                  <a:tcPr marL="91465" marR="91465"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198" name="Picture 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1684338"/>
            <a:ext cx="3116263"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9" name="Picture 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5575" y="1684338"/>
            <a:ext cx="3095625"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70</a:t>
            </a:fld>
            <a:endParaRPr lang="fr-FR" altLang="fr-FR"/>
          </a:p>
        </p:txBody>
      </p:sp>
    </p:spTree>
    <p:extLst>
      <p:ext uri="{BB962C8B-B14F-4D97-AF65-F5344CB8AC3E}">
        <p14:creationId xmlns:p14="http://schemas.microsoft.com/office/powerpoint/2010/main" val="66553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p:cNvSpPr>
          <p:nvPr>
            <p:ph type="body" idx="4294967295"/>
          </p:nvPr>
        </p:nvSpPr>
        <p:spPr>
          <a:xfrm>
            <a:off x="1125538" y="1052513"/>
            <a:ext cx="10614025" cy="5472112"/>
          </a:xfrm>
        </p:spPr>
        <p:txBody>
          <a:bodyPr/>
          <a:lstStyle/>
          <a:p>
            <a:pPr>
              <a:spcBef>
                <a:spcPct val="0"/>
              </a:spcBef>
              <a:buFont typeface="Arial" panose="020B0604020202020204" pitchFamily="34" charset="0"/>
              <a:buNone/>
            </a:pPr>
            <a:r>
              <a:rPr lang="fr-FR" altLang="fr-FR" sz="2400" b="1" dirty="0" smtClean="0">
                <a:solidFill>
                  <a:srgbClr val="002E6C"/>
                </a:solidFill>
                <a:latin typeface="Calibri" panose="020F0502020204030204" pitchFamily="34" charset="0"/>
              </a:rPr>
              <a:t>Secteurs collectif/tertiaire/industrie/agriculture (AAP, fonds chaleur) :</a:t>
            </a:r>
          </a:p>
          <a:p>
            <a:pPr>
              <a:spcBef>
                <a:spcPct val="0"/>
              </a:spcBef>
            </a:pPr>
            <a:r>
              <a:rPr lang="fr-FR" altLang="fr-FR" sz="2400" dirty="0" smtClean="0">
                <a:solidFill>
                  <a:srgbClr val="002E6C"/>
                </a:solidFill>
                <a:latin typeface="Calibri" panose="020F0502020204030204" pitchFamily="34" charset="0"/>
              </a:rPr>
              <a:t>Sur la période 2009/2016 : </a:t>
            </a:r>
          </a:p>
          <a:p>
            <a:pPr lvl="1">
              <a:spcBef>
                <a:spcPct val="0"/>
              </a:spcBef>
            </a:pPr>
            <a:r>
              <a:rPr lang="fr-FR" altLang="fr-FR" dirty="0" smtClean="0">
                <a:solidFill>
                  <a:srgbClr val="002E6C"/>
                </a:solidFill>
                <a:latin typeface="Calibri" panose="020F0502020204030204" pitchFamily="34" charset="0"/>
              </a:rPr>
              <a:t>233 opérations sur champ de sondes, 159 opérations sur nappe superficielle, 62 opérations sur eaux usées et mer</a:t>
            </a:r>
          </a:p>
          <a:p>
            <a:pPr lvl="1">
              <a:spcBef>
                <a:spcPct val="0"/>
              </a:spcBef>
            </a:pPr>
            <a:r>
              <a:rPr lang="fr-FR" altLang="fr-FR" dirty="0" smtClean="0">
                <a:solidFill>
                  <a:srgbClr val="002E6C"/>
                </a:solidFill>
                <a:latin typeface="Calibri" panose="020F0502020204030204" pitchFamily="34" charset="0"/>
              </a:rPr>
              <a:t>Montant des aides : 123 M€ (géothermie + PAC)</a:t>
            </a:r>
          </a:p>
          <a:p>
            <a:pPr>
              <a:spcBef>
                <a:spcPct val="0"/>
              </a:spcBef>
              <a:buFont typeface="Euphemia" panose="020B0503040102020104" pitchFamily="34" charset="0"/>
              <a:buNone/>
            </a:pPr>
            <a:endParaRPr lang="fr-FR" altLang="fr-FR" sz="2400" dirty="0" smtClean="0">
              <a:solidFill>
                <a:srgbClr val="002E6C"/>
              </a:solidFill>
              <a:latin typeface="Calibri" panose="020F0502020204030204" pitchFamily="34" charset="0"/>
            </a:endParaRPr>
          </a:p>
          <a:p>
            <a:pPr>
              <a:spcBef>
                <a:spcPct val="0"/>
              </a:spcBef>
              <a:buFont typeface="Euphemia" panose="020B0503040102020104" pitchFamily="34" charset="0"/>
              <a:buNone/>
            </a:pPr>
            <a:r>
              <a:rPr lang="fr-FR" altLang="fr-FR" sz="2400" b="1" dirty="0" smtClean="0">
                <a:solidFill>
                  <a:srgbClr val="002E6C"/>
                </a:solidFill>
                <a:latin typeface="Calibri" panose="020F0502020204030204" pitchFamily="34" charset="0"/>
              </a:rPr>
              <a:t>Secteur domestique (rénovation) :</a:t>
            </a:r>
          </a:p>
          <a:p>
            <a:pPr>
              <a:spcBef>
                <a:spcPct val="0"/>
              </a:spcBef>
            </a:pPr>
            <a:r>
              <a:rPr lang="fr-FR" altLang="fr-FR" sz="2400" dirty="0" smtClean="0">
                <a:solidFill>
                  <a:srgbClr val="002E6C"/>
                </a:solidFill>
                <a:latin typeface="Calibri" panose="020F0502020204030204" pitchFamily="34" charset="0"/>
              </a:rPr>
              <a:t>CITE coût budgétaire 2016 et 2017 = 1,7 Md€/an</a:t>
            </a:r>
          </a:p>
          <a:p>
            <a:pPr>
              <a:spcBef>
                <a:spcPct val="0"/>
              </a:spcBef>
            </a:pPr>
            <a:r>
              <a:rPr lang="fr-FR" altLang="fr-FR" sz="2400" dirty="0" smtClean="0">
                <a:solidFill>
                  <a:srgbClr val="002E6C"/>
                </a:solidFill>
                <a:latin typeface="Calibri" panose="020F0502020204030204" pitchFamily="34" charset="0"/>
              </a:rPr>
              <a:t>Part CITE PAC (travaux 2016) : près de 100 M€ pour environ  45.000 installations</a:t>
            </a:r>
          </a:p>
          <a:p>
            <a:pPr>
              <a:spcBef>
                <a:spcPct val="0"/>
              </a:spcBef>
            </a:pPr>
            <a:r>
              <a:rPr lang="fr-FR" altLang="fr-FR" sz="2400" dirty="0" smtClean="0">
                <a:solidFill>
                  <a:srgbClr val="002E6C"/>
                </a:solidFill>
                <a:latin typeface="Calibri" panose="020F0502020204030204" pitchFamily="34" charset="0"/>
              </a:rPr>
              <a:t>Taux TVA réduit</a:t>
            </a:r>
          </a:p>
          <a:p>
            <a:pPr>
              <a:spcBef>
                <a:spcPct val="0"/>
              </a:spcBef>
              <a:buFont typeface="Euphemia" panose="020B0503040102020104" pitchFamily="34" charset="0"/>
              <a:buNone/>
            </a:pPr>
            <a:r>
              <a:rPr lang="fr-FR" altLang="fr-FR" sz="2400" dirty="0" smtClean="0">
                <a:solidFill>
                  <a:srgbClr val="002E6C"/>
                </a:solidFill>
                <a:latin typeface="Calibri" panose="020F0502020204030204" pitchFamily="34" charset="0"/>
              </a:rPr>
              <a:t>	</a:t>
            </a:r>
          </a:p>
          <a:p>
            <a:pPr>
              <a:spcBef>
                <a:spcPct val="0"/>
              </a:spcBef>
              <a:buFont typeface="Euphemia" panose="020B0503040102020104" pitchFamily="34" charset="0"/>
              <a:buNone/>
            </a:pPr>
            <a:r>
              <a:rPr lang="fr-FR" altLang="fr-FR" sz="2400" b="1" dirty="0" smtClean="0">
                <a:solidFill>
                  <a:srgbClr val="002E6C"/>
                </a:solidFill>
                <a:latin typeface="Calibri" panose="020F0502020204030204" pitchFamily="34" charset="0"/>
              </a:rPr>
              <a:t>Tous secteurs :</a:t>
            </a:r>
          </a:p>
          <a:p>
            <a:pPr>
              <a:spcBef>
                <a:spcPct val="0"/>
              </a:spcBef>
            </a:pPr>
            <a:r>
              <a:rPr lang="fr-FR" altLang="fr-FR" sz="2400" dirty="0" smtClean="0">
                <a:solidFill>
                  <a:srgbClr val="002E6C"/>
                </a:solidFill>
                <a:latin typeface="Calibri" panose="020F0502020204030204" pitchFamily="34" charset="0"/>
              </a:rPr>
              <a:t>CEE</a:t>
            </a:r>
          </a:p>
          <a:p>
            <a:pPr>
              <a:spcBef>
                <a:spcPct val="0"/>
              </a:spcBef>
              <a:buFont typeface="Euphemia" panose="020B0503040102020104" pitchFamily="34" charset="0"/>
              <a:buNone/>
            </a:pPr>
            <a:endParaRPr lang="fr-FR" altLang="fr-FR" sz="2400" dirty="0" smtClean="0">
              <a:latin typeface="Calibri" panose="020F0502020204030204" pitchFamily="34" charset="0"/>
            </a:endParaRPr>
          </a:p>
        </p:txBody>
      </p:sp>
      <p:sp>
        <p:nvSpPr>
          <p:cNvPr id="8195" name="Titre 1"/>
          <p:cNvSpPr>
            <a:spLocks/>
          </p:cNvSpPr>
          <p:nvPr/>
        </p:nvSpPr>
        <p:spPr bwMode="auto">
          <a:xfrm>
            <a:off x="1557338" y="404813"/>
            <a:ext cx="97853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ct val="90000"/>
              </a:lnSpc>
            </a:pPr>
            <a:r>
              <a:rPr lang="fr-FR" altLang="fr-FR" sz="3200" dirty="0">
                <a:solidFill>
                  <a:srgbClr val="FF6600"/>
                </a:solidFill>
              </a:rPr>
              <a:t>La chaleur </a:t>
            </a:r>
            <a:r>
              <a:rPr lang="fr-FR" altLang="fr-FR" sz="3200" dirty="0" err="1">
                <a:solidFill>
                  <a:srgbClr val="FF6600"/>
                </a:solidFill>
              </a:rPr>
              <a:t>EnR</a:t>
            </a:r>
            <a:r>
              <a:rPr lang="fr-FR" altLang="fr-FR" sz="3200" dirty="0">
                <a:solidFill>
                  <a:srgbClr val="FF6600"/>
                </a:solidFill>
              </a:rPr>
              <a:t> : aides financières actuelles</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71</a:t>
            </a:fld>
            <a:endParaRPr lang="fr-FR" altLang="fr-FR"/>
          </a:p>
        </p:txBody>
      </p:sp>
    </p:spTree>
    <p:extLst>
      <p:ext uri="{BB962C8B-B14F-4D97-AF65-F5344CB8AC3E}">
        <p14:creationId xmlns:p14="http://schemas.microsoft.com/office/powerpoint/2010/main" val="291449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p:cNvSpPr>
          <p:nvPr>
            <p:ph type="body" idx="4294967295"/>
          </p:nvPr>
        </p:nvSpPr>
        <p:spPr>
          <a:xfrm>
            <a:off x="1125538" y="1052513"/>
            <a:ext cx="10828337" cy="5472112"/>
          </a:xfrm>
        </p:spPr>
        <p:txBody>
          <a:bodyPr/>
          <a:lstStyle/>
          <a:p>
            <a:pPr>
              <a:spcBef>
                <a:spcPct val="0"/>
              </a:spcBef>
              <a:buFont typeface="Euphemia" panose="020B0503040102020104" pitchFamily="34" charset="0"/>
              <a:buNone/>
            </a:pPr>
            <a:r>
              <a:rPr lang="fr-FR" altLang="fr-FR" sz="2400" b="1" dirty="0" smtClean="0">
                <a:solidFill>
                  <a:srgbClr val="002E6C"/>
                </a:solidFill>
                <a:latin typeface="Calibri" panose="020F0502020204030204" pitchFamily="34" charset="0"/>
              </a:rPr>
              <a:t>CITE  (2018 et au-delà) :</a:t>
            </a:r>
          </a:p>
          <a:p>
            <a:pPr>
              <a:spcBef>
                <a:spcPct val="0"/>
              </a:spcBef>
            </a:pPr>
            <a:r>
              <a:rPr lang="fr-FR" altLang="fr-FR" sz="2400" dirty="0" smtClean="0">
                <a:solidFill>
                  <a:srgbClr val="002E6C"/>
                </a:solidFill>
                <a:latin typeface="Calibri" panose="020F0502020204030204" pitchFamily="34" charset="0"/>
              </a:rPr>
              <a:t>Prorogé en 2018, recentré sur les travaux les plus efficients (suppression portes et volets au 1/01/18, fenêtres et chaudières fioul à 15 % puis suppression 30/06/18).</a:t>
            </a:r>
          </a:p>
          <a:p>
            <a:pPr>
              <a:spcBef>
                <a:spcPct val="0"/>
              </a:spcBef>
            </a:pPr>
            <a:r>
              <a:rPr lang="fr-FR" altLang="fr-FR" sz="2400" dirty="0" smtClean="0">
                <a:solidFill>
                  <a:srgbClr val="002E6C"/>
                </a:solidFill>
                <a:latin typeface="Calibri" panose="020F0502020204030204" pitchFamily="34" charset="0"/>
              </a:rPr>
              <a:t>Etude d’une réforme du dispositif fiscal, pour être perceptible l’année des travaux.</a:t>
            </a:r>
          </a:p>
          <a:p>
            <a:pPr>
              <a:spcBef>
                <a:spcPct val="0"/>
              </a:spcBef>
            </a:pPr>
            <a:r>
              <a:rPr lang="fr-FR" altLang="fr-FR" sz="2400" dirty="0" smtClean="0">
                <a:solidFill>
                  <a:srgbClr val="002E6C"/>
                </a:solidFill>
                <a:latin typeface="Calibri" panose="020F0502020204030204" pitchFamily="34" charset="0"/>
              </a:rPr>
              <a:t>Mission IGF-CGEDD : modalités de distribution de la prime, avec évaluation impacts sur le passage à l’acte des ménages et les risques de fraude.</a:t>
            </a:r>
          </a:p>
          <a:p>
            <a:pPr>
              <a:spcBef>
                <a:spcPct val="0"/>
              </a:spcBef>
            </a:pPr>
            <a:r>
              <a:rPr lang="fr-FR" altLang="fr-FR" sz="2400" dirty="0" smtClean="0">
                <a:solidFill>
                  <a:srgbClr val="002E6C"/>
                </a:solidFill>
                <a:latin typeface="Calibri" panose="020F0502020204030204" pitchFamily="34" charset="0"/>
              </a:rPr>
              <a:t>Mission ADEME-CSTB : niveau de prime forfaitaire par type de travaux éligibles, critères d’éligibilité, évaluation des gains EE et de la quantité de chaleur </a:t>
            </a:r>
            <a:r>
              <a:rPr lang="fr-FR" altLang="fr-FR" sz="2400" dirty="0" err="1" smtClean="0">
                <a:solidFill>
                  <a:srgbClr val="002E6C"/>
                </a:solidFill>
                <a:latin typeface="Calibri" panose="020F0502020204030204" pitchFamily="34" charset="0"/>
              </a:rPr>
              <a:t>EnR</a:t>
            </a:r>
            <a:r>
              <a:rPr lang="fr-FR" altLang="fr-FR" sz="2400" dirty="0" smtClean="0">
                <a:solidFill>
                  <a:srgbClr val="002E6C"/>
                </a:solidFill>
                <a:latin typeface="Calibri" panose="020F0502020204030204" pitchFamily="34" charset="0"/>
              </a:rPr>
              <a:t>.	</a:t>
            </a:r>
          </a:p>
          <a:p>
            <a:pPr>
              <a:spcBef>
                <a:spcPct val="0"/>
              </a:spcBef>
              <a:buFont typeface="Euphemia" panose="020B0503040102020104" pitchFamily="34" charset="0"/>
              <a:buNone/>
            </a:pPr>
            <a:r>
              <a:rPr lang="fr-FR" altLang="fr-FR" sz="2400" b="1" dirty="0" smtClean="0">
                <a:solidFill>
                  <a:srgbClr val="002E6C"/>
                </a:solidFill>
                <a:latin typeface="Calibri" panose="020F0502020204030204" pitchFamily="34" charset="0"/>
              </a:rPr>
              <a:t>Coup de pouce économies d’énergie (avril 2018) :</a:t>
            </a:r>
          </a:p>
          <a:p>
            <a:pPr>
              <a:spcBef>
                <a:spcPct val="0"/>
              </a:spcBef>
            </a:pPr>
            <a:r>
              <a:rPr lang="fr-FR" altLang="fr-FR" sz="2400" dirty="0" smtClean="0">
                <a:solidFill>
                  <a:srgbClr val="002E6C"/>
                </a:solidFill>
                <a:latin typeface="Calibri" panose="020F0502020204030204" pitchFamily="34" charset="0"/>
              </a:rPr>
              <a:t>Primes CEE bonifiées pour le remplacement d’une chaudière fioul par un chauffage central </a:t>
            </a:r>
            <a:r>
              <a:rPr lang="fr-FR" altLang="fr-FR" sz="2400" dirty="0" err="1" smtClean="0">
                <a:solidFill>
                  <a:srgbClr val="002E6C"/>
                </a:solidFill>
                <a:latin typeface="Calibri" panose="020F0502020204030204" pitchFamily="34" charset="0"/>
              </a:rPr>
              <a:t>EnR</a:t>
            </a:r>
            <a:r>
              <a:rPr lang="fr-FR" altLang="fr-FR" sz="2400" dirty="0" smtClean="0">
                <a:solidFill>
                  <a:srgbClr val="002E6C"/>
                </a:solidFill>
                <a:latin typeface="Calibri" panose="020F0502020204030204" pitchFamily="34" charset="0"/>
              </a:rPr>
              <a:t> (chaudière biomasse, PAC air/eau </a:t>
            </a:r>
            <a:r>
              <a:rPr lang="fr-FR" altLang="fr-FR" sz="2400" dirty="0" err="1" smtClean="0">
                <a:solidFill>
                  <a:srgbClr val="002E6C"/>
                </a:solidFill>
                <a:latin typeface="Calibri" panose="020F0502020204030204" pitchFamily="34" charset="0"/>
              </a:rPr>
              <a:t>yc</a:t>
            </a:r>
            <a:r>
              <a:rPr lang="fr-FR" altLang="fr-FR" sz="2400" dirty="0" smtClean="0">
                <a:solidFill>
                  <a:srgbClr val="002E6C"/>
                </a:solidFill>
                <a:latin typeface="Calibri" panose="020F0502020204030204" pitchFamily="34" charset="0"/>
              </a:rPr>
              <a:t> hybride, SSC, raccordement RC).</a:t>
            </a:r>
          </a:p>
          <a:p>
            <a:pPr>
              <a:spcBef>
                <a:spcPct val="0"/>
              </a:spcBef>
            </a:pPr>
            <a:r>
              <a:rPr lang="fr-FR" altLang="fr-FR" sz="2400" dirty="0" smtClean="0">
                <a:solidFill>
                  <a:srgbClr val="002E6C"/>
                </a:solidFill>
                <a:latin typeface="Calibri" panose="020F0502020204030204" pitchFamily="34" charset="0"/>
              </a:rPr>
              <a:t>Ménages sous conditions de revenus, charte.</a:t>
            </a:r>
          </a:p>
          <a:p>
            <a:pPr>
              <a:spcBef>
                <a:spcPct val="0"/>
              </a:spcBef>
              <a:buFont typeface="Arial" panose="020B0604020202020204" pitchFamily="34" charset="0"/>
              <a:buNone/>
            </a:pPr>
            <a:r>
              <a:rPr lang="fr-FR" altLang="fr-FR" sz="2400" b="1" dirty="0" smtClean="0">
                <a:solidFill>
                  <a:srgbClr val="002E6C"/>
                </a:solidFill>
                <a:latin typeface="Calibri" panose="020F0502020204030204" pitchFamily="34" charset="0"/>
              </a:rPr>
              <a:t>Eco-PTZ simplifié.</a:t>
            </a:r>
          </a:p>
          <a:p>
            <a:pPr>
              <a:spcBef>
                <a:spcPct val="0"/>
              </a:spcBef>
            </a:pPr>
            <a:endParaRPr lang="fr-FR" altLang="fr-FR" sz="2400" dirty="0" smtClean="0">
              <a:latin typeface="Calibri" panose="020F0502020204030204" pitchFamily="34" charset="0"/>
            </a:endParaRPr>
          </a:p>
        </p:txBody>
      </p:sp>
      <p:sp>
        <p:nvSpPr>
          <p:cNvPr id="9219" name="Titre 1"/>
          <p:cNvSpPr>
            <a:spLocks/>
          </p:cNvSpPr>
          <p:nvPr/>
        </p:nvSpPr>
        <p:spPr bwMode="auto">
          <a:xfrm>
            <a:off x="1557338" y="404813"/>
            <a:ext cx="97853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ct val="90000"/>
              </a:lnSpc>
            </a:pPr>
            <a:r>
              <a:rPr lang="fr-FR" altLang="fr-FR" sz="3200" dirty="0">
                <a:solidFill>
                  <a:srgbClr val="FF6600"/>
                </a:solidFill>
              </a:rPr>
              <a:t>La chaleur </a:t>
            </a:r>
            <a:r>
              <a:rPr lang="fr-FR" altLang="fr-FR" sz="3200" dirty="0" err="1">
                <a:solidFill>
                  <a:srgbClr val="FF6600"/>
                </a:solidFill>
              </a:rPr>
              <a:t>EnR</a:t>
            </a:r>
            <a:r>
              <a:rPr lang="fr-FR" altLang="fr-FR" sz="3200" dirty="0">
                <a:solidFill>
                  <a:srgbClr val="FF6600"/>
                </a:solidFill>
              </a:rPr>
              <a:t> : évolution des aides financières</a:t>
            </a:r>
          </a:p>
        </p:txBody>
      </p:sp>
      <p:graphicFrame>
        <p:nvGraphicFramePr>
          <p:cNvPr id="4" name="Group 4"/>
          <p:cNvGraphicFramePr>
            <a:graphicFrameLocks noGrp="1"/>
          </p:cNvGraphicFramePr>
          <p:nvPr/>
        </p:nvGraphicFramePr>
        <p:xfrm>
          <a:off x="166688" y="7143750"/>
          <a:ext cx="11149012" cy="1619250"/>
        </p:xfrm>
        <a:graphic>
          <a:graphicData uri="http://schemas.openxmlformats.org/drawingml/2006/table">
            <a:tbl>
              <a:tblPr/>
              <a:tblGrid>
                <a:gridCol w="1902648"/>
                <a:gridCol w="1449543"/>
                <a:gridCol w="1453385"/>
                <a:gridCol w="1451464"/>
                <a:gridCol w="1357387"/>
                <a:gridCol w="1768253"/>
                <a:gridCol w="1766332"/>
              </a:tblGrid>
              <a:tr h="721802">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1" i="0" u="none" strike="noStrike" cap="none" normalizeH="0" baseline="0" smtClean="0">
                          <a:ln>
                            <a:noFill/>
                          </a:ln>
                          <a:solidFill>
                            <a:srgbClr val="000000"/>
                          </a:solidFill>
                          <a:effectLst/>
                          <a:latin typeface="Arial" charset="0"/>
                          <a:ea typeface="SimSun" charset="-122"/>
                        </a:rPr>
                        <a:t>Remplacement d’une chaudière au fioul par :</a:t>
                      </a:r>
                    </a:p>
                  </a:txBody>
                  <a:tcPr marL="83159" marR="83159" marT="183189" marB="0" anchor="ctr" horzOverflow="overflow">
                    <a:lnL>
                      <a:noFill/>
                    </a:lnL>
                    <a:lnR>
                      <a:noFill/>
                    </a:lnR>
                    <a:lnT w="360" cap="flat" cmpd="sng" algn="ctr">
                      <a:solidFill>
                        <a:srgbClr val="AAE2CA"/>
                      </a:solidFill>
                      <a:prstDash val="solid"/>
                      <a:round/>
                      <a:headEnd type="none" w="med" len="med"/>
                      <a:tailEnd type="none" w="med" len="med"/>
                    </a:lnT>
                    <a:lnB w="360" cap="flat" cmpd="sng" algn="ctr">
                      <a:solidFill>
                        <a:srgbClr val="AAE2CA"/>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1" i="0" u="none" strike="noStrike" cap="none" normalizeH="0" baseline="0" smtClean="0">
                          <a:ln>
                            <a:noFill/>
                          </a:ln>
                          <a:solidFill>
                            <a:srgbClr val="000000"/>
                          </a:solidFill>
                          <a:effectLst/>
                          <a:latin typeface="Arial" charset="0"/>
                          <a:ea typeface="SimSun" charset="-122"/>
                        </a:rPr>
                        <a:t>Chaudière biomasse performante</a:t>
                      </a:r>
                    </a:p>
                  </a:txBody>
                  <a:tcPr marL="83159" marR="83159" marT="183189" marB="0" anchor="ctr" horzOverflow="overflow">
                    <a:lnL>
                      <a:noFill/>
                    </a:lnL>
                    <a:lnR>
                      <a:noFill/>
                    </a:lnR>
                    <a:lnT w="360" cap="flat" cmpd="sng" algn="ctr">
                      <a:solidFill>
                        <a:srgbClr val="AAE2CA"/>
                      </a:solidFill>
                      <a:prstDash val="solid"/>
                      <a:round/>
                      <a:headEnd type="none" w="med" len="med"/>
                      <a:tailEnd type="none" w="med" len="med"/>
                    </a:lnT>
                    <a:lnB w="360" cap="flat" cmpd="sng" algn="ctr">
                      <a:solidFill>
                        <a:srgbClr val="AAE2CA"/>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1" i="0" u="none" strike="noStrike" cap="none" normalizeH="0" baseline="0" smtClean="0">
                          <a:ln>
                            <a:noFill/>
                          </a:ln>
                          <a:solidFill>
                            <a:srgbClr val="000000"/>
                          </a:solidFill>
                          <a:effectLst/>
                          <a:latin typeface="Arial" charset="0"/>
                          <a:ea typeface="SimSun" charset="-122"/>
                        </a:rPr>
                        <a:t>Pompe à chaleur air/eau</a:t>
                      </a:r>
                    </a:p>
                  </a:txBody>
                  <a:tcPr marL="83159" marR="83159" marT="183189" marB="0" anchor="ctr" horzOverflow="overflow">
                    <a:lnL>
                      <a:noFill/>
                    </a:lnL>
                    <a:lnR>
                      <a:noFill/>
                    </a:lnR>
                    <a:lnT w="360" cap="flat" cmpd="sng" algn="ctr">
                      <a:solidFill>
                        <a:srgbClr val="AAE2CA"/>
                      </a:solidFill>
                      <a:prstDash val="solid"/>
                      <a:round/>
                      <a:headEnd type="none" w="med" len="med"/>
                      <a:tailEnd type="none" w="med" len="med"/>
                    </a:lnT>
                    <a:lnB w="360" cap="flat" cmpd="sng" algn="ctr">
                      <a:solidFill>
                        <a:srgbClr val="AAE2CA"/>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1" i="0" u="none" strike="noStrike" cap="none" normalizeH="0" baseline="0" smtClean="0">
                          <a:ln>
                            <a:noFill/>
                          </a:ln>
                          <a:solidFill>
                            <a:srgbClr val="000000"/>
                          </a:solidFill>
                          <a:effectLst/>
                          <a:latin typeface="Arial" charset="0"/>
                          <a:ea typeface="SimSun" charset="-122"/>
                        </a:rPr>
                        <a:t>Système solaire combiné</a:t>
                      </a:r>
                    </a:p>
                  </a:txBody>
                  <a:tcPr marL="83159" marR="83159" marT="183189" marB="0" anchor="ctr" horzOverflow="overflow">
                    <a:lnL>
                      <a:noFill/>
                    </a:lnL>
                    <a:lnR>
                      <a:noFill/>
                    </a:lnR>
                    <a:lnT w="360" cap="flat" cmpd="sng" algn="ctr">
                      <a:solidFill>
                        <a:srgbClr val="AAE2CA"/>
                      </a:solidFill>
                      <a:prstDash val="solid"/>
                      <a:round/>
                      <a:headEnd type="none" w="med" len="med"/>
                      <a:tailEnd type="none" w="med" len="med"/>
                    </a:lnT>
                    <a:lnB w="360" cap="flat" cmpd="sng" algn="ctr">
                      <a:solidFill>
                        <a:srgbClr val="AAE2CA"/>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1" i="0" u="none" strike="noStrike" cap="none" normalizeH="0" baseline="0" smtClean="0">
                          <a:ln>
                            <a:noFill/>
                          </a:ln>
                          <a:solidFill>
                            <a:srgbClr val="000000"/>
                          </a:solidFill>
                          <a:effectLst/>
                          <a:latin typeface="Arial" charset="0"/>
                          <a:ea typeface="SimSun" charset="-122"/>
                        </a:rPr>
                        <a:t>Pompe à chaleur hybride</a:t>
                      </a:r>
                    </a:p>
                  </a:txBody>
                  <a:tcPr marL="83159" marR="83159" marT="183189" marB="0" anchor="ctr" horzOverflow="overflow">
                    <a:lnL>
                      <a:noFill/>
                    </a:lnL>
                    <a:lnR>
                      <a:noFill/>
                    </a:lnR>
                    <a:lnT w="360" cap="flat" cmpd="sng" algn="ctr">
                      <a:solidFill>
                        <a:srgbClr val="AAE2CA"/>
                      </a:solidFill>
                      <a:prstDash val="solid"/>
                      <a:round/>
                      <a:headEnd type="none" w="med" len="med"/>
                      <a:tailEnd type="none" w="med" len="med"/>
                    </a:lnT>
                    <a:lnB w="360" cap="flat" cmpd="sng" algn="ctr">
                      <a:solidFill>
                        <a:srgbClr val="AAE2CA"/>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1" i="0" u="none" strike="noStrike" cap="none" normalizeH="0" baseline="0" smtClean="0">
                          <a:ln>
                            <a:noFill/>
                          </a:ln>
                          <a:solidFill>
                            <a:srgbClr val="000000"/>
                          </a:solidFill>
                          <a:effectLst/>
                          <a:latin typeface="Arial" charset="0"/>
                          <a:ea typeface="SimSun" charset="-122"/>
                        </a:rPr>
                        <a:t>Raccordement à un réseau de chaleur EnR&amp;R</a:t>
                      </a:r>
                    </a:p>
                  </a:txBody>
                  <a:tcPr marL="83159" marR="83159" marT="183189" marB="0" anchor="ctr" horzOverflow="overflow">
                    <a:lnL>
                      <a:noFill/>
                    </a:lnL>
                    <a:lnR w="1440" cap="flat" cmpd="sng" algn="ctr">
                      <a:solidFill>
                        <a:srgbClr val="000000"/>
                      </a:solidFill>
                      <a:prstDash val="solid"/>
                      <a:round/>
                      <a:headEnd type="none" w="med" len="med"/>
                      <a:tailEnd type="none" w="med" len="med"/>
                    </a:lnR>
                    <a:lnT w="360" cap="flat" cmpd="sng" algn="ctr">
                      <a:solidFill>
                        <a:srgbClr val="AAE2CA"/>
                      </a:solidFill>
                      <a:prstDash val="solid"/>
                      <a:round/>
                      <a:headEnd type="none" w="med" len="med"/>
                      <a:tailEnd type="none" w="med" len="med"/>
                    </a:lnT>
                    <a:lnB w="360" cap="flat" cmpd="sng" algn="ctr">
                      <a:solidFill>
                        <a:srgbClr val="AAE2CA"/>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1" i="0" u="none" strike="noStrike" cap="none" normalizeH="0" baseline="0" smtClean="0">
                          <a:ln>
                            <a:noFill/>
                          </a:ln>
                          <a:solidFill>
                            <a:srgbClr val="000000"/>
                          </a:solidFill>
                          <a:effectLst/>
                          <a:latin typeface="Arial" charset="0"/>
                          <a:ea typeface="SimSun" charset="-122"/>
                        </a:rPr>
                        <a:t>Isolation des combles</a:t>
                      </a:r>
                    </a:p>
                  </a:txBody>
                  <a:tcPr marL="83159" marR="83159" marT="183189" marB="0" anchor="ctr" horzOverflow="overflow">
                    <a:lnL w="1440" cap="flat" cmpd="sng" algn="ctr">
                      <a:solidFill>
                        <a:srgbClr val="000000"/>
                      </a:solidFill>
                      <a:prstDash val="solid"/>
                      <a:round/>
                      <a:headEnd type="none" w="med" len="med"/>
                      <a:tailEnd type="none" w="med" len="med"/>
                    </a:lnL>
                    <a:lnR>
                      <a:noFill/>
                    </a:lnR>
                    <a:lnT w="360" cap="flat" cmpd="sng" algn="ctr">
                      <a:solidFill>
                        <a:srgbClr val="AAE2CA"/>
                      </a:solidFill>
                      <a:prstDash val="solid"/>
                      <a:round/>
                      <a:headEnd type="none" w="med" len="med"/>
                      <a:tailEnd type="none" w="med" len="med"/>
                    </a:lnT>
                    <a:lnB w="360" cap="flat" cmpd="sng" algn="ctr">
                      <a:solidFill>
                        <a:srgbClr val="AAE2CA"/>
                      </a:solidFill>
                      <a:prstDash val="solid"/>
                      <a:round/>
                      <a:headEnd type="none" w="med" len="med"/>
                      <a:tailEnd type="none" w="med" len="med"/>
                    </a:lnB>
                    <a:lnTlToBr>
                      <a:noFill/>
                    </a:lnTlToBr>
                    <a:lnBlToTr>
                      <a:noFill/>
                    </a:lnBlToTr>
                    <a:noFill/>
                  </a:tcPr>
                </a:tc>
              </a:tr>
              <a:tr h="448724">
                <a:tc>
                  <a:txBody>
                    <a:bodyPr/>
                    <a:lstStyle/>
                    <a:p>
                      <a:pPr marL="0" marR="0" lvl="0" indent="0" algn="just"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1" i="0" u="none" strike="noStrike" cap="none" normalizeH="0" baseline="0" smtClean="0">
                          <a:ln>
                            <a:noFill/>
                          </a:ln>
                          <a:solidFill>
                            <a:srgbClr val="000000"/>
                          </a:solidFill>
                          <a:effectLst/>
                          <a:latin typeface="Arial" charset="0"/>
                          <a:ea typeface="SimSun" charset="-122"/>
                        </a:rPr>
                        <a:t>Prime ménage très modeste</a:t>
                      </a:r>
                    </a:p>
                  </a:txBody>
                  <a:tcPr marL="83159" marR="83159" marT="183189" marB="0" horzOverflow="overflow">
                    <a:lnL>
                      <a:noFill/>
                    </a:lnL>
                    <a:lnR>
                      <a:noFill/>
                    </a:lnR>
                    <a:lnT w="360" cap="flat" cmpd="sng" algn="ctr">
                      <a:solidFill>
                        <a:srgbClr val="AAE2CA"/>
                      </a:solidFill>
                      <a:prstDash val="solid"/>
                      <a:round/>
                      <a:headEnd type="none" w="med" len="med"/>
                      <a:tailEnd type="none" w="med" len="med"/>
                    </a:lnT>
                    <a:lnB>
                      <a:noFill/>
                    </a:lnB>
                    <a:lnTlToBr>
                      <a:noFill/>
                    </a:lnTlToBr>
                    <a:lnBlToTr>
                      <a:noFill/>
                    </a:lnBlToTr>
                    <a:solidFill>
                      <a:srgbClr val="AAE2CA">
                        <a:alpha val="20000"/>
                      </a:srgbClr>
                    </a:solid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0" i="0" u="none" strike="noStrike" cap="none" normalizeH="0" baseline="0" smtClean="0">
                          <a:ln>
                            <a:noFill/>
                          </a:ln>
                          <a:solidFill>
                            <a:srgbClr val="000000"/>
                          </a:solidFill>
                          <a:effectLst/>
                          <a:latin typeface="Arial" charset="0"/>
                          <a:ea typeface="SimSun" charset="-122"/>
                        </a:rPr>
                        <a:t>3000 €</a:t>
                      </a:r>
                    </a:p>
                  </a:txBody>
                  <a:tcPr marL="83159" marR="83159" marT="183189" marB="0" anchor="ctr" horzOverflow="overflow">
                    <a:lnL>
                      <a:noFill/>
                    </a:lnL>
                    <a:lnR>
                      <a:noFill/>
                    </a:lnR>
                    <a:lnT w="360" cap="flat" cmpd="sng" algn="ctr">
                      <a:solidFill>
                        <a:srgbClr val="AAE2CA"/>
                      </a:solidFill>
                      <a:prstDash val="solid"/>
                      <a:round/>
                      <a:headEnd type="none" w="med" len="med"/>
                      <a:tailEnd type="none" w="med" len="med"/>
                    </a:lnT>
                    <a:lnB>
                      <a:noFill/>
                    </a:lnB>
                    <a:lnTlToBr>
                      <a:noFill/>
                    </a:lnTlToBr>
                    <a:lnBlToTr>
                      <a:noFill/>
                    </a:lnBlToTr>
                    <a:solidFill>
                      <a:srgbClr val="AAE2CA">
                        <a:alpha val="20000"/>
                      </a:srgbClr>
                    </a:solid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0" i="0" u="none" strike="noStrike" cap="none" normalizeH="0" baseline="0" smtClean="0">
                          <a:ln>
                            <a:noFill/>
                          </a:ln>
                          <a:solidFill>
                            <a:srgbClr val="000000"/>
                          </a:solidFill>
                          <a:effectLst/>
                          <a:latin typeface="Arial" charset="0"/>
                          <a:ea typeface="SimSun" charset="-122"/>
                        </a:rPr>
                        <a:t>3000 €</a:t>
                      </a:r>
                    </a:p>
                  </a:txBody>
                  <a:tcPr marL="83159" marR="83159" marT="183189" marB="0" anchor="ctr" horzOverflow="overflow">
                    <a:lnL>
                      <a:noFill/>
                    </a:lnL>
                    <a:lnR>
                      <a:noFill/>
                    </a:lnR>
                    <a:lnT w="360" cap="flat" cmpd="sng" algn="ctr">
                      <a:solidFill>
                        <a:srgbClr val="AAE2CA"/>
                      </a:solidFill>
                      <a:prstDash val="solid"/>
                      <a:round/>
                      <a:headEnd type="none" w="med" len="med"/>
                      <a:tailEnd type="none" w="med" len="med"/>
                    </a:lnT>
                    <a:lnB>
                      <a:noFill/>
                    </a:lnB>
                    <a:lnTlToBr>
                      <a:noFill/>
                    </a:lnTlToBr>
                    <a:lnBlToTr>
                      <a:noFill/>
                    </a:lnBlToTr>
                    <a:solidFill>
                      <a:srgbClr val="AAE2CA">
                        <a:alpha val="20000"/>
                      </a:srgbClr>
                    </a:solid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0" i="0" u="none" strike="noStrike" cap="none" normalizeH="0" baseline="0" smtClean="0">
                          <a:ln>
                            <a:noFill/>
                          </a:ln>
                          <a:solidFill>
                            <a:srgbClr val="000000"/>
                          </a:solidFill>
                          <a:effectLst/>
                          <a:latin typeface="Arial" charset="0"/>
                          <a:ea typeface="SimSun" charset="-122"/>
                        </a:rPr>
                        <a:t>3000 €</a:t>
                      </a:r>
                    </a:p>
                  </a:txBody>
                  <a:tcPr marL="83159" marR="83159" marT="183189" marB="0" anchor="ctr" horzOverflow="overflow">
                    <a:lnL>
                      <a:noFill/>
                    </a:lnL>
                    <a:lnR>
                      <a:noFill/>
                    </a:lnR>
                    <a:lnT w="360" cap="flat" cmpd="sng" algn="ctr">
                      <a:solidFill>
                        <a:srgbClr val="AAE2CA"/>
                      </a:solidFill>
                      <a:prstDash val="solid"/>
                      <a:round/>
                      <a:headEnd type="none" w="med" len="med"/>
                      <a:tailEnd type="none" w="med" len="med"/>
                    </a:lnT>
                    <a:lnB>
                      <a:noFill/>
                    </a:lnB>
                    <a:lnTlToBr>
                      <a:noFill/>
                    </a:lnTlToBr>
                    <a:lnBlToTr>
                      <a:noFill/>
                    </a:lnBlToTr>
                    <a:solidFill>
                      <a:srgbClr val="AAE2CA">
                        <a:alpha val="20000"/>
                      </a:srgbClr>
                    </a:solid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0" i="0" u="none" strike="noStrike" cap="none" normalizeH="0" baseline="0" smtClean="0">
                          <a:ln>
                            <a:noFill/>
                          </a:ln>
                          <a:solidFill>
                            <a:srgbClr val="000000"/>
                          </a:solidFill>
                          <a:effectLst/>
                          <a:latin typeface="Arial" charset="0"/>
                          <a:ea typeface="SimSun" charset="-122"/>
                        </a:rPr>
                        <a:t>3000 €</a:t>
                      </a:r>
                    </a:p>
                  </a:txBody>
                  <a:tcPr marL="83159" marR="83159" marT="183189" marB="0" anchor="ctr" horzOverflow="overflow">
                    <a:lnL>
                      <a:noFill/>
                    </a:lnL>
                    <a:lnR>
                      <a:noFill/>
                    </a:lnR>
                    <a:lnT w="360" cap="flat" cmpd="sng" algn="ctr">
                      <a:solidFill>
                        <a:srgbClr val="AAE2CA"/>
                      </a:solidFill>
                      <a:prstDash val="solid"/>
                      <a:round/>
                      <a:headEnd type="none" w="med" len="med"/>
                      <a:tailEnd type="none" w="med" len="med"/>
                    </a:lnT>
                    <a:lnB>
                      <a:noFill/>
                    </a:lnB>
                    <a:lnTlToBr>
                      <a:noFill/>
                    </a:lnTlToBr>
                    <a:lnBlToTr>
                      <a:noFill/>
                    </a:lnBlToTr>
                    <a:solidFill>
                      <a:srgbClr val="AAE2CA">
                        <a:alpha val="20000"/>
                      </a:srgbClr>
                    </a:solid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0" i="0" u="none" strike="noStrike" cap="none" normalizeH="0" baseline="0" smtClean="0">
                          <a:ln>
                            <a:noFill/>
                          </a:ln>
                          <a:solidFill>
                            <a:srgbClr val="000000"/>
                          </a:solidFill>
                          <a:effectLst/>
                          <a:latin typeface="Arial" charset="0"/>
                          <a:ea typeface="SimSun" charset="-122"/>
                        </a:rPr>
                        <a:t>500 €</a:t>
                      </a:r>
                    </a:p>
                  </a:txBody>
                  <a:tcPr marL="83159" marR="83159" marT="183189" marB="0" anchor="ctr" horzOverflow="overflow">
                    <a:lnL>
                      <a:noFill/>
                    </a:lnL>
                    <a:lnR w="1440" cap="flat" cmpd="sng" algn="ctr">
                      <a:solidFill>
                        <a:srgbClr val="000000"/>
                      </a:solidFill>
                      <a:prstDash val="solid"/>
                      <a:round/>
                      <a:headEnd type="none" w="med" len="med"/>
                      <a:tailEnd type="none" w="med" len="med"/>
                    </a:lnR>
                    <a:lnT w="360" cap="flat" cmpd="sng" algn="ctr">
                      <a:solidFill>
                        <a:srgbClr val="AAE2CA"/>
                      </a:solidFill>
                      <a:prstDash val="solid"/>
                      <a:round/>
                      <a:headEnd type="none" w="med" len="med"/>
                      <a:tailEnd type="none" w="med" len="med"/>
                    </a:lnT>
                    <a:lnB>
                      <a:noFill/>
                    </a:lnB>
                    <a:lnTlToBr>
                      <a:noFill/>
                    </a:lnTlToBr>
                    <a:lnBlToTr>
                      <a:noFill/>
                    </a:lnBlToTr>
                    <a:solidFill>
                      <a:srgbClr val="AAE2CA">
                        <a:alpha val="20000"/>
                      </a:srgbClr>
                    </a:solid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0" i="0" u="none" strike="noStrike" cap="none" normalizeH="0" baseline="0" smtClean="0">
                          <a:ln>
                            <a:noFill/>
                          </a:ln>
                          <a:solidFill>
                            <a:srgbClr val="000000"/>
                          </a:solidFill>
                          <a:effectLst/>
                          <a:latin typeface="Arial" charset="0"/>
                          <a:ea typeface="SimSun" charset="-122"/>
                        </a:rPr>
                        <a:t>10 €/m²</a:t>
                      </a:r>
                    </a:p>
                  </a:txBody>
                  <a:tcPr marL="83159" marR="83159" marT="183189" marB="0" anchor="ctr" horzOverflow="overflow">
                    <a:lnL w="1440" cap="flat" cmpd="sng" algn="ctr">
                      <a:solidFill>
                        <a:srgbClr val="000000"/>
                      </a:solidFill>
                      <a:prstDash val="solid"/>
                      <a:round/>
                      <a:headEnd type="none" w="med" len="med"/>
                      <a:tailEnd type="none" w="med" len="med"/>
                    </a:lnL>
                    <a:lnR>
                      <a:noFill/>
                    </a:lnR>
                    <a:lnT w="360" cap="flat" cmpd="sng" algn="ctr">
                      <a:solidFill>
                        <a:srgbClr val="AAE2CA"/>
                      </a:solidFill>
                      <a:prstDash val="solid"/>
                      <a:round/>
                      <a:headEnd type="none" w="med" len="med"/>
                      <a:tailEnd type="none" w="med" len="med"/>
                    </a:lnT>
                    <a:lnB>
                      <a:noFill/>
                    </a:lnB>
                    <a:lnTlToBr>
                      <a:noFill/>
                    </a:lnTlToBr>
                    <a:lnBlToTr>
                      <a:noFill/>
                    </a:lnBlToTr>
                    <a:solidFill>
                      <a:srgbClr val="22228B">
                        <a:alpha val="20000"/>
                      </a:srgbClr>
                    </a:solidFill>
                  </a:tcPr>
                </a:tc>
              </a:tr>
              <a:tr h="448724">
                <a:tc>
                  <a:txBody>
                    <a:bodyPr/>
                    <a:lstStyle/>
                    <a:p>
                      <a:pPr marL="0" marR="0" lvl="0" indent="0" algn="just"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1" i="0" u="none" strike="noStrike" cap="none" normalizeH="0" baseline="0" smtClean="0">
                          <a:ln>
                            <a:noFill/>
                          </a:ln>
                          <a:solidFill>
                            <a:srgbClr val="000000"/>
                          </a:solidFill>
                          <a:effectLst/>
                          <a:latin typeface="Arial" charset="0"/>
                          <a:ea typeface="SimSun" charset="-122"/>
                        </a:rPr>
                        <a:t>Prime ménage modeste</a:t>
                      </a:r>
                    </a:p>
                  </a:txBody>
                  <a:tcPr marL="83159" marR="83159" marT="183189" marB="0" horzOverflow="overflow">
                    <a:lnL>
                      <a:noFill/>
                    </a:lnL>
                    <a:lnR>
                      <a:noFill/>
                    </a:lnR>
                    <a:lnT>
                      <a:noFill/>
                    </a:lnT>
                    <a:lnB w="360" cap="flat" cmpd="sng" algn="ctr">
                      <a:solidFill>
                        <a:srgbClr val="AAE2CA"/>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0" i="0" u="none" strike="noStrike" cap="none" normalizeH="0" baseline="0" smtClean="0">
                          <a:ln>
                            <a:noFill/>
                          </a:ln>
                          <a:solidFill>
                            <a:srgbClr val="000000"/>
                          </a:solidFill>
                          <a:effectLst/>
                          <a:latin typeface="Arial" charset="0"/>
                          <a:ea typeface="SimSun" charset="-122"/>
                        </a:rPr>
                        <a:t>2000 €</a:t>
                      </a:r>
                    </a:p>
                  </a:txBody>
                  <a:tcPr marL="83159" marR="83159" marT="183189" marB="0" anchor="ctr" horzOverflow="overflow">
                    <a:lnL>
                      <a:noFill/>
                    </a:lnL>
                    <a:lnR>
                      <a:noFill/>
                    </a:lnR>
                    <a:lnT>
                      <a:noFill/>
                    </a:lnT>
                    <a:lnB w="360" cap="flat" cmpd="sng" algn="ctr">
                      <a:solidFill>
                        <a:srgbClr val="AAE2CA"/>
                      </a:solidFill>
                      <a:prstDash val="solid"/>
                      <a:round/>
                      <a:headEnd type="none" w="med" len="med"/>
                      <a:tailEnd type="none" w="med" len="med"/>
                    </a:lnB>
                    <a:lnTlToBr>
                      <a:noFill/>
                    </a:lnTlToBr>
                    <a:lnBlToTr>
                      <a:noFill/>
                    </a:lnBlToTr>
                    <a:solidFill>
                      <a:srgbClr val="AAE2CA">
                        <a:alpha val="20000"/>
                      </a:srgbClr>
                    </a:solid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0" i="0" u="none" strike="noStrike" cap="none" normalizeH="0" baseline="0" smtClean="0">
                          <a:ln>
                            <a:noFill/>
                          </a:ln>
                          <a:solidFill>
                            <a:srgbClr val="000000"/>
                          </a:solidFill>
                          <a:effectLst/>
                          <a:latin typeface="Arial" charset="0"/>
                          <a:ea typeface="SimSun" charset="-122"/>
                        </a:rPr>
                        <a:t>2000 €</a:t>
                      </a:r>
                    </a:p>
                  </a:txBody>
                  <a:tcPr marL="83159" marR="83159" marT="183189" marB="0" anchor="ctr" horzOverflow="overflow">
                    <a:lnL>
                      <a:noFill/>
                    </a:lnL>
                    <a:lnR>
                      <a:noFill/>
                    </a:lnR>
                    <a:lnT>
                      <a:noFill/>
                    </a:lnT>
                    <a:lnB w="360" cap="flat" cmpd="sng" algn="ctr">
                      <a:solidFill>
                        <a:srgbClr val="AAE2CA"/>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0" i="0" u="none" strike="noStrike" cap="none" normalizeH="0" baseline="0" smtClean="0">
                          <a:ln>
                            <a:noFill/>
                          </a:ln>
                          <a:solidFill>
                            <a:srgbClr val="000000"/>
                          </a:solidFill>
                          <a:effectLst/>
                          <a:latin typeface="Arial" charset="0"/>
                          <a:ea typeface="SimSun" charset="-122"/>
                        </a:rPr>
                        <a:t>2000 €</a:t>
                      </a:r>
                    </a:p>
                  </a:txBody>
                  <a:tcPr marL="83159" marR="83159" marT="183189" marB="0" anchor="ctr" horzOverflow="overflow">
                    <a:lnL>
                      <a:noFill/>
                    </a:lnL>
                    <a:lnR>
                      <a:noFill/>
                    </a:lnR>
                    <a:lnT>
                      <a:noFill/>
                    </a:lnT>
                    <a:lnB w="360" cap="flat" cmpd="sng" algn="ctr">
                      <a:solidFill>
                        <a:srgbClr val="AAE2CA"/>
                      </a:solidFill>
                      <a:prstDash val="solid"/>
                      <a:round/>
                      <a:headEnd type="none" w="med" len="med"/>
                      <a:tailEnd type="none" w="med" len="med"/>
                    </a:lnB>
                    <a:lnTlToBr>
                      <a:noFill/>
                    </a:lnTlToBr>
                    <a:lnBlToTr>
                      <a:noFill/>
                    </a:lnBlToTr>
                    <a:solidFill>
                      <a:srgbClr val="AAE2CA">
                        <a:alpha val="20000"/>
                      </a:srgbClr>
                    </a:solid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0" i="0" u="none" strike="noStrike" cap="none" normalizeH="0" baseline="0" smtClean="0">
                          <a:ln>
                            <a:noFill/>
                          </a:ln>
                          <a:solidFill>
                            <a:srgbClr val="000000"/>
                          </a:solidFill>
                          <a:effectLst/>
                          <a:latin typeface="Arial" charset="0"/>
                          <a:ea typeface="SimSun" charset="-122"/>
                        </a:rPr>
                        <a:t>2000 €</a:t>
                      </a:r>
                    </a:p>
                  </a:txBody>
                  <a:tcPr marL="83159" marR="83159" marT="183189" marB="0" anchor="ctr" horzOverflow="overflow">
                    <a:lnL>
                      <a:noFill/>
                    </a:lnL>
                    <a:lnR>
                      <a:noFill/>
                    </a:lnR>
                    <a:lnT>
                      <a:noFill/>
                    </a:lnT>
                    <a:lnB w="360" cap="flat" cmpd="sng" algn="ctr">
                      <a:solidFill>
                        <a:srgbClr val="AAE2CA"/>
                      </a:solidFill>
                      <a:prstDash val="solid"/>
                      <a:round/>
                      <a:headEnd type="none" w="med" len="med"/>
                      <a:tailEnd type="none" w="med" len="med"/>
                    </a:lnB>
                    <a:lnTlToBr>
                      <a:noFill/>
                    </a:lnTlToBr>
                    <a:lnBlToTr>
                      <a:noFill/>
                    </a:lnBlToTr>
                    <a:no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0" i="0" u="none" strike="noStrike" cap="none" normalizeH="0" baseline="0" smtClean="0">
                          <a:ln>
                            <a:noFill/>
                          </a:ln>
                          <a:solidFill>
                            <a:srgbClr val="000000"/>
                          </a:solidFill>
                          <a:effectLst/>
                          <a:latin typeface="Arial" charset="0"/>
                          <a:ea typeface="SimSun" charset="-122"/>
                        </a:rPr>
                        <a:t>350 €</a:t>
                      </a:r>
                    </a:p>
                  </a:txBody>
                  <a:tcPr marL="83159" marR="83159" marT="183189" marB="0" anchor="ctr" horzOverflow="overflow">
                    <a:lnL>
                      <a:noFill/>
                    </a:lnL>
                    <a:lnR w="1440" cap="flat" cmpd="sng" algn="ctr">
                      <a:solidFill>
                        <a:srgbClr val="000000"/>
                      </a:solidFill>
                      <a:prstDash val="solid"/>
                      <a:round/>
                      <a:headEnd type="none" w="med" len="med"/>
                      <a:tailEnd type="none" w="med" len="med"/>
                    </a:lnR>
                    <a:lnT>
                      <a:noFill/>
                    </a:lnT>
                    <a:lnB w="360" cap="flat" cmpd="sng" algn="ctr">
                      <a:solidFill>
                        <a:srgbClr val="AAE2CA"/>
                      </a:solidFill>
                      <a:prstDash val="solid"/>
                      <a:round/>
                      <a:headEnd type="none" w="med" len="med"/>
                      <a:tailEnd type="none" w="med" len="med"/>
                    </a:lnB>
                    <a:lnTlToBr>
                      <a:noFill/>
                    </a:lnTlToBr>
                    <a:lnBlToTr>
                      <a:noFill/>
                    </a:lnBlToTr>
                    <a:solidFill>
                      <a:srgbClr val="AAE2CA">
                        <a:alpha val="20000"/>
                      </a:srgbClr>
                    </a:solidFill>
                  </a:tcPr>
                </a:tc>
                <a:tc>
                  <a:txBody>
                    <a:bodyPr/>
                    <a:lstStyle/>
                    <a:p>
                      <a:pPr marL="0" marR="0" lvl="0" indent="0" algn="ctr" defTabSz="449263" rtl="0" eaLnBrk="0" fontAlgn="base" latinLnBrk="0" hangingPunct="1">
                        <a:lnSpc>
                          <a:spcPct val="67000"/>
                        </a:lnSpc>
                        <a:spcBef>
                          <a:spcPts val="3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kumimoji="0" lang="fr-FR" sz="1300" b="0" i="0" u="none" strike="noStrike" cap="none" normalizeH="0" baseline="0" dirty="0" smtClean="0">
                          <a:ln>
                            <a:noFill/>
                          </a:ln>
                          <a:solidFill>
                            <a:srgbClr val="000000"/>
                          </a:solidFill>
                          <a:effectLst/>
                          <a:latin typeface="Arial" charset="0"/>
                          <a:ea typeface="SimSun" charset="-122"/>
                        </a:rPr>
                        <a:t>15 €/m²</a:t>
                      </a:r>
                    </a:p>
                  </a:txBody>
                  <a:tcPr marL="83159" marR="83159" marT="183189" marB="0" anchor="ctr" horzOverflow="overflow">
                    <a:lnL w="1440" cap="flat" cmpd="sng" algn="ctr">
                      <a:solidFill>
                        <a:srgbClr val="000000"/>
                      </a:solidFill>
                      <a:prstDash val="solid"/>
                      <a:round/>
                      <a:headEnd type="none" w="med" len="med"/>
                      <a:tailEnd type="none" w="med" len="med"/>
                    </a:lnL>
                    <a:lnR>
                      <a:noFill/>
                    </a:lnR>
                    <a:lnT>
                      <a:noFill/>
                    </a:lnT>
                    <a:lnB w="360" cap="flat" cmpd="sng" algn="ctr">
                      <a:solidFill>
                        <a:srgbClr val="AAE2CA"/>
                      </a:solidFill>
                      <a:prstDash val="solid"/>
                      <a:round/>
                      <a:headEnd type="none" w="med" len="med"/>
                      <a:tailEnd type="none" w="med" len="med"/>
                    </a:lnB>
                    <a:lnTlToBr>
                      <a:noFill/>
                    </a:lnTlToBr>
                    <a:lnBlToTr>
                      <a:noFill/>
                    </a:lnBlToTr>
                    <a:solidFill>
                      <a:srgbClr val="22228B">
                        <a:alpha val="20000"/>
                      </a:srgbClr>
                    </a:solidFill>
                  </a:tcPr>
                </a:tc>
              </a:tr>
            </a:tbl>
          </a:graphicData>
        </a:graphic>
      </p:graphicFrame>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72</a:t>
            </a:fld>
            <a:endParaRPr lang="fr-FR" altLang="fr-FR"/>
          </a:p>
        </p:txBody>
      </p:sp>
    </p:spTree>
    <p:extLst>
      <p:ext uri="{BB962C8B-B14F-4D97-AF65-F5344CB8AC3E}">
        <p14:creationId xmlns:p14="http://schemas.microsoft.com/office/powerpoint/2010/main" val="256697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2700" y="2708275"/>
            <a:ext cx="122047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altLang="fr-FR" sz="3600" b="1" dirty="0">
                <a:solidFill>
                  <a:srgbClr val="002E6C"/>
                </a:solidFill>
              </a:rPr>
              <a:t>La relance de la Géothermie </a:t>
            </a:r>
          </a:p>
          <a:p>
            <a:pPr algn="ctr">
              <a:spcBef>
                <a:spcPct val="0"/>
              </a:spcBef>
              <a:buFontTx/>
              <a:buNone/>
            </a:pPr>
            <a:r>
              <a:rPr lang="fr-FR" altLang="fr-FR" sz="3600" b="1" dirty="0">
                <a:solidFill>
                  <a:srgbClr val="002E6C"/>
                </a:solidFill>
              </a:rPr>
              <a:t>assistée par la PAC</a:t>
            </a:r>
          </a:p>
          <a:p>
            <a:pPr algn="ctr">
              <a:spcBef>
                <a:spcPct val="0"/>
              </a:spcBef>
              <a:buFontTx/>
              <a:buNone/>
            </a:pPr>
            <a:endParaRPr lang="fr-FR" altLang="fr-FR" sz="3600" b="1" dirty="0">
              <a:solidFill>
                <a:srgbClr val="FF6600"/>
              </a:solidFill>
            </a:endParaRPr>
          </a:p>
          <a:p>
            <a:pPr algn="ctr">
              <a:spcBef>
                <a:spcPct val="0"/>
              </a:spcBef>
              <a:buFontTx/>
              <a:buNone/>
            </a:pPr>
            <a:r>
              <a:rPr lang="fr-FR" altLang="fr-FR" sz="3200" b="1" dirty="0">
                <a:solidFill>
                  <a:srgbClr val="FF6600"/>
                </a:solidFill>
              </a:rPr>
              <a:t>Jean-Jacques GRAFF, Président de</a:t>
            </a:r>
          </a:p>
          <a:p>
            <a:pPr algn="ctr">
              <a:spcBef>
                <a:spcPct val="0"/>
              </a:spcBef>
              <a:buFontTx/>
              <a:buNone/>
            </a:pPr>
            <a:r>
              <a:rPr lang="fr-FR" altLang="fr-FR" sz="3200" b="1" dirty="0">
                <a:solidFill>
                  <a:srgbClr val="FF6600"/>
                </a:solidFill>
              </a:rPr>
              <a:t>l’Association Française des Professionnels de la Géothermie </a:t>
            </a:r>
          </a:p>
        </p:txBody>
      </p:sp>
    </p:spTree>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u contenu 1"/>
          <p:cNvSpPr>
            <a:spLocks noGrp="1"/>
          </p:cNvSpPr>
          <p:nvPr>
            <p:ph idx="1"/>
          </p:nvPr>
        </p:nvSpPr>
        <p:spPr>
          <a:xfrm>
            <a:off x="446088" y="1196975"/>
            <a:ext cx="11304587" cy="4752975"/>
          </a:xfrm>
        </p:spPr>
        <p:txBody>
          <a:bodyPr/>
          <a:lstStyle/>
          <a:p>
            <a:pPr marL="0" indent="0" algn="just">
              <a:buFont typeface="Arial" charset="0"/>
              <a:buNone/>
              <a:defRPr/>
            </a:pPr>
            <a:r>
              <a:rPr lang="fr-FR" sz="2000" b="1" dirty="0">
                <a:solidFill>
                  <a:srgbClr val="002E6C"/>
                </a:solidFill>
              </a:rPr>
              <a:t>Le marché du particulier et du petit collectif (80% &lt; 20 kW) </a:t>
            </a:r>
            <a:r>
              <a:rPr lang="fr-FR" sz="2000" b="1" dirty="0" smtClean="0">
                <a:solidFill>
                  <a:srgbClr val="002E6C"/>
                </a:solidFill>
              </a:rPr>
              <a:t>/ 27 MWth en 2015</a:t>
            </a:r>
            <a:endParaRPr lang="fr-FR" sz="2000" b="1" dirty="0">
              <a:solidFill>
                <a:srgbClr val="002E6C"/>
              </a:solidFill>
            </a:endParaRPr>
          </a:p>
          <a:p>
            <a:pPr marL="6188075" indent="0" algn="ctr">
              <a:buFont typeface="Georgia" pitchFamily="18" charset="0"/>
              <a:buNone/>
              <a:defRPr/>
            </a:pPr>
            <a:endParaRPr lang="fr-FR" sz="800" b="1" dirty="0">
              <a:solidFill>
                <a:srgbClr val="0070C0"/>
              </a:solidFill>
            </a:endParaRPr>
          </a:p>
          <a:p>
            <a:pPr marL="6188075" indent="0">
              <a:buFont typeface="Georgia" pitchFamily="18" charset="0"/>
              <a:buNone/>
              <a:defRPr/>
            </a:pPr>
            <a:r>
              <a:rPr lang="fr-FR" sz="1800" b="1" dirty="0" smtClean="0">
                <a:solidFill>
                  <a:srgbClr val="0070C0"/>
                </a:solidFill>
              </a:rPr>
              <a:t>En </a:t>
            </a:r>
            <a:r>
              <a:rPr lang="fr-FR" sz="1800" b="1" dirty="0">
                <a:solidFill>
                  <a:srgbClr val="0070C0"/>
                </a:solidFill>
              </a:rPr>
              <a:t>baisse de 15%/an depuis </a:t>
            </a:r>
            <a:r>
              <a:rPr lang="fr-FR" sz="1800" b="1" dirty="0" smtClean="0">
                <a:solidFill>
                  <a:srgbClr val="0070C0"/>
                </a:solidFill>
              </a:rPr>
              <a:t>2008.</a:t>
            </a:r>
          </a:p>
          <a:p>
            <a:pPr marL="6188075" indent="0">
              <a:buFont typeface="Georgia" pitchFamily="18" charset="0"/>
              <a:buNone/>
              <a:defRPr/>
            </a:pPr>
            <a:r>
              <a:rPr lang="fr-FR" sz="1800" b="1" dirty="0" smtClean="0">
                <a:solidFill>
                  <a:srgbClr val="FF6600"/>
                </a:solidFill>
              </a:rPr>
              <a:t>      2500 PAC en 2017 !</a:t>
            </a:r>
            <a:endParaRPr lang="fr-FR" sz="1800" b="1" dirty="0">
              <a:solidFill>
                <a:srgbClr val="FF6600"/>
              </a:solidFill>
            </a:endParaRPr>
          </a:p>
          <a:p>
            <a:pPr marL="6548438" lvl="1" indent="-180975" algn="just">
              <a:buFont typeface="Arial" panose="020B0604020202020204" pitchFamily="34" charset="0"/>
              <a:buChar char="•"/>
              <a:defRPr/>
            </a:pPr>
            <a:r>
              <a:rPr lang="fr-FR" sz="1800" b="1" dirty="0">
                <a:solidFill>
                  <a:srgbClr val="002E6C"/>
                </a:solidFill>
              </a:rPr>
              <a:t>Chute du prix du gaz</a:t>
            </a:r>
          </a:p>
          <a:p>
            <a:pPr marL="6548438" lvl="1" indent="-180975" algn="just">
              <a:buFont typeface="Arial" panose="020B0604020202020204" pitchFamily="34" charset="0"/>
              <a:buChar char="•"/>
              <a:defRPr/>
            </a:pPr>
            <a:r>
              <a:rPr lang="fr-FR" sz="1800" b="1" dirty="0">
                <a:solidFill>
                  <a:srgbClr val="002E6C"/>
                </a:solidFill>
              </a:rPr>
              <a:t>Fiscalité non attirante</a:t>
            </a:r>
          </a:p>
          <a:p>
            <a:pPr marL="6548438" lvl="1" indent="-180975" algn="just">
              <a:buFont typeface="Arial" panose="020B0604020202020204" pitchFamily="34" charset="0"/>
              <a:buChar char="•"/>
              <a:defRPr/>
            </a:pPr>
            <a:r>
              <a:rPr lang="fr-FR" sz="1800" b="1" dirty="0">
                <a:solidFill>
                  <a:srgbClr val="002E6C"/>
                </a:solidFill>
              </a:rPr>
              <a:t>Coût </a:t>
            </a:r>
            <a:r>
              <a:rPr lang="fr-FR" sz="1800" b="1" dirty="0" smtClean="0">
                <a:solidFill>
                  <a:srgbClr val="002E6C"/>
                </a:solidFill>
              </a:rPr>
              <a:t>d’installation élevé</a:t>
            </a:r>
            <a:endParaRPr lang="fr-FR" sz="1800" b="1" dirty="0">
              <a:solidFill>
                <a:srgbClr val="002E6C"/>
              </a:solidFill>
            </a:endParaRPr>
          </a:p>
          <a:p>
            <a:pPr marL="4854575" indent="0" algn="just">
              <a:buFont typeface="Arial" charset="0"/>
              <a:buNone/>
              <a:defRPr/>
            </a:pPr>
            <a:endParaRPr lang="fr-FR" sz="1800" b="1" dirty="0"/>
          </a:p>
          <a:p>
            <a:pPr marL="4854575" indent="0" algn="just">
              <a:buFont typeface="Arial" charset="0"/>
              <a:buNone/>
              <a:defRPr/>
            </a:pPr>
            <a:endParaRPr lang="fr-FR" sz="1800" b="1" dirty="0" smtClean="0"/>
          </a:p>
          <a:p>
            <a:pPr marL="4763" indent="0">
              <a:buFont typeface="Arial" charset="0"/>
              <a:buNone/>
              <a:defRPr/>
            </a:pPr>
            <a:r>
              <a:rPr lang="fr-FR" sz="1800" b="1" dirty="0" smtClean="0">
                <a:solidFill>
                  <a:srgbClr val="002E6C"/>
                </a:solidFill>
              </a:rPr>
              <a:t>En Allemagne, même constat jusqu’à fin 2016 où des mesures ont été prises. Bilan : +21% en 2017 !</a:t>
            </a:r>
          </a:p>
        </p:txBody>
      </p:sp>
      <p:pic>
        <p:nvPicPr>
          <p:cNvPr id="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557338"/>
            <a:ext cx="6375400" cy="237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contenu 1"/>
          <p:cNvSpPr txBox="1">
            <a:spLocks/>
          </p:cNvSpPr>
          <p:nvPr/>
        </p:nvSpPr>
        <p:spPr bwMode="auto">
          <a:xfrm>
            <a:off x="407988" y="4443413"/>
            <a:ext cx="11304587"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Century Gothic" panose="020B0502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Century Gothic" panose="020B0502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Century Gothic" panose="020B0502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Century Gothic" panose="020B0502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763" indent="0">
              <a:buFont typeface="Arial" charset="0"/>
              <a:buNone/>
              <a:defRPr/>
            </a:pPr>
            <a:r>
              <a:rPr lang="fr-FR" sz="1800" b="1" dirty="0" smtClean="0">
                <a:solidFill>
                  <a:srgbClr val="002E6C"/>
                </a:solidFill>
              </a:rPr>
              <a:t>Quelles conséquences :</a:t>
            </a:r>
          </a:p>
          <a:p>
            <a:pPr marL="290513" indent="-285750">
              <a:defRPr/>
            </a:pPr>
            <a:r>
              <a:rPr lang="fr-FR" sz="1800" b="1" dirty="0" smtClean="0">
                <a:solidFill>
                  <a:srgbClr val="002E6C"/>
                </a:solidFill>
              </a:rPr>
              <a:t>Perte d’emplois (foreurs, fabricants PAC, BE,…) et donc de compétences</a:t>
            </a:r>
          </a:p>
          <a:p>
            <a:pPr marL="290513" indent="-285750">
              <a:defRPr/>
            </a:pPr>
            <a:r>
              <a:rPr lang="fr-FR" sz="1800" b="1" dirty="0" smtClean="0">
                <a:solidFill>
                  <a:srgbClr val="002E6C"/>
                </a:solidFill>
              </a:rPr>
              <a:t>Augmentation du CO</a:t>
            </a:r>
            <a:r>
              <a:rPr lang="fr-FR" sz="1800" b="1" baseline="-25000" dirty="0" smtClean="0">
                <a:solidFill>
                  <a:srgbClr val="002E6C"/>
                </a:solidFill>
              </a:rPr>
              <a:t>2</a:t>
            </a:r>
            <a:r>
              <a:rPr lang="fr-FR" sz="1800" b="1" dirty="0" smtClean="0">
                <a:solidFill>
                  <a:srgbClr val="002E6C"/>
                </a:solidFill>
              </a:rPr>
              <a:t> (tendance en cours en France !)</a:t>
            </a:r>
          </a:p>
          <a:p>
            <a:pPr marL="290513" indent="-285750">
              <a:defRPr/>
            </a:pPr>
            <a:r>
              <a:rPr lang="fr-FR" sz="1800" b="1" dirty="0" smtClean="0">
                <a:solidFill>
                  <a:srgbClr val="002E6C"/>
                </a:solidFill>
              </a:rPr>
              <a:t>Dépendance financière </a:t>
            </a:r>
            <a:r>
              <a:rPr lang="fr-FR" sz="1800" b="1" dirty="0">
                <a:solidFill>
                  <a:srgbClr val="002E6C"/>
                </a:solidFill>
              </a:rPr>
              <a:t>sur le long </a:t>
            </a:r>
            <a:r>
              <a:rPr lang="fr-FR" sz="1800" b="1" dirty="0" smtClean="0">
                <a:solidFill>
                  <a:srgbClr val="002E6C"/>
                </a:solidFill>
              </a:rPr>
              <a:t>terme aux énergies fossiles</a:t>
            </a:r>
          </a:p>
        </p:txBody>
      </p:sp>
      <p:sp>
        <p:nvSpPr>
          <p:cNvPr id="7" name="Titre 2"/>
          <p:cNvSpPr txBox="1">
            <a:spLocks/>
          </p:cNvSpPr>
          <p:nvPr/>
        </p:nvSpPr>
        <p:spPr bwMode="auto">
          <a:xfrm>
            <a:off x="1343025" y="333375"/>
            <a:ext cx="85693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400" kern="1200">
                <a:solidFill>
                  <a:schemeClr val="tx1"/>
                </a:solidFill>
                <a:latin typeface="Century Gothic" panose="020B0502020202020204" pitchFamily="34" charset="0"/>
                <a:ea typeface="+mj-ea"/>
                <a:cs typeface="+mj-cs"/>
              </a:defRPr>
            </a:lvl1pPr>
            <a:lvl2pPr algn="ctr" rtl="0" eaLnBrk="0" fontAlgn="base" hangingPunct="0">
              <a:spcBef>
                <a:spcPct val="0"/>
              </a:spcBef>
              <a:spcAft>
                <a:spcPct val="0"/>
              </a:spcAft>
              <a:defRPr sz="2800">
                <a:solidFill>
                  <a:schemeClr val="tx1"/>
                </a:solidFill>
                <a:latin typeface="Century Gothic" pitchFamily="34" charset="0"/>
              </a:defRPr>
            </a:lvl2pPr>
            <a:lvl3pPr algn="ctr" rtl="0" eaLnBrk="0" fontAlgn="base" hangingPunct="0">
              <a:spcBef>
                <a:spcPct val="0"/>
              </a:spcBef>
              <a:spcAft>
                <a:spcPct val="0"/>
              </a:spcAft>
              <a:defRPr sz="2800">
                <a:solidFill>
                  <a:schemeClr val="tx1"/>
                </a:solidFill>
                <a:latin typeface="Century Gothic" pitchFamily="34" charset="0"/>
              </a:defRPr>
            </a:lvl3pPr>
            <a:lvl4pPr algn="ctr" rtl="0" eaLnBrk="0" fontAlgn="base" hangingPunct="0">
              <a:spcBef>
                <a:spcPct val="0"/>
              </a:spcBef>
              <a:spcAft>
                <a:spcPct val="0"/>
              </a:spcAft>
              <a:defRPr sz="2800">
                <a:solidFill>
                  <a:schemeClr val="tx1"/>
                </a:solidFill>
                <a:latin typeface="Century Gothic" pitchFamily="34" charset="0"/>
              </a:defRPr>
            </a:lvl4pPr>
            <a:lvl5pPr algn="ctr" rtl="0" eaLnBrk="0" fontAlgn="base" hangingPunct="0">
              <a:spcBef>
                <a:spcPct val="0"/>
              </a:spcBef>
              <a:spcAft>
                <a:spcPct val="0"/>
              </a:spcAft>
              <a:defRPr sz="2800">
                <a:solidFill>
                  <a:schemeClr val="tx1"/>
                </a:solidFill>
                <a:latin typeface="Century Gothic" pitchFamily="34" charset="0"/>
              </a:defRPr>
            </a:lvl5pPr>
            <a:lvl6pPr marL="457200" algn="ctr" rtl="0" fontAlgn="base">
              <a:spcBef>
                <a:spcPct val="0"/>
              </a:spcBef>
              <a:spcAft>
                <a:spcPct val="0"/>
              </a:spcAft>
              <a:defRPr sz="2800">
                <a:solidFill>
                  <a:schemeClr val="tx1"/>
                </a:solidFill>
                <a:latin typeface="Century Gothic" pitchFamily="34" charset="0"/>
              </a:defRPr>
            </a:lvl6pPr>
            <a:lvl7pPr marL="914400" algn="ctr" rtl="0" fontAlgn="base">
              <a:spcBef>
                <a:spcPct val="0"/>
              </a:spcBef>
              <a:spcAft>
                <a:spcPct val="0"/>
              </a:spcAft>
              <a:defRPr sz="2800">
                <a:solidFill>
                  <a:schemeClr val="tx1"/>
                </a:solidFill>
                <a:latin typeface="Century Gothic" pitchFamily="34" charset="0"/>
              </a:defRPr>
            </a:lvl7pPr>
            <a:lvl8pPr marL="1371600" algn="ctr" rtl="0" fontAlgn="base">
              <a:spcBef>
                <a:spcPct val="0"/>
              </a:spcBef>
              <a:spcAft>
                <a:spcPct val="0"/>
              </a:spcAft>
              <a:defRPr sz="2800">
                <a:solidFill>
                  <a:schemeClr val="tx1"/>
                </a:solidFill>
                <a:latin typeface="Century Gothic" pitchFamily="34" charset="0"/>
              </a:defRPr>
            </a:lvl8pPr>
            <a:lvl9pPr marL="1828800" algn="ctr" rtl="0" fontAlgn="base">
              <a:spcBef>
                <a:spcPct val="0"/>
              </a:spcBef>
              <a:spcAft>
                <a:spcPct val="0"/>
              </a:spcAft>
              <a:defRPr sz="2800">
                <a:solidFill>
                  <a:schemeClr val="tx1"/>
                </a:solidFill>
                <a:latin typeface="Century Gothic" pitchFamily="34" charset="0"/>
              </a:defRPr>
            </a:lvl9pPr>
          </a:lstStyle>
          <a:p>
            <a:pPr eaLnBrk="1" hangingPunct="1">
              <a:defRPr/>
            </a:pPr>
            <a:r>
              <a:rPr lang="fr-FR" altLang="fr-FR" sz="3200" b="1" dirty="0" smtClean="0">
                <a:solidFill>
                  <a:srgbClr val="FF6600"/>
                </a:solidFill>
              </a:rPr>
              <a:t>PAC Géothermie : le constat</a:t>
            </a:r>
          </a:p>
        </p:txBody>
      </p:sp>
      <p:pic>
        <p:nvPicPr>
          <p:cNvPr id="5126"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04513" y="6054725"/>
            <a:ext cx="14160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74</a:t>
            </a:fld>
            <a:endParaRPr lang="fr-FR" altLang="fr-FR"/>
          </a:p>
        </p:txBody>
      </p:sp>
    </p:spTree>
    <p:extLst>
      <p:ext uri="{BB962C8B-B14F-4D97-AF65-F5344CB8AC3E}">
        <p14:creationId xmlns:p14="http://schemas.microsoft.com/office/powerpoint/2010/main" val="241225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9" end="9"/>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contenu 1"/>
          <p:cNvSpPr>
            <a:spLocks noGrp="1"/>
          </p:cNvSpPr>
          <p:nvPr>
            <p:ph idx="1"/>
          </p:nvPr>
        </p:nvSpPr>
        <p:spPr>
          <a:xfrm>
            <a:off x="479425" y="1125538"/>
            <a:ext cx="11304588" cy="4756150"/>
          </a:xfrm>
        </p:spPr>
        <p:txBody>
          <a:bodyPr/>
          <a:lstStyle/>
          <a:p>
            <a:pPr eaLnBrk="1" hangingPunct="1">
              <a:buFont typeface="Arial" charset="0"/>
              <a:buChar char="•"/>
              <a:defRPr/>
            </a:pPr>
            <a:r>
              <a:rPr lang="fr-FR" altLang="fr-FR" sz="2800" b="1" dirty="0" smtClean="0">
                <a:solidFill>
                  <a:srgbClr val="002E6C"/>
                </a:solidFill>
              </a:rPr>
              <a:t>Sortir de la logique uniforme du CITE (en cours)</a:t>
            </a:r>
          </a:p>
          <a:p>
            <a:pPr eaLnBrk="1" hangingPunct="1">
              <a:buFont typeface="Arial" charset="0"/>
              <a:buChar char="•"/>
              <a:defRPr/>
            </a:pPr>
            <a:r>
              <a:rPr lang="fr-FR" altLang="fr-FR" sz="2800" b="1" dirty="0" smtClean="0">
                <a:solidFill>
                  <a:srgbClr val="002E6C"/>
                </a:solidFill>
              </a:rPr>
              <a:t>Mettre en place une aide au particulier (cf. Allemagne)</a:t>
            </a:r>
          </a:p>
          <a:p>
            <a:pPr eaLnBrk="1" hangingPunct="1">
              <a:buFont typeface="Arial" charset="0"/>
              <a:buChar char="•"/>
              <a:defRPr/>
            </a:pPr>
            <a:r>
              <a:rPr lang="fr-FR" altLang="fr-FR" sz="2800" b="1" dirty="0" smtClean="0">
                <a:solidFill>
                  <a:srgbClr val="002E6C"/>
                </a:solidFill>
              </a:rPr>
              <a:t>Aucune aide pour les énergies fossiles</a:t>
            </a:r>
          </a:p>
          <a:p>
            <a:pPr eaLnBrk="1" hangingPunct="1">
              <a:buFont typeface="Arial" charset="0"/>
              <a:buChar char="•"/>
              <a:defRPr/>
            </a:pPr>
            <a:r>
              <a:rPr lang="fr-FR" altLang="fr-FR" sz="2800" b="1" dirty="0" smtClean="0">
                <a:solidFill>
                  <a:srgbClr val="002E6C"/>
                </a:solidFill>
              </a:rPr>
              <a:t>Revoir la règlementation thermique en privilégiant les </a:t>
            </a:r>
            <a:r>
              <a:rPr lang="fr-FR" altLang="fr-FR" sz="2800" b="1" dirty="0" err="1" smtClean="0">
                <a:solidFill>
                  <a:srgbClr val="002E6C"/>
                </a:solidFill>
              </a:rPr>
              <a:t>EnR</a:t>
            </a:r>
            <a:endParaRPr lang="fr-FR" altLang="fr-FR" sz="2800" b="1" dirty="0" smtClean="0">
              <a:solidFill>
                <a:srgbClr val="002E6C"/>
              </a:solidFill>
            </a:endParaRPr>
          </a:p>
          <a:p>
            <a:pPr eaLnBrk="1" hangingPunct="1">
              <a:buFont typeface="Arial" charset="0"/>
              <a:buChar char="•"/>
              <a:defRPr/>
            </a:pPr>
            <a:r>
              <a:rPr lang="fr-FR" altLang="fr-FR" sz="2800" b="1" dirty="0" smtClean="0">
                <a:solidFill>
                  <a:srgbClr val="002E6C"/>
                </a:solidFill>
              </a:rPr>
              <a:t>Augmenter de manière significative la Taxe CO</a:t>
            </a:r>
            <a:r>
              <a:rPr lang="fr-FR" altLang="fr-FR" sz="2800" b="1" baseline="-25000" dirty="0" smtClean="0">
                <a:solidFill>
                  <a:srgbClr val="002E6C"/>
                </a:solidFill>
              </a:rPr>
              <a:t>2 </a:t>
            </a:r>
            <a:r>
              <a:rPr lang="fr-FR" altLang="fr-FR" sz="2800" b="1" dirty="0" smtClean="0">
                <a:solidFill>
                  <a:srgbClr val="002E6C"/>
                </a:solidFill>
              </a:rPr>
              <a:t> (cf. Suède)</a:t>
            </a:r>
          </a:p>
          <a:p>
            <a:pPr eaLnBrk="1" hangingPunct="1">
              <a:buFont typeface="Arial" charset="0"/>
              <a:buChar char="•"/>
              <a:defRPr/>
            </a:pPr>
            <a:r>
              <a:rPr lang="fr-FR" altLang="fr-FR" sz="2800" b="1" dirty="0" smtClean="0">
                <a:solidFill>
                  <a:srgbClr val="002E6C"/>
                </a:solidFill>
              </a:rPr>
              <a:t>Mettre en place une animation régionale</a:t>
            </a:r>
          </a:p>
          <a:p>
            <a:pPr eaLnBrk="1" hangingPunct="1">
              <a:buFont typeface="Arial" charset="0"/>
              <a:buChar char="•"/>
              <a:defRPr/>
            </a:pPr>
            <a:r>
              <a:rPr lang="fr-FR" altLang="fr-FR" sz="2800" b="1" dirty="0" smtClean="0">
                <a:solidFill>
                  <a:srgbClr val="002E6C"/>
                </a:solidFill>
              </a:rPr>
              <a:t>Aider au développement de la boucle d’eau tempérée</a:t>
            </a:r>
          </a:p>
          <a:p>
            <a:pPr marL="0" indent="0" algn="ctr" eaLnBrk="1" hangingPunct="1">
              <a:buFont typeface="Arial" charset="0"/>
              <a:buNone/>
              <a:defRPr/>
            </a:pPr>
            <a:endParaRPr lang="fr-FR" altLang="fr-FR" sz="1600" b="1" dirty="0" smtClean="0">
              <a:solidFill>
                <a:srgbClr val="FF0000"/>
              </a:solidFill>
            </a:endParaRPr>
          </a:p>
          <a:p>
            <a:pPr marL="0" indent="0" algn="ctr" eaLnBrk="1" hangingPunct="1">
              <a:buFont typeface="Arial" charset="0"/>
              <a:buNone/>
              <a:defRPr/>
            </a:pPr>
            <a:r>
              <a:rPr lang="fr-FR" altLang="fr-FR" sz="2800" b="1" dirty="0" smtClean="0">
                <a:solidFill>
                  <a:srgbClr val="FF6600"/>
                </a:solidFill>
              </a:rPr>
              <a:t>IL EST INDISPENSABLE D’AVOIR UNE VISION SUR LE LONG TERME ET PENSER AUX GÉN</a:t>
            </a:r>
            <a:r>
              <a:rPr lang="fr-FR" altLang="fr-FR" sz="2800" b="1" dirty="0">
                <a:solidFill>
                  <a:srgbClr val="FF6600"/>
                </a:solidFill>
              </a:rPr>
              <a:t>É</a:t>
            </a:r>
            <a:r>
              <a:rPr lang="fr-FR" altLang="fr-FR" sz="2800" b="1" dirty="0" smtClean="0">
                <a:solidFill>
                  <a:srgbClr val="FF6600"/>
                </a:solidFill>
              </a:rPr>
              <a:t>RATIONS QUI NOUS SUIVRONS</a:t>
            </a:r>
          </a:p>
        </p:txBody>
      </p:sp>
      <p:sp>
        <p:nvSpPr>
          <p:cNvPr id="4" name="Titre 2"/>
          <p:cNvSpPr txBox="1">
            <a:spLocks/>
          </p:cNvSpPr>
          <p:nvPr/>
        </p:nvSpPr>
        <p:spPr bwMode="auto">
          <a:xfrm>
            <a:off x="1343025" y="333375"/>
            <a:ext cx="85693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400" kern="1200">
                <a:solidFill>
                  <a:schemeClr val="tx1"/>
                </a:solidFill>
                <a:latin typeface="Century Gothic" panose="020B0502020202020204" pitchFamily="34" charset="0"/>
                <a:ea typeface="+mj-ea"/>
                <a:cs typeface="+mj-cs"/>
              </a:defRPr>
            </a:lvl1pPr>
            <a:lvl2pPr algn="ctr" rtl="0" eaLnBrk="0" fontAlgn="base" hangingPunct="0">
              <a:spcBef>
                <a:spcPct val="0"/>
              </a:spcBef>
              <a:spcAft>
                <a:spcPct val="0"/>
              </a:spcAft>
              <a:defRPr sz="2800">
                <a:solidFill>
                  <a:schemeClr val="tx1"/>
                </a:solidFill>
                <a:latin typeface="Century Gothic" pitchFamily="34" charset="0"/>
              </a:defRPr>
            </a:lvl2pPr>
            <a:lvl3pPr algn="ctr" rtl="0" eaLnBrk="0" fontAlgn="base" hangingPunct="0">
              <a:spcBef>
                <a:spcPct val="0"/>
              </a:spcBef>
              <a:spcAft>
                <a:spcPct val="0"/>
              </a:spcAft>
              <a:defRPr sz="2800">
                <a:solidFill>
                  <a:schemeClr val="tx1"/>
                </a:solidFill>
                <a:latin typeface="Century Gothic" pitchFamily="34" charset="0"/>
              </a:defRPr>
            </a:lvl3pPr>
            <a:lvl4pPr algn="ctr" rtl="0" eaLnBrk="0" fontAlgn="base" hangingPunct="0">
              <a:spcBef>
                <a:spcPct val="0"/>
              </a:spcBef>
              <a:spcAft>
                <a:spcPct val="0"/>
              </a:spcAft>
              <a:defRPr sz="2800">
                <a:solidFill>
                  <a:schemeClr val="tx1"/>
                </a:solidFill>
                <a:latin typeface="Century Gothic" pitchFamily="34" charset="0"/>
              </a:defRPr>
            </a:lvl4pPr>
            <a:lvl5pPr algn="ctr" rtl="0" eaLnBrk="0" fontAlgn="base" hangingPunct="0">
              <a:spcBef>
                <a:spcPct val="0"/>
              </a:spcBef>
              <a:spcAft>
                <a:spcPct val="0"/>
              </a:spcAft>
              <a:defRPr sz="2800">
                <a:solidFill>
                  <a:schemeClr val="tx1"/>
                </a:solidFill>
                <a:latin typeface="Century Gothic" pitchFamily="34" charset="0"/>
              </a:defRPr>
            </a:lvl5pPr>
            <a:lvl6pPr marL="457200" algn="ctr" rtl="0" fontAlgn="base">
              <a:spcBef>
                <a:spcPct val="0"/>
              </a:spcBef>
              <a:spcAft>
                <a:spcPct val="0"/>
              </a:spcAft>
              <a:defRPr sz="2800">
                <a:solidFill>
                  <a:schemeClr val="tx1"/>
                </a:solidFill>
                <a:latin typeface="Century Gothic" pitchFamily="34" charset="0"/>
              </a:defRPr>
            </a:lvl6pPr>
            <a:lvl7pPr marL="914400" algn="ctr" rtl="0" fontAlgn="base">
              <a:spcBef>
                <a:spcPct val="0"/>
              </a:spcBef>
              <a:spcAft>
                <a:spcPct val="0"/>
              </a:spcAft>
              <a:defRPr sz="2800">
                <a:solidFill>
                  <a:schemeClr val="tx1"/>
                </a:solidFill>
                <a:latin typeface="Century Gothic" pitchFamily="34" charset="0"/>
              </a:defRPr>
            </a:lvl7pPr>
            <a:lvl8pPr marL="1371600" algn="ctr" rtl="0" fontAlgn="base">
              <a:spcBef>
                <a:spcPct val="0"/>
              </a:spcBef>
              <a:spcAft>
                <a:spcPct val="0"/>
              </a:spcAft>
              <a:defRPr sz="2800">
                <a:solidFill>
                  <a:schemeClr val="tx1"/>
                </a:solidFill>
                <a:latin typeface="Century Gothic" pitchFamily="34" charset="0"/>
              </a:defRPr>
            </a:lvl8pPr>
            <a:lvl9pPr marL="1828800" algn="ctr" rtl="0" fontAlgn="base">
              <a:spcBef>
                <a:spcPct val="0"/>
              </a:spcBef>
              <a:spcAft>
                <a:spcPct val="0"/>
              </a:spcAft>
              <a:defRPr sz="2800">
                <a:solidFill>
                  <a:schemeClr val="tx1"/>
                </a:solidFill>
                <a:latin typeface="Century Gothic" pitchFamily="34" charset="0"/>
              </a:defRPr>
            </a:lvl9pPr>
          </a:lstStyle>
          <a:p>
            <a:pPr eaLnBrk="1" hangingPunct="1">
              <a:defRPr/>
            </a:pPr>
            <a:r>
              <a:rPr lang="fr-FR" altLang="fr-FR" sz="3200" b="1" dirty="0" smtClean="0">
                <a:solidFill>
                  <a:srgbClr val="FF6600"/>
                </a:solidFill>
              </a:rPr>
              <a:t>PAC Géothermie : les mesures à prendre</a:t>
            </a:r>
          </a:p>
        </p:txBody>
      </p:sp>
      <p:pic>
        <p:nvPicPr>
          <p:cNvPr id="6148"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04513" y="6054725"/>
            <a:ext cx="14160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75</a:t>
            </a:fld>
            <a:endParaRPr lang="fr-FR" altLang="fr-FR"/>
          </a:p>
        </p:txBody>
      </p:sp>
    </p:spTree>
    <p:extLst>
      <p:ext uri="{BB962C8B-B14F-4D97-AF65-F5344CB8AC3E}">
        <p14:creationId xmlns:p14="http://schemas.microsoft.com/office/powerpoint/2010/main" val="63811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fade">
                                      <p:cBhvr>
                                        <p:cTn id="7" dur="500"/>
                                        <p:tgtEl>
                                          <p:spTgt spid="61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Effect transition="in" filter="fade">
                                      <p:cBhvr>
                                        <p:cTn id="12" dur="500"/>
                                        <p:tgtEl>
                                          <p:spTgt spid="614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Effect transition="in" filter="fade">
                                      <p:cBhvr>
                                        <p:cTn id="17" dur="500"/>
                                        <p:tgtEl>
                                          <p:spTgt spid="614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146">
                                            <p:txEl>
                                              <p:pRg st="3" end="3"/>
                                            </p:txEl>
                                          </p:spTgt>
                                        </p:tgtEl>
                                        <p:attrNameLst>
                                          <p:attrName>style.visibility</p:attrName>
                                        </p:attrNameLst>
                                      </p:cBhvr>
                                      <p:to>
                                        <p:strVal val="visible"/>
                                      </p:to>
                                    </p:set>
                                    <p:animEffect transition="in" filter="fade">
                                      <p:cBhvr>
                                        <p:cTn id="22" dur="500"/>
                                        <p:tgtEl>
                                          <p:spTgt spid="614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146">
                                            <p:txEl>
                                              <p:pRg st="4" end="4"/>
                                            </p:txEl>
                                          </p:spTgt>
                                        </p:tgtEl>
                                        <p:attrNameLst>
                                          <p:attrName>style.visibility</p:attrName>
                                        </p:attrNameLst>
                                      </p:cBhvr>
                                      <p:to>
                                        <p:strVal val="visible"/>
                                      </p:to>
                                    </p:set>
                                    <p:animEffect transition="in" filter="fade">
                                      <p:cBhvr>
                                        <p:cTn id="27" dur="500"/>
                                        <p:tgtEl>
                                          <p:spTgt spid="614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6146">
                                            <p:txEl>
                                              <p:pRg st="5" end="5"/>
                                            </p:txEl>
                                          </p:spTgt>
                                        </p:tgtEl>
                                        <p:attrNameLst>
                                          <p:attrName>style.visibility</p:attrName>
                                        </p:attrNameLst>
                                      </p:cBhvr>
                                      <p:to>
                                        <p:strVal val="visible"/>
                                      </p:to>
                                    </p:set>
                                    <p:animEffect transition="in" filter="fade">
                                      <p:cBhvr>
                                        <p:cTn id="32" dur="500"/>
                                        <p:tgtEl>
                                          <p:spTgt spid="614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6146">
                                            <p:txEl>
                                              <p:pRg st="6" end="6"/>
                                            </p:txEl>
                                          </p:spTgt>
                                        </p:tgtEl>
                                        <p:attrNameLst>
                                          <p:attrName>style.visibility</p:attrName>
                                        </p:attrNameLst>
                                      </p:cBhvr>
                                      <p:to>
                                        <p:strVal val="visible"/>
                                      </p:to>
                                    </p:set>
                                    <p:animEffect transition="in" filter="fade">
                                      <p:cBhvr>
                                        <p:cTn id="37" dur="500"/>
                                        <p:tgtEl>
                                          <p:spTgt spid="614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6146">
                                            <p:txEl>
                                              <p:pRg st="8" end="8"/>
                                            </p:txEl>
                                          </p:spTgt>
                                        </p:tgtEl>
                                        <p:attrNameLst>
                                          <p:attrName>style.visibility</p:attrName>
                                        </p:attrNameLst>
                                      </p:cBhvr>
                                      <p:to>
                                        <p:strVal val="visible"/>
                                      </p:to>
                                    </p:set>
                                    <p:animEffect transition="in" filter="fade">
                                      <p:cBhvr>
                                        <p:cTn id="42" dur="500"/>
                                        <p:tgtEl>
                                          <p:spTgt spid="614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2700" y="2708275"/>
            <a:ext cx="122047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altLang="fr-FR" sz="3600" b="1">
                <a:solidFill>
                  <a:srgbClr val="002E6C"/>
                </a:solidFill>
              </a:rPr>
              <a:t>La maintenance du Parc des Pompes A Chaleur</a:t>
            </a:r>
          </a:p>
          <a:p>
            <a:pPr algn="ctr">
              <a:spcBef>
                <a:spcPct val="0"/>
              </a:spcBef>
              <a:buFontTx/>
              <a:buNone/>
            </a:pPr>
            <a:endParaRPr lang="fr-FR" altLang="fr-FR" sz="3600" b="1">
              <a:solidFill>
                <a:srgbClr val="FF6600"/>
              </a:solidFill>
            </a:endParaRPr>
          </a:p>
          <a:p>
            <a:pPr algn="ctr">
              <a:spcBef>
                <a:spcPct val="0"/>
              </a:spcBef>
              <a:buFontTx/>
              <a:buNone/>
            </a:pPr>
            <a:r>
              <a:rPr lang="fr-FR" altLang="fr-FR" sz="3600" b="1">
                <a:solidFill>
                  <a:srgbClr val="FF6600"/>
                </a:solidFill>
              </a:rPr>
              <a:t>Roland BOUQUET - SYNASAV</a:t>
            </a:r>
          </a:p>
        </p:txBody>
      </p:sp>
    </p:spTree>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a:blip r:embed="rId2" cstate="print">
            <a:duotone>
              <a:prstClr val="black"/>
              <a:schemeClr val="bg1">
                <a:lumMod val="85000"/>
                <a:tint val="45000"/>
                <a:satMod val="400000"/>
              </a:schemeClr>
            </a:duotone>
          </a:blip>
          <a:stretch>
            <a:fillRect/>
          </a:stretch>
        </p:blipFill>
        <p:spPr>
          <a:xfrm>
            <a:off x="7099050" y="1988840"/>
            <a:ext cx="2880320" cy="3089471"/>
          </a:xfrm>
          <a:prstGeom prst="rect">
            <a:avLst/>
          </a:prstGeom>
        </p:spPr>
      </p:pic>
      <p:grpSp>
        <p:nvGrpSpPr>
          <p:cNvPr id="20" name="Groupe 19"/>
          <p:cNvGrpSpPr>
            <a:grpSpLocks/>
          </p:cNvGrpSpPr>
          <p:nvPr/>
        </p:nvGrpSpPr>
        <p:grpSpPr bwMode="auto">
          <a:xfrm>
            <a:off x="7242175" y="1700213"/>
            <a:ext cx="979488" cy="3600450"/>
            <a:chOff x="6888087" y="836712"/>
            <a:chExt cx="978654" cy="3096344"/>
          </a:xfrm>
        </p:grpSpPr>
        <p:sp>
          <p:nvSpPr>
            <p:cNvPr id="7" name="Rectangle 6"/>
            <p:cNvSpPr/>
            <p:nvPr/>
          </p:nvSpPr>
          <p:spPr>
            <a:xfrm>
              <a:off x="6888087" y="836712"/>
              <a:ext cx="978654" cy="3096344"/>
            </a:xfrm>
            <a:prstGeom prst="rect">
              <a:avLst/>
            </a:prstGeom>
            <a:solidFill>
              <a:srgbClr val="04FF0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3" name="Rectangle 12"/>
            <p:cNvSpPr/>
            <p:nvPr/>
          </p:nvSpPr>
          <p:spPr>
            <a:xfrm>
              <a:off x="6930818" y="2564904"/>
              <a:ext cx="893193" cy="523220"/>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fr-FR" sz="2800" b="1" dirty="0">
                  <a:ln w="10160">
                    <a:solidFill>
                      <a:schemeClr val="bg1"/>
                    </a:solidFill>
                    <a:prstDash val="solid"/>
                  </a:ln>
                  <a:solidFill>
                    <a:schemeClr val="bg1"/>
                  </a:solidFill>
                  <a:effectLst>
                    <a:outerShdw blurRad="38100" dist="22860" dir="5400000" algn="tl" rotWithShape="0">
                      <a:srgbClr val="000000">
                        <a:alpha val="30000"/>
                      </a:srgbClr>
                    </a:outerShdw>
                  </a:effectLst>
                </a:rPr>
                <a:t>30 %</a:t>
              </a:r>
            </a:p>
          </p:txBody>
        </p:sp>
      </p:grpSp>
      <p:grpSp>
        <p:nvGrpSpPr>
          <p:cNvPr id="37" name="Groupe 36"/>
          <p:cNvGrpSpPr>
            <a:grpSpLocks/>
          </p:cNvGrpSpPr>
          <p:nvPr/>
        </p:nvGrpSpPr>
        <p:grpSpPr bwMode="auto">
          <a:xfrm>
            <a:off x="8178800" y="1844675"/>
            <a:ext cx="1881188" cy="3384550"/>
            <a:chOff x="7866741" y="836712"/>
            <a:chExt cx="1882027" cy="3096344"/>
          </a:xfrm>
        </p:grpSpPr>
        <p:sp>
          <p:nvSpPr>
            <p:cNvPr id="9" name="Rectangle 8"/>
            <p:cNvSpPr/>
            <p:nvPr/>
          </p:nvSpPr>
          <p:spPr>
            <a:xfrm>
              <a:off x="7866741" y="836712"/>
              <a:ext cx="1882027" cy="30963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7" name="Rectangle 16"/>
            <p:cNvSpPr/>
            <p:nvPr/>
          </p:nvSpPr>
          <p:spPr>
            <a:xfrm>
              <a:off x="8361158" y="2564904"/>
              <a:ext cx="893193" cy="523220"/>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fr-FR" sz="2800" b="1" dirty="0">
                  <a:ln w="10160">
                    <a:solidFill>
                      <a:schemeClr val="bg1"/>
                    </a:solidFill>
                    <a:prstDash val="solid"/>
                  </a:ln>
                  <a:solidFill>
                    <a:schemeClr val="bg1"/>
                  </a:solidFill>
                  <a:effectLst>
                    <a:outerShdw blurRad="38100" dist="22860" dir="5400000" algn="tl" rotWithShape="0">
                      <a:srgbClr val="000000">
                        <a:alpha val="30000"/>
                      </a:srgbClr>
                    </a:outerShdw>
                  </a:effectLst>
                </a:rPr>
                <a:t>70 %</a:t>
              </a:r>
            </a:p>
          </p:txBody>
        </p:sp>
      </p:grpSp>
      <p:grpSp>
        <p:nvGrpSpPr>
          <p:cNvPr id="12" name="Groupe 11"/>
          <p:cNvGrpSpPr>
            <a:grpSpLocks/>
          </p:cNvGrpSpPr>
          <p:nvPr/>
        </p:nvGrpSpPr>
        <p:grpSpPr bwMode="auto">
          <a:xfrm>
            <a:off x="6167438" y="942975"/>
            <a:ext cx="4154487" cy="4289425"/>
            <a:chOff x="5862682" y="-237613"/>
            <a:chExt cx="4154507" cy="4289107"/>
          </a:xfrm>
        </p:grpSpPr>
        <p:pic>
          <p:nvPicPr>
            <p:cNvPr id="64524"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4072" y="620688"/>
              <a:ext cx="3192411" cy="343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rot="2729913">
              <a:off x="6607267" y="-366293"/>
              <a:ext cx="1120692" cy="2609863"/>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Rectangle 13"/>
            <p:cNvSpPr/>
            <p:nvPr/>
          </p:nvSpPr>
          <p:spPr>
            <a:xfrm rot="18925055" flipV="1">
              <a:off x="9029759" y="-237613"/>
              <a:ext cx="987430" cy="2609657"/>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pic>
        <p:nvPicPr>
          <p:cNvPr id="18" name="Image 17"/>
          <p:cNvPicPr>
            <a:picLocks noChangeAspect="1"/>
          </p:cNvPicPr>
          <p:nvPr/>
        </p:nvPicPr>
        <p:blipFill>
          <a:blip r:embed="rId3" cstate="print">
            <a:duotone>
              <a:prstClr val="black"/>
              <a:schemeClr val="tx1">
                <a:lumMod val="75000"/>
                <a:lumOff val="25000"/>
                <a:tint val="45000"/>
                <a:satMod val="400000"/>
              </a:schemeClr>
            </a:duotone>
            <a:extLst>
              <a:ext uri="{28A0092B-C50C-407E-A947-70E740481C1C}">
                <a14:useLocalDpi xmlns:a14="http://schemas.microsoft.com/office/drawing/2010/main" val="0"/>
              </a:ext>
            </a:extLst>
          </a:blip>
          <a:stretch>
            <a:fillRect/>
          </a:stretch>
        </p:blipFill>
        <p:spPr>
          <a:xfrm>
            <a:off x="7099050" y="1772816"/>
            <a:ext cx="3210338" cy="352745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0" name="Rectangle 39"/>
          <p:cNvSpPr/>
          <p:nvPr/>
        </p:nvSpPr>
        <p:spPr>
          <a:xfrm>
            <a:off x="1564444" y="1700808"/>
            <a:ext cx="2238946" cy="1384995"/>
          </a:xfrm>
          <a:prstGeom prst="rect">
            <a:avLst/>
          </a:prstGeom>
        </p:spPr>
        <p:txBody>
          <a:bodyPr wrap="none">
            <a:spAutoFit/>
          </a:bodyPr>
          <a:lstStyle/>
          <a:p>
            <a:pPr algn="ctr">
              <a:defRPr/>
            </a:pPr>
            <a:r>
              <a:rPr lang="fr-FR" sz="3200" b="1" dirty="0">
                <a:ln w="9525">
                  <a:solidFill>
                    <a:srgbClr val="31487A"/>
                  </a:solidFill>
                  <a:prstDash val="solid"/>
                </a:ln>
                <a:solidFill>
                  <a:srgbClr val="31487A"/>
                </a:solidFill>
              </a:rPr>
              <a:t>LA PAC</a:t>
            </a:r>
          </a:p>
          <a:p>
            <a:pPr algn="ctr">
              <a:defRPr/>
            </a:pPr>
            <a:r>
              <a:rPr lang="fr-FR" sz="2400" b="1" dirty="0">
                <a:ln w="9525">
                  <a:solidFill>
                    <a:srgbClr val="31487A"/>
                  </a:solidFill>
                  <a:prstDash val="solid"/>
                </a:ln>
                <a:solidFill>
                  <a:srgbClr val="31487A"/>
                </a:solidFill>
              </a:rPr>
              <a:t>DANS L’HABITAT</a:t>
            </a:r>
          </a:p>
          <a:p>
            <a:pPr algn="ctr">
              <a:defRPr/>
            </a:pPr>
            <a:r>
              <a:rPr lang="fr-FR" sz="2800" b="1" dirty="0">
                <a:ln w="9525">
                  <a:solidFill>
                    <a:srgbClr val="31487A"/>
                  </a:solidFill>
                  <a:prstDash val="solid"/>
                </a:ln>
                <a:solidFill>
                  <a:srgbClr val="31487A"/>
                </a:solidFill>
              </a:rPr>
              <a:t>EN FRANCE</a:t>
            </a:r>
          </a:p>
        </p:txBody>
      </p:sp>
      <p:sp>
        <p:nvSpPr>
          <p:cNvPr id="42" name="Rectangle 41"/>
          <p:cNvSpPr/>
          <p:nvPr/>
        </p:nvSpPr>
        <p:spPr>
          <a:xfrm rot="2723688">
            <a:off x="8933811" y="1860582"/>
            <a:ext cx="1775551" cy="707886"/>
          </a:xfrm>
          <a:prstGeom prst="rect">
            <a:avLst/>
          </a:prstGeom>
          <a:noFill/>
        </p:spPr>
        <p:txBody>
          <a:bodyPr wrap="none">
            <a:spAutoFit/>
          </a:bodyPr>
          <a:lstStyle/>
          <a:p>
            <a:pPr algn="ctr">
              <a:defRPr/>
            </a:pPr>
            <a:r>
              <a:rPr lang="fr-FR" sz="2000" b="1" spc="50" dirty="0">
                <a:ln w="9525" cmpd="sng">
                  <a:solidFill>
                    <a:srgbClr val="C00000"/>
                  </a:solidFill>
                  <a:prstDash val="solid"/>
                </a:ln>
                <a:solidFill>
                  <a:srgbClr val="C00000"/>
                </a:solidFill>
                <a:effectLst>
                  <a:outerShdw blurRad="38100" dist="38100" dir="2700000" algn="tl">
                    <a:srgbClr val="000000">
                      <a:alpha val="43137"/>
                    </a:srgbClr>
                  </a:outerShdw>
                </a:effectLst>
              </a:rPr>
              <a:t>NON</a:t>
            </a:r>
          </a:p>
          <a:p>
            <a:pPr algn="ctr">
              <a:defRPr/>
            </a:pPr>
            <a:r>
              <a:rPr lang="fr-FR" sz="2000" b="1" spc="50" dirty="0">
                <a:ln w="9525" cmpd="sng">
                  <a:solidFill>
                    <a:srgbClr val="C00000"/>
                  </a:solidFill>
                  <a:prstDash val="solid"/>
                </a:ln>
                <a:solidFill>
                  <a:srgbClr val="C00000"/>
                </a:solidFill>
                <a:effectLst>
                  <a:outerShdw blurRad="38100" dist="38100" dir="2700000" algn="tl">
                    <a:srgbClr val="000000">
                      <a:alpha val="43137"/>
                    </a:srgbClr>
                  </a:outerShdw>
                </a:effectLst>
              </a:rPr>
              <a:t>ENTRETENUES</a:t>
            </a:r>
          </a:p>
        </p:txBody>
      </p:sp>
      <p:sp>
        <p:nvSpPr>
          <p:cNvPr id="43" name="Rectangle 42"/>
          <p:cNvSpPr/>
          <p:nvPr/>
        </p:nvSpPr>
        <p:spPr>
          <a:xfrm rot="18837235">
            <a:off x="6486707" y="2152724"/>
            <a:ext cx="2082814" cy="461665"/>
          </a:xfrm>
          <a:prstGeom prst="rect">
            <a:avLst/>
          </a:prstGeom>
          <a:noFill/>
        </p:spPr>
        <p:txBody>
          <a:bodyPr wrap="none">
            <a:spAutoFit/>
          </a:bodyPr>
          <a:lstStyle/>
          <a:p>
            <a:pPr algn="ctr">
              <a:defRPr/>
            </a:pPr>
            <a:r>
              <a:rPr lang="fr-FR" sz="2400" b="1" spc="50" dirty="0">
                <a:ln w="9525" cmpd="sng">
                  <a:solidFill>
                    <a:srgbClr val="04FF05"/>
                  </a:solidFill>
                  <a:prstDash val="solid"/>
                </a:ln>
                <a:solidFill>
                  <a:srgbClr val="04FF05"/>
                </a:solidFill>
                <a:effectLst>
                  <a:outerShdw blurRad="38100" dist="38100" dir="2700000" algn="tl">
                    <a:srgbClr val="000000">
                      <a:alpha val="43137"/>
                    </a:srgbClr>
                  </a:outerShdw>
                </a:effectLst>
              </a:rPr>
              <a:t>ENTRETENUES</a:t>
            </a:r>
          </a:p>
        </p:txBody>
      </p:sp>
      <p:sp>
        <p:nvSpPr>
          <p:cNvPr id="39" name="ZoneTexte 38"/>
          <p:cNvSpPr txBox="1">
            <a:spLocks noChangeArrowheads="1"/>
          </p:cNvSpPr>
          <p:nvPr/>
        </p:nvSpPr>
        <p:spPr bwMode="auto">
          <a:xfrm>
            <a:off x="7747000" y="5027613"/>
            <a:ext cx="2482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fr-FR" altLang="fr-FR" sz="1400" i="1">
                <a:solidFill>
                  <a:schemeClr val="bg1"/>
                </a:solidFill>
                <a:latin typeface="Calibri" panose="020F0502020204030204" pitchFamily="34" charset="0"/>
              </a:rPr>
              <a:t>Données fabricants en % par an</a:t>
            </a:r>
          </a:p>
        </p:txBody>
      </p:sp>
      <p:sp>
        <p:nvSpPr>
          <p:cNvPr id="44" name="Rectangle 43"/>
          <p:cNvSpPr>
            <a:spLocks noChangeArrowheads="1"/>
          </p:cNvSpPr>
          <p:nvPr/>
        </p:nvSpPr>
        <p:spPr bwMode="auto">
          <a:xfrm>
            <a:off x="7386638" y="4437063"/>
            <a:ext cx="2555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fr-FR" altLang="fr-FR" sz="2400" b="1">
                <a:solidFill>
                  <a:srgbClr val="000000"/>
                </a:solidFill>
                <a:latin typeface="Calibri" panose="020F0502020204030204" pitchFamily="34" charset="0"/>
              </a:rPr>
              <a:t>PAC en résidentiel </a:t>
            </a:r>
            <a:endParaRPr lang="fr-FR" altLang="fr-FR" sz="2400" b="1">
              <a:latin typeface="Calibri" panose="020F0502020204030204" pitchFamily="34" charset="0"/>
            </a:endParaRP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77</a:t>
            </a:fld>
            <a:endParaRPr lang="fr-FR" alt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down)">
                                      <p:cBhvr>
                                        <p:cTn id="23" dur="500"/>
                                        <p:tgtEl>
                                          <p:spTgt spid="43"/>
                                        </p:tgtEl>
                                      </p:cBhvr>
                                    </p:animEffect>
                                  </p:childTnLst>
                                </p:cTn>
                              </p:par>
                            </p:childTnLst>
                          </p:cTn>
                        </p:par>
                        <p:par>
                          <p:cTn id="24" fill="hold" nodeType="afterGroup">
                            <p:stCondLst>
                              <p:cond delay="500"/>
                            </p:stCondLst>
                            <p:childTnLst>
                              <p:par>
                                <p:cTn id="25" presetID="2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up)">
                                      <p:cBhvr>
                                        <p:cTn id="32" dur="500"/>
                                        <p:tgtEl>
                                          <p:spTgt spid="42"/>
                                        </p:tgtEl>
                                      </p:cBhvr>
                                    </p:animEffect>
                                  </p:childTnLst>
                                </p:cTn>
                              </p:par>
                            </p:childTnLst>
                          </p:cTn>
                        </p:par>
                        <p:par>
                          <p:cTn id="33" fill="hold" nodeType="afterGroup">
                            <p:stCondLst>
                              <p:cond delay="500"/>
                            </p:stCondLst>
                            <p:childTnLst>
                              <p:par>
                                <p:cTn id="34" presetID="22" presetClass="entr" presetSubtype="4"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down)">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e 77"/>
          <p:cNvGrpSpPr>
            <a:grpSpLocks/>
          </p:cNvGrpSpPr>
          <p:nvPr/>
        </p:nvGrpSpPr>
        <p:grpSpPr bwMode="auto">
          <a:xfrm>
            <a:off x="4800600" y="3213100"/>
            <a:ext cx="7199313" cy="720725"/>
            <a:chOff x="191344" y="4725144"/>
            <a:chExt cx="2880320" cy="936104"/>
          </a:xfrm>
        </p:grpSpPr>
        <p:sp>
          <p:nvSpPr>
            <p:cNvPr id="82" name="Rectangle à coins arrondis 81"/>
            <p:cNvSpPr/>
            <p:nvPr/>
          </p:nvSpPr>
          <p:spPr>
            <a:xfrm>
              <a:off x="191344" y="4725144"/>
              <a:ext cx="2880320" cy="936104"/>
            </a:xfrm>
            <a:prstGeom prst="roundRect">
              <a:avLst>
                <a:gd name="adj" fmla="val 50000"/>
              </a:avLst>
            </a:prstGeom>
            <a:solidFill>
              <a:srgbClr val="04FF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83" name="Rectangle à coins arrondis 82"/>
            <p:cNvSpPr/>
            <p:nvPr/>
          </p:nvSpPr>
          <p:spPr>
            <a:xfrm>
              <a:off x="305668" y="4797311"/>
              <a:ext cx="2736145" cy="79177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grpSp>
        <p:nvGrpSpPr>
          <p:cNvPr id="72" name="Groupe 71"/>
          <p:cNvGrpSpPr>
            <a:grpSpLocks/>
          </p:cNvGrpSpPr>
          <p:nvPr/>
        </p:nvGrpSpPr>
        <p:grpSpPr bwMode="auto">
          <a:xfrm>
            <a:off x="5375275" y="765175"/>
            <a:ext cx="2881313" cy="935038"/>
            <a:chOff x="5375920" y="764704"/>
            <a:chExt cx="2880320" cy="936104"/>
          </a:xfrm>
        </p:grpSpPr>
        <p:grpSp>
          <p:nvGrpSpPr>
            <p:cNvPr id="65600" name="Groupe 63"/>
            <p:cNvGrpSpPr>
              <a:grpSpLocks/>
            </p:cNvGrpSpPr>
            <p:nvPr/>
          </p:nvGrpSpPr>
          <p:grpSpPr bwMode="auto">
            <a:xfrm>
              <a:off x="5375920" y="764704"/>
              <a:ext cx="2880320" cy="936104"/>
              <a:chOff x="191344" y="4725144"/>
              <a:chExt cx="2880320" cy="936104"/>
            </a:xfrm>
          </p:grpSpPr>
          <p:sp>
            <p:nvSpPr>
              <p:cNvPr id="65" name="Rectangle à coins arrondis 64"/>
              <p:cNvSpPr/>
              <p:nvPr/>
            </p:nvSpPr>
            <p:spPr>
              <a:xfrm>
                <a:off x="191344" y="4725144"/>
                <a:ext cx="2880320" cy="936104"/>
              </a:xfrm>
              <a:prstGeom prst="roundRect">
                <a:avLst>
                  <a:gd name="adj" fmla="val 50000"/>
                </a:avLst>
              </a:prstGeom>
              <a:solidFill>
                <a:srgbClr val="04FF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66" name="Rectangle à coins arrondis 65"/>
              <p:cNvSpPr/>
              <p:nvPr/>
            </p:nvSpPr>
            <p:spPr>
              <a:xfrm>
                <a:off x="262757" y="4796663"/>
                <a:ext cx="2737493" cy="793065"/>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grpSp>
          <p:nvGrpSpPr>
            <p:cNvPr id="65601" name="Groupe 43"/>
            <p:cNvGrpSpPr>
              <a:grpSpLocks/>
            </p:cNvGrpSpPr>
            <p:nvPr/>
          </p:nvGrpSpPr>
          <p:grpSpPr bwMode="auto">
            <a:xfrm>
              <a:off x="6194324" y="1015208"/>
              <a:ext cx="1708808" cy="469576"/>
              <a:chOff x="-441369" y="120885"/>
              <a:chExt cx="1645534" cy="452189"/>
            </a:xfrm>
          </p:grpSpPr>
          <p:pic>
            <p:nvPicPr>
              <p:cNvPr id="6560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06" y="157024"/>
                <a:ext cx="977459" cy="37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69" y="120885"/>
                <a:ext cx="529392" cy="45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0" name="Groupe 59"/>
          <p:cNvGrpSpPr>
            <a:grpSpLocks/>
          </p:cNvGrpSpPr>
          <p:nvPr/>
        </p:nvGrpSpPr>
        <p:grpSpPr bwMode="auto">
          <a:xfrm>
            <a:off x="192088" y="4724400"/>
            <a:ext cx="2879725" cy="936625"/>
            <a:chOff x="191344" y="4725144"/>
            <a:chExt cx="2880320" cy="936104"/>
          </a:xfrm>
        </p:grpSpPr>
        <p:sp>
          <p:nvSpPr>
            <p:cNvPr id="59" name="Rectangle à coins arrondis 58"/>
            <p:cNvSpPr/>
            <p:nvPr/>
          </p:nvSpPr>
          <p:spPr>
            <a:xfrm>
              <a:off x="191344" y="4725144"/>
              <a:ext cx="2880320" cy="936104"/>
            </a:xfrm>
            <a:prstGeom prst="roundRect">
              <a:avLst>
                <a:gd name="adj" fmla="val 50000"/>
              </a:avLst>
            </a:prstGeom>
            <a:solidFill>
              <a:srgbClr val="04FF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62" name="Rectangle à coins arrondis 61"/>
            <p:cNvSpPr/>
            <p:nvPr/>
          </p:nvSpPr>
          <p:spPr>
            <a:xfrm>
              <a:off x="262796" y="4796542"/>
              <a:ext cx="2584984" cy="793308"/>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nvGrpSpPr>
            <p:cNvPr id="65596" name="Groupe 55"/>
            <p:cNvGrpSpPr>
              <a:grpSpLocks/>
            </p:cNvGrpSpPr>
            <p:nvPr/>
          </p:nvGrpSpPr>
          <p:grpSpPr bwMode="auto">
            <a:xfrm>
              <a:off x="479376" y="4869160"/>
              <a:ext cx="1522121" cy="603880"/>
              <a:chOff x="5165958" y="4215662"/>
              <a:chExt cx="1522121" cy="603880"/>
            </a:xfrm>
          </p:grpSpPr>
          <p:pic>
            <p:nvPicPr>
              <p:cNvPr id="6559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0054" y="4419807"/>
                <a:ext cx="658025" cy="39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9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8006" y="4215662"/>
                <a:ext cx="382117" cy="603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9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5958" y="4281442"/>
                <a:ext cx="375359" cy="5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3" name="Groupe 62"/>
          <p:cNvGrpSpPr>
            <a:grpSpLocks/>
          </p:cNvGrpSpPr>
          <p:nvPr/>
        </p:nvGrpSpPr>
        <p:grpSpPr bwMode="auto">
          <a:xfrm>
            <a:off x="3935413" y="2636838"/>
            <a:ext cx="1800225" cy="1800225"/>
            <a:chOff x="3935760" y="2569412"/>
            <a:chExt cx="1800200" cy="1800201"/>
          </a:xfrm>
        </p:grpSpPr>
        <p:sp>
          <p:nvSpPr>
            <p:cNvPr id="21" name="ZoneTexte 20"/>
            <p:cNvSpPr txBox="1"/>
            <p:nvPr/>
          </p:nvSpPr>
          <p:spPr>
            <a:xfrm>
              <a:off x="4048470" y="3448875"/>
              <a:ext cx="1512867" cy="585779"/>
            </a:xfrm>
            <a:prstGeom prst="rect">
              <a:avLst/>
            </a:prstGeom>
            <a:noFill/>
          </p:spPr>
          <p:txBody>
            <a:bodyPr>
              <a:spAutoFit/>
            </a:bodyPr>
            <a:lstStyle/>
            <a:p>
              <a:pPr algn="ctr">
                <a:defRPr/>
              </a:pPr>
              <a:r>
                <a:rPr lang="fr-FR" sz="1600" b="1" dirty="0">
                  <a:solidFill>
                    <a:schemeClr val="bg2">
                      <a:lumMod val="25000"/>
                    </a:schemeClr>
                  </a:solidFill>
                </a:rPr>
                <a:t>MATÉRIEL CERTIFIÉ</a:t>
              </a:r>
            </a:p>
          </p:txBody>
        </p:sp>
        <p:sp>
          <p:nvSpPr>
            <p:cNvPr id="22" name="Ellipse 21"/>
            <p:cNvSpPr/>
            <p:nvPr/>
          </p:nvSpPr>
          <p:spPr>
            <a:xfrm>
              <a:off x="3935760" y="2569412"/>
              <a:ext cx="1800200" cy="1800201"/>
            </a:xfrm>
            <a:prstGeom prst="ellipse">
              <a:avLst/>
            </a:prstGeom>
            <a:solidFill>
              <a:srgbClr val="00FF0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nvGrpSpPr>
            <p:cNvPr id="65588" name="Groupe 22"/>
            <p:cNvGrpSpPr>
              <a:grpSpLocks/>
            </p:cNvGrpSpPr>
            <p:nvPr/>
          </p:nvGrpSpPr>
          <p:grpSpPr bwMode="auto">
            <a:xfrm>
              <a:off x="4031047" y="2750035"/>
              <a:ext cx="1548155" cy="1469294"/>
              <a:chOff x="-715621" y="-1871044"/>
              <a:chExt cx="2089232" cy="1982808"/>
            </a:xfrm>
          </p:grpSpPr>
          <p:sp>
            <p:nvSpPr>
              <p:cNvPr id="26" name="Ellipse 25"/>
              <p:cNvSpPr/>
              <p:nvPr/>
            </p:nvSpPr>
            <p:spPr>
              <a:xfrm>
                <a:off x="-715672" y="-1855576"/>
                <a:ext cx="1968772" cy="1966629"/>
              </a:xfrm>
              <a:prstGeom prst="ellipse">
                <a:avLst/>
              </a:prstGeom>
              <a:gradFill flip="none" rotWithShape="1">
                <a:gsLst>
                  <a:gs pos="0">
                    <a:schemeClr val="accent3">
                      <a:lumMod val="67000"/>
                    </a:schemeClr>
                  </a:gs>
                  <a:gs pos="55000">
                    <a:schemeClr val="bg1"/>
                  </a:gs>
                </a:gsLst>
                <a:lin ang="0" scaled="1"/>
                <a:tileRect/>
              </a:gradFill>
              <a:ln w="3492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200"/>
              </a:p>
            </p:txBody>
          </p:sp>
          <p:sp>
            <p:nvSpPr>
              <p:cNvPr id="27" name="Ellipse 26"/>
              <p:cNvSpPr/>
              <p:nvPr/>
            </p:nvSpPr>
            <p:spPr>
              <a:xfrm>
                <a:off x="-595704" y="-1870572"/>
                <a:ext cx="1968772" cy="1966629"/>
              </a:xfrm>
              <a:prstGeom prst="ellipse">
                <a:avLst/>
              </a:prstGeom>
              <a:solidFill>
                <a:schemeClr val="bg1"/>
              </a:solid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00" b="1" dirty="0">
                  <a:solidFill>
                    <a:schemeClr val="bg2">
                      <a:lumMod val="25000"/>
                    </a:schemeClr>
                  </a:solidFill>
                </a:endParaRPr>
              </a:p>
            </p:txBody>
          </p:sp>
        </p:grpSp>
        <p:sp>
          <p:nvSpPr>
            <p:cNvPr id="24" name="ZoneTexte 23"/>
            <p:cNvSpPr txBox="1"/>
            <p:nvPr/>
          </p:nvSpPr>
          <p:spPr>
            <a:xfrm>
              <a:off x="4080220" y="3290127"/>
              <a:ext cx="1511279" cy="830251"/>
            </a:xfrm>
            <a:prstGeom prst="rect">
              <a:avLst/>
            </a:prstGeom>
            <a:noFill/>
          </p:spPr>
          <p:txBody>
            <a:bodyPr>
              <a:spAutoFit/>
            </a:bodyPr>
            <a:lstStyle/>
            <a:p>
              <a:pPr algn="ctr">
                <a:defRPr/>
              </a:pPr>
              <a:r>
                <a:rPr lang="fr-FR" sz="1600" b="1" dirty="0">
                  <a:solidFill>
                    <a:schemeClr val="bg2">
                      <a:lumMod val="25000"/>
                    </a:schemeClr>
                  </a:solidFill>
                </a:rPr>
                <a:t>une</a:t>
              </a:r>
            </a:p>
            <a:p>
              <a:pPr algn="ctr">
                <a:defRPr/>
              </a:pPr>
              <a:r>
                <a:rPr lang="fr-FR" sz="1600" b="1" dirty="0">
                  <a:solidFill>
                    <a:schemeClr val="bg2">
                      <a:lumMod val="25000"/>
                    </a:schemeClr>
                  </a:solidFill>
                </a:rPr>
                <a:t>MAINTENANCE</a:t>
              </a:r>
            </a:p>
            <a:p>
              <a:pPr algn="ctr">
                <a:defRPr/>
              </a:pPr>
              <a:r>
                <a:rPr lang="fr-FR" sz="1600" b="1" dirty="0">
                  <a:solidFill>
                    <a:schemeClr val="bg2">
                      <a:lumMod val="25000"/>
                    </a:schemeClr>
                  </a:solidFill>
                </a:rPr>
                <a:t>de QUALITÉ</a:t>
              </a:r>
            </a:p>
          </p:txBody>
        </p:sp>
      </p:grpSp>
      <p:sp>
        <p:nvSpPr>
          <p:cNvPr id="25" name="Forme libre 24"/>
          <p:cNvSpPr/>
          <p:nvPr/>
        </p:nvSpPr>
        <p:spPr>
          <a:xfrm>
            <a:off x="4405557" y="2276872"/>
            <a:ext cx="1198704" cy="1085441"/>
          </a:xfrm>
          <a:custGeom>
            <a:avLst/>
            <a:gdLst>
              <a:gd name="connsiteX0" fmla="*/ 0 w 2524539"/>
              <a:gd name="connsiteY0" fmla="*/ 993913 h 2286000"/>
              <a:gd name="connsiteX1" fmla="*/ 974035 w 2524539"/>
              <a:gd name="connsiteY1" fmla="*/ 1510747 h 2286000"/>
              <a:gd name="connsiteX2" fmla="*/ 2524539 w 2524539"/>
              <a:gd name="connsiteY2" fmla="*/ 0 h 2286000"/>
              <a:gd name="connsiteX3" fmla="*/ 993913 w 2524539"/>
              <a:gd name="connsiteY3" fmla="*/ 2286000 h 2286000"/>
              <a:gd name="connsiteX4" fmla="*/ 0 w 2524539"/>
              <a:gd name="connsiteY4" fmla="*/ 993913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539" h="2286000">
                <a:moveTo>
                  <a:pt x="0" y="993913"/>
                </a:moveTo>
                <a:lnTo>
                  <a:pt x="974035" y="1510747"/>
                </a:lnTo>
                <a:lnTo>
                  <a:pt x="2524539" y="0"/>
                </a:lnTo>
                <a:lnTo>
                  <a:pt x="993913" y="2286000"/>
                </a:lnTo>
                <a:lnTo>
                  <a:pt x="0" y="993913"/>
                </a:lnTo>
                <a:close/>
              </a:path>
            </a:pathLst>
          </a:custGeom>
          <a:solidFill>
            <a:srgbClr val="00FF01"/>
          </a:solidFill>
          <a:ln>
            <a:noFill/>
          </a:ln>
          <a:effectLst>
            <a:outerShdw blurRad="50800" dist="1397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2" name="Rectangle 31"/>
          <p:cNvSpPr/>
          <p:nvPr/>
        </p:nvSpPr>
        <p:spPr>
          <a:xfrm>
            <a:off x="5879976" y="1484784"/>
            <a:ext cx="5833837" cy="1569660"/>
          </a:xfrm>
          <a:prstGeom prst="rect">
            <a:avLst/>
          </a:prstGeom>
        </p:spPr>
        <p:txBody>
          <a:bodyPr>
            <a:spAutoFit/>
          </a:bodyPr>
          <a:lstStyle/>
          <a:p>
            <a:pPr algn="ctr">
              <a:defRPr/>
            </a:pPr>
            <a:r>
              <a:rPr lang="fr-FR" sz="3200" dirty="0">
                <a:ln w="9525">
                  <a:solidFill>
                    <a:srgbClr val="31487A"/>
                  </a:solidFill>
                  <a:prstDash val="solid"/>
                </a:ln>
                <a:solidFill>
                  <a:srgbClr val="31487A"/>
                </a:solidFill>
              </a:rPr>
              <a:t>pour</a:t>
            </a:r>
          </a:p>
          <a:p>
            <a:pPr marL="342900" indent="-342900" algn="ctr">
              <a:buFont typeface="Wingdings" panose="05000000000000000000" pitchFamily="2" charset="2"/>
              <a:buChar char="ü"/>
              <a:defRPr/>
            </a:pPr>
            <a:r>
              <a:rPr lang="fr-FR" sz="3200" b="1" dirty="0">
                <a:ln w="9525">
                  <a:solidFill>
                    <a:srgbClr val="31487A"/>
                  </a:solidFill>
                  <a:prstDash val="solid"/>
                </a:ln>
                <a:solidFill>
                  <a:srgbClr val="31487A"/>
                </a:solidFill>
              </a:rPr>
              <a:t>Maintenir la Performance et</a:t>
            </a:r>
          </a:p>
          <a:p>
            <a:pPr marL="342900" indent="-342900" algn="ctr">
              <a:buFont typeface="Wingdings" panose="05000000000000000000" pitchFamily="2" charset="2"/>
              <a:buChar char="ü"/>
              <a:defRPr/>
            </a:pPr>
            <a:r>
              <a:rPr lang="fr-FR" sz="3200" b="1" dirty="0">
                <a:ln w="9525">
                  <a:solidFill>
                    <a:srgbClr val="31487A"/>
                  </a:solidFill>
                  <a:prstDash val="solid"/>
                </a:ln>
                <a:solidFill>
                  <a:srgbClr val="31487A"/>
                </a:solidFill>
              </a:rPr>
              <a:t>Pérenniser les installations</a:t>
            </a:r>
          </a:p>
        </p:txBody>
      </p:sp>
      <p:sp>
        <p:nvSpPr>
          <p:cNvPr id="36" name="Rectangle 35"/>
          <p:cNvSpPr/>
          <p:nvPr/>
        </p:nvSpPr>
        <p:spPr>
          <a:xfrm>
            <a:off x="1559496" y="1844824"/>
            <a:ext cx="2304256" cy="1200329"/>
          </a:xfrm>
          <a:prstGeom prst="rect">
            <a:avLst/>
          </a:prstGeom>
          <a:noFill/>
        </p:spPr>
        <p:txBody>
          <a:bodyPr>
            <a:spAutoFit/>
          </a:bodyPr>
          <a:lstStyle/>
          <a:p>
            <a:pPr algn="ctr">
              <a:defRPr/>
            </a:pPr>
            <a:r>
              <a:rPr lang="fr-FR" sz="3600" b="1" dirty="0">
                <a:ln w="9525">
                  <a:solidFill>
                    <a:srgbClr val="31487A"/>
                  </a:solidFill>
                  <a:prstDash val="solid"/>
                </a:ln>
                <a:solidFill>
                  <a:srgbClr val="31487A"/>
                </a:solidFill>
              </a:rPr>
              <a:t>Améliorer</a:t>
            </a:r>
          </a:p>
          <a:p>
            <a:pPr algn="ctr">
              <a:defRPr/>
            </a:pPr>
            <a:r>
              <a:rPr lang="fr-FR" sz="3600" b="1" dirty="0">
                <a:ln w="9525">
                  <a:solidFill>
                    <a:srgbClr val="31487A"/>
                  </a:solidFill>
                  <a:prstDash val="solid"/>
                </a:ln>
                <a:solidFill>
                  <a:srgbClr val="31487A"/>
                </a:solidFill>
              </a:rPr>
              <a:t>la qualité</a:t>
            </a:r>
          </a:p>
        </p:txBody>
      </p:sp>
      <p:grpSp>
        <p:nvGrpSpPr>
          <p:cNvPr id="61" name="Groupe 60"/>
          <p:cNvGrpSpPr>
            <a:grpSpLocks/>
          </p:cNvGrpSpPr>
          <p:nvPr/>
        </p:nvGrpSpPr>
        <p:grpSpPr bwMode="auto">
          <a:xfrm>
            <a:off x="2063750" y="4010025"/>
            <a:ext cx="1800225" cy="1800225"/>
            <a:chOff x="2063552" y="4009572"/>
            <a:chExt cx="1800200" cy="1800201"/>
          </a:xfrm>
        </p:grpSpPr>
        <p:sp>
          <p:nvSpPr>
            <p:cNvPr id="13" name="ZoneTexte 12"/>
            <p:cNvSpPr txBox="1"/>
            <p:nvPr/>
          </p:nvSpPr>
          <p:spPr>
            <a:xfrm>
              <a:off x="2176263" y="4889035"/>
              <a:ext cx="1512866" cy="585780"/>
            </a:xfrm>
            <a:prstGeom prst="rect">
              <a:avLst/>
            </a:prstGeom>
            <a:noFill/>
          </p:spPr>
          <p:txBody>
            <a:bodyPr>
              <a:spAutoFit/>
            </a:bodyPr>
            <a:lstStyle/>
            <a:p>
              <a:pPr algn="ctr">
                <a:defRPr/>
              </a:pPr>
              <a:r>
                <a:rPr lang="fr-FR" sz="1600" b="1" dirty="0">
                  <a:solidFill>
                    <a:schemeClr val="bg2">
                      <a:lumMod val="25000"/>
                    </a:schemeClr>
                  </a:solidFill>
                </a:rPr>
                <a:t>MATÉRIEL CERTIFIÉ</a:t>
              </a:r>
            </a:p>
          </p:txBody>
        </p:sp>
        <p:sp>
          <p:nvSpPr>
            <p:cNvPr id="14" name="Ellipse 13"/>
            <p:cNvSpPr/>
            <p:nvPr/>
          </p:nvSpPr>
          <p:spPr>
            <a:xfrm>
              <a:off x="2063552" y="4009572"/>
              <a:ext cx="1800200" cy="1800201"/>
            </a:xfrm>
            <a:prstGeom prst="ellipse">
              <a:avLst/>
            </a:prstGeom>
            <a:solidFill>
              <a:srgbClr val="04FF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nvGrpSpPr>
            <p:cNvPr id="65580" name="Groupe 14"/>
            <p:cNvGrpSpPr>
              <a:grpSpLocks/>
            </p:cNvGrpSpPr>
            <p:nvPr/>
          </p:nvGrpSpPr>
          <p:grpSpPr bwMode="auto">
            <a:xfrm>
              <a:off x="2158839" y="4190195"/>
              <a:ext cx="1548155" cy="1469294"/>
              <a:chOff x="-715621" y="-1871044"/>
              <a:chExt cx="2089232" cy="1982808"/>
            </a:xfrm>
          </p:grpSpPr>
          <p:sp>
            <p:nvSpPr>
              <p:cNvPr id="18" name="Ellipse 17"/>
              <p:cNvSpPr/>
              <p:nvPr/>
            </p:nvSpPr>
            <p:spPr>
              <a:xfrm>
                <a:off x="-715672" y="-1855575"/>
                <a:ext cx="1968773" cy="1966629"/>
              </a:xfrm>
              <a:prstGeom prst="ellipse">
                <a:avLst/>
              </a:prstGeom>
              <a:gradFill flip="none" rotWithShape="1">
                <a:gsLst>
                  <a:gs pos="0">
                    <a:schemeClr val="accent3">
                      <a:lumMod val="67000"/>
                    </a:schemeClr>
                  </a:gs>
                  <a:gs pos="55000">
                    <a:schemeClr val="bg1"/>
                  </a:gs>
                </a:gsLst>
                <a:lin ang="0" scaled="1"/>
                <a:tileRect/>
              </a:gradFill>
              <a:ln w="3492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200"/>
              </a:p>
            </p:txBody>
          </p:sp>
          <p:sp>
            <p:nvSpPr>
              <p:cNvPr id="19" name="Ellipse 18"/>
              <p:cNvSpPr/>
              <p:nvPr/>
            </p:nvSpPr>
            <p:spPr>
              <a:xfrm>
                <a:off x="-595704" y="-1870572"/>
                <a:ext cx="1968773" cy="1966629"/>
              </a:xfrm>
              <a:prstGeom prst="ellipse">
                <a:avLst/>
              </a:prstGeom>
              <a:solidFill>
                <a:schemeClr val="bg1"/>
              </a:solidFill>
              <a:ln w="1047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00" b="1" dirty="0">
                  <a:solidFill>
                    <a:schemeClr val="bg2">
                      <a:lumMod val="25000"/>
                    </a:schemeClr>
                  </a:solidFill>
                </a:endParaRPr>
              </a:p>
            </p:txBody>
          </p:sp>
        </p:grpSp>
        <p:sp>
          <p:nvSpPr>
            <p:cNvPr id="16" name="ZoneTexte 15"/>
            <p:cNvSpPr txBox="1"/>
            <p:nvPr/>
          </p:nvSpPr>
          <p:spPr>
            <a:xfrm>
              <a:off x="2208013" y="4890623"/>
              <a:ext cx="1511279" cy="585779"/>
            </a:xfrm>
            <a:prstGeom prst="rect">
              <a:avLst/>
            </a:prstGeom>
            <a:noFill/>
          </p:spPr>
          <p:txBody>
            <a:bodyPr>
              <a:spAutoFit/>
            </a:bodyPr>
            <a:lstStyle/>
            <a:p>
              <a:pPr algn="ctr">
                <a:defRPr/>
              </a:pPr>
              <a:r>
                <a:rPr lang="fr-FR" sz="1600" b="1" dirty="0">
                  <a:solidFill>
                    <a:schemeClr val="bg2">
                      <a:lumMod val="25000"/>
                    </a:schemeClr>
                  </a:solidFill>
                </a:rPr>
                <a:t>INSTALLATEUR</a:t>
              </a:r>
              <a:br>
                <a:rPr lang="fr-FR" sz="1600" b="1" dirty="0">
                  <a:solidFill>
                    <a:schemeClr val="bg2">
                      <a:lumMod val="25000"/>
                    </a:schemeClr>
                  </a:solidFill>
                </a:rPr>
              </a:br>
              <a:r>
                <a:rPr lang="fr-FR" sz="1600" b="1" dirty="0">
                  <a:solidFill>
                    <a:schemeClr val="bg2">
                      <a:lumMod val="25000"/>
                    </a:schemeClr>
                  </a:solidFill>
                </a:rPr>
                <a:t>QUALIFIÉ</a:t>
              </a:r>
            </a:p>
          </p:txBody>
        </p:sp>
      </p:grpSp>
      <p:sp>
        <p:nvSpPr>
          <p:cNvPr id="17" name="Forme libre 16"/>
          <p:cNvSpPr/>
          <p:nvPr/>
        </p:nvSpPr>
        <p:spPr>
          <a:xfrm>
            <a:off x="2533349" y="3717032"/>
            <a:ext cx="1198704" cy="1085441"/>
          </a:xfrm>
          <a:custGeom>
            <a:avLst/>
            <a:gdLst>
              <a:gd name="connsiteX0" fmla="*/ 0 w 2524539"/>
              <a:gd name="connsiteY0" fmla="*/ 993913 h 2286000"/>
              <a:gd name="connsiteX1" fmla="*/ 974035 w 2524539"/>
              <a:gd name="connsiteY1" fmla="*/ 1510747 h 2286000"/>
              <a:gd name="connsiteX2" fmla="*/ 2524539 w 2524539"/>
              <a:gd name="connsiteY2" fmla="*/ 0 h 2286000"/>
              <a:gd name="connsiteX3" fmla="*/ 993913 w 2524539"/>
              <a:gd name="connsiteY3" fmla="*/ 2286000 h 2286000"/>
              <a:gd name="connsiteX4" fmla="*/ 0 w 2524539"/>
              <a:gd name="connsiteY4" fmla="*/ 993913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539" h="2286000">
                <a:moveTo>
                  <a:pt x="0" y="993913"/>
                </a:moveTo>
                <a:lnTo>
                  <a:pt x="974035" y="1510747"/>
                </a:lnTo>
                <a:lnTo>
                  <a:pt x="2524539" y="0"/>
                </a:lnTo>
                <a:lnTo>
                  <a:pt x="993913" y="2286000"/>
                </a:lnTo>
                <a:lnTo>
                  <a:pt x="0" y="993913"/>
                </a:lnTo>
                <a:close/>
              </a:path>
            </a:pathLst>
          </a:custGeom>
          <a:solidFill>
            <a:srgbClr val="04FF05"/>
          </a:solidFill>
          <a:ln>
            <a:noFill/>
          </a:ln>
          <a:effectLst>
            <a:outerShdw blurRad="50800" dist="1397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nvGrpSpPr>
          <p:cNvPr id="71" name="Groupe 70"/>
          <p:cNvGrpSpPr>
            <a:grpSpLocks/>
          </p:cNvGrpSpPr>
          <p:nvPr/>
        </p:nvGrpSpPr>
        <p:grpSpPr bwMode="auto">
          <a:xfrm>
            <a:off x="4295775" y="296863"/>
            <a:ext cx="1800225" cy="1800225"/>
            <a:chOff x="4295800" y="296988"/>
            <a:chExt cx="1800200" cy="1800201"/>
          </a:xfrm>
        </p:grpSpPr>
        <p:sp>
          <p:nvSpPr>
            <p:cNvPr id="5" name="ZoneTexte 4"/>
            <p:cNvSpPr txBox="1"/>
            <p:nvPr/>
          </p:nvSpPr>
          <p:spPr>
            <a:xfrm>
              <a:off x="4408511" y="1176451"/>
              <a:ext cx="1512866" cy="585779"/>
            </a:xfrm>
            <a:prstGeom prst="rect">
              <a:avLst/>
            </a:prstGeom>
            <a:noFill/>
          </p:spPr>
          <p:txBody>
            <a:bodyPr>
              <a:spAutoFit/>
            </a:bodyPr>
            <a:lstStyle/>
            <a:p>
              <a:pPr algn="ctr">
                <a:defRPr/>
              </a:pPr>
              <a:r>
                <a:rPr lang="fr-FR" sz="1600" b="1" dirty="0">
                  <a:solidFill>
                    <a:schemeClr val="bg2">
                      <a:lumMod val="25000"/>
                    </a:schemeClr>
                  </a:solidFill>
                </a:rPr>
                <a:t>MATÉRIEL CERTIFIÉ</a:t>
              </a:r>
            </a:p>
          </p:txBody>
        </p:sp>
        <p:sp>
          <p:nvSpPr>
            <p:cNvPr id="6" name="Ellipse 5"/>
            <p:cNvSpPr/>
            <p:nvPr/>
          </p:nvSpPr>
          <p:spPr>
            <a:xfrm>
              <a:off x="4295800" y="296988"/>
              <a:ext cx="1800200" cy="1800201"/>
            </a:xfrm>
            <a:prstGeom prst="ellipse">
              <a:avLst/>
            </a:prstGeom>
            <a:solidFill>
              <a:srgbClr val="04FF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nvGrpSpPr>
            <p:cNvPr id="65572" name="Groupe 6"/>
            <p:cNvGrpSpPr>
              <a:grpSpLocks/>
            </p:cNvGrpSpPr>
            <p:nvPr/>
          </p:nvGrpSpPr>
          <p:grpSpPr bwMode="auto">
            <a:xfrm>
              <a:off x="4391087" y="477611"/>
              <a:ext cx="1548155" cy="1469294"/>
              <a:chOff x="-715621" y="-1871044"/>
              <a:chExt cx="2089232" cy="1982808"/>
            </a:xfrm>
          </p:grpSpPr>
          <p:sp>
            <p:nvSpPr>
              <p:cNvPr id="10" name="Ellipse 9"/>
              <p:cNvSpPr/>
              <p:nvPr/>
            </p:nvSpPr>
            <p:spPr>
              <a:xfrm>
                <a:off x="-715672" y="-1855576"/>
                <a:ext cx="1968773" cy="1966629"/>
              </a:xfrm>
              <a:prstGeom prst="ellipse">
                <a:avLst/>
              </a:prstGeom>
              <a:gradFill flip="none" rotWithShape="1">
                <a:gsLst>
                  <a:gs pos="0">
                    <a:schemeClr val="accent3">
                      <a:lumMod val="67000"/>
                    </a:schemeClr>
                  </a:gs>
                  <a:gs pos="55000">
                    <a:schemeClr val="bg1"/>
                  </a:gs>
                </a:gsLst>
                <a:lin ang="0" scaled="1"/>
                <a:tileRect/>
              </a:gradFill>
              <a:ln w="3492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200"/>
              </a:p>
            </p:txBody>
          </p:sp>
          <p:sp>
            <p:nvSpPr>
              <p:cNvPr id="11" name="Ellipse 10"/>
              <p:cNvSpPr/>
              <p:nvPr/>
            </p:nvSpPr>
            <p:spPr>
              <a:xfrm>
                <a:off x="-595704" y="-1870572"/>
                <a:ext cx="1968773" cy="1966629"/>
              </a:xfrm>
              <a:prstGeom prst="ellipse">
                <a:avLst/>
              </a:prstGeom>
              <a:solidFill>
                <a:schemeClr val="bg1"/>
              </a:solid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00" b="1" dirty="0">
                  <a:solidFill>
                    <a:schemeClr val="bg2">
                      <a:lumMod val="25000"/>
                    </a:schemeClr>
                  </a:solidFill>
                </a:endParaRPr>
              </a:p>
            </p:txBody>
          </p:sp>
        </p:grpSp>
        <p:sp>
          <p:nvSpPr>
            <p:cNvPr id="8" name="ZoneTexte 7"/>
            <p:cNvSpPr txBox="1"/>
            <p:nvPr/>
          </p:nvSpPr>
          <p:spPr>
            <a:xfrm>
              <a:off x="4440261" y="1178038"/>
              <a:ext cx="1511279" cy="585780"/>
            </a:xfrm>
            <a:prstGeom prst="rect">
              <a:avLst/>
            </a:prstGeom>
            <a:noFill/>
          </p:spPr>
          <p:txBody>
            <a:bodyPr>
              <a:spAutoFit/>
            </a:bodyPr>
            <a:lstStyle/>
            <a:p>
              <a:pPr algn="ctr">
                <a:defRPr/>
              </a:pPr>
              <a:r>
                <a:rPr lang="fr-FR" sz="1600" b="1" dirty="0">
                  <a:solidFill>
                    <a:schemeClr val="bg2">
                      <a:lumMod val="25000"/>
                    </a:schemeClr>
                  </a:solidFill>
                </a:rPr>
                <a:t>MATÉRIEL</a:t>
              </a:r>
            </a:p>
            <a:p>
              <a:pPr algn="ctr">
                <a:defRPr/>
              </a:pPr>
              <a:r>
                <a:rPr lang="fr-FR" sz="1600" b="1" dirty="0">
                  <a:solidFill>
                    <a:schemeClr val="bg2">
                      <a:lumMod val="25000"/>
                    </a:schemeClr>
                  </a:solidFill>
                </a:rPr>
                <a:t>CERTIFIÉ</a:t>
              </a:r>
            </a:p>
          </p:txBody>
        </p:sp>
      </p:grpSp>
      <p:sp>
        <p:nvSpPr>
          <p:cNvPr id="9" name="Forme libre 8"/>
          <p:cNvSpPr/>
          <p:nvPr/>
        </p:nvSpPr>
        <p:spPr>
          <a:xfrm>
            <a:off x="4765597" y="4448"/>
            <a:ext cx="1198704" cy="1085441"/>
          </a:xfrm>
          <a:custGeom>
            <a:avLst/>
            <a:gdLst>
              <a:gd name="connsiteX0" fmla="*/ 0 w 2524539"/>
              <a:gd name="connsiteY0" fmla="*/ 993913 h 2286000"/>
              <a:gd name="connsiteX1" fmla="*/ 974035 w 2524539"/>
              <a:gd name="connsiteY1" fmla="*/ 1510747 h 2286000"/>
              <a:gd name="connsiteX2" fmla="*/ 2524539 w 2524539"/>
              <a:gd name="connsiteY2" fmla="*/ 0 h 2286000"/>
              <a:gd name="connsiteX3" fmla="*/ 993913 w 2524539"/>
              <a:gd name="connsiteY3" fmla="*/ 2286000 h 2286000"/>
              <a:gd name="connsiteX4" fmla="*/ 0 w 2524539"/>
              <a:gd name="connsiteY4" fmla="*/ 993913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539" h="2286000">
                <a:moveTo>
                  <a:pt x="0" y="993913"/>
                </a:moveTo>
                <a:lnTo>
                  <a:pt x="974035" y="1510747"/>
                </a:lnTo>
                <a:lnTo>
                  <a:pt x="2524539" y="0"/>
                </a:lnTo>
                <a:lnTo>
                  <a:pt x="993913" y="2286000"/>
                </a:lnTo>
                <a:lnTo>
                  <a:pt x="0" y="993913"/>
                </a:lnTo>
                <a:close/>
              </a:path>
            </a:pathLst>
          </a:custGeom>
          <a:solidFill>
            <a:srgbClr val="04FF05"/>
          </a:solidFill>
          <a:ln>
            <a:noFill/>
          </a:ln>
          <a:effectLst>
            <a:outerShdw blurRad="50800" dist="1397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84" name="ZoneTexte 83"/>
          <p:cNvSpPr txBox="1"/>
          <p:nvPr/>
        </p:nvSpPr>
        <p:spPr>
          <a:xfrm>
            <a:off x="5807968" y="3214717"/>
            <a:ext cx="5976664" cy="646331"/>
          </a:xfrm>
          <a:prstGeom prst="rect">
            <a:avLst/>
          </a:prstGeom>
          <a:noFill/>
        </p:spPr>
        <p:txBody>
          <a:bodyPr>
            <a:spAutoFit/>
          </a:bodyPr>
          <a:lstStyle/>
          <a:p>
            <a:pPr algn="ctr">
              <a:defRPr/>
            </a:pPr>
            <a:r>
              <a:rPr lang="fr-FR" sz="3600" b="1" dirty="0">
                <a:ln w="9525">
                  <a:solidFill>
                    <a:srgbClr val="31487A"/>
                  </a:solidFill>
                  <a:prstDash val="solid"/>
                </a:ln>
                <a:solidFill>
                  <a:srgbClr val="31487A"/>
                </a:solidFill>
              </a:rPr>
              <a:t>BOITE À OUTILS</a:t>
            </a:r>
          </a:p>
        </p:txBody>
      </p:sp>
      <p:grpSp>
        <p:nvGrpSpPr>
          <p:cNvPr id="86" name="Groupe 85"/>
          <p:cNvGrpSpPr>
            <a:grpSpLocks/>
          </p:cNvGrpSpPr>
          <p:nvPr/>
        </p:nvGrpSpPr>
        <p:grpSpPr bwMode="auto">
          <a:xfrm>
            <a:off x="5880100" y="3789363"/>
            <a:ext cx="2808288" cy="1943100"/>
            <a:chOff x="5879976" y="3861048"/>
            <a:chExt cx="2808312" cy="1944216"/>
          </a:xfrm>
        </p:grpSpPr>
        <p:sp>
          <p:nvSpPr>
            <p:cNvPr id="76" name="Rectangle à coins arrondis 75"/>
            <p:cNvSpPr/>
            <p:nvPr/>
          </p:nvSpPr>
          <p:spPr>
            <a:xfrm>
              <a:off x="5879976" y="3861048"/>
              <a:ext cx="2808312" cy="1944216"/>
            </a:xfrm>
            <a:prstGeom prst="roundRect">
              <a:avLst>
                <a:gd name="adj" fmla="val 4582"/>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5566" name="ZoneTexte 87"/>
            <p:cNvSpPr txBox="1">
              <a:spLocks noChangeArrowheads="1"/>
            </p:cNvSpPr>
            <p:nvPr/>
          </p:nvSpPr>
          <p:spPr bwMode="auto">
            <a:xfrm>
              <a:off x="6023992" y="4265801"/>
              <a:ext cx="26642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 typeface="Wingdings" panose="05000000000000000000" pitchFamily="2" charset="2"/>
                <a:buChar char="ü"/>
              </a:pPr>
              <a:r>
                <a:rPr lang="fr-FR" altLang="fr-FR" sz="1600" b="1" dirty="0">
                  <a:solidFill>
                    <a:srgbClr val="31487A"/>
                  </a:solidFill>
                  <a:latin typeface="Calibri" panose="020F0502020204030204" pitchFamily="34" charset="0"/>
                </a:rPr>
                <a:t>Guide d’utilisation PAC client</a:t>
              </a:r>
            </a:p>
            <a:p>
              <a:pPr>
                <a:spcBef>
                  <a:spcPct val="0"/>
                </a:spcBef>
                <a:buFont typeface="Wingdings" panose="05000000000000000000" pitchFamily="2" charset="2"/>
                <a:buChar char="ü"/>
              </a:pPr>
              <a:r>
                <a:rPr lang="fr-FR" altLang="fr-FR" sz="1600" b="1" dirty="0">
                  <a:solidFill>
                    <a:srgbClr val="31487A"/>
                  </a:solidFill>
                  <a:latin typeface="Calibri" panose="020F0502020204030204" pitchFamily="34" charset="0"/>
                </a:rPr>
                <a:t>Contrat d’entretien PAC air/eau + air/air</a:t>
              </a:r>
            </a:p>
            <a:p>
              <a:pPr>
                <a:spcBef>
                  <a:spcPct val="0"/>
                </a:spcBef>
                <a:buFont typeface="Wingdings" panose="05000000000000000000" pitchFamily="2" charset="2"/>
                <a:buChar char="ü"/>
              </a:pPr>
              <a:r>
                <a:rPr lang="fr-FR" altLang="fr-FR" sz="1600" b="1" dirty="0">
                  <a:solidFill>
                    <a:srgbClr val="31487A"/>
                  </a:solidFill>
                  <a:latin typeface="Calibri" panose="020F0502020204030204" pitchFamily="34" charset="0"/>
                </a:rPr>
                <a:t>Check </a:t>
              </a:r>
              <a:r>
                <a:rPr lang="fr-FR" altLang="fr-FR" sz="1600" b="1" dirty="0" err="1" smtClean="0">
                  <a:solidFill>
                    <a:srgbClr val="31487A"/>
                  </a:solidFill>
                  <a:latin typeface="Calibri" panose="020F0502020204030204" pitchFamily="34" charset="0"/>
                </a:rPr>
                <a:t>list</a:t>
              </a:r>
              <a:r>
                <a:rPr lang="fr-FR" altLang="fr-FR" sz="1600" b="1" dirty="0" smtClean="0">
                  <a:solidFill>
                    <a:srgbClr val="31487A"/>
                  </a:solidFill>
                  <a:latin typeface="Calibri" panose="020F0502020204030204" pitchFamily="34" charset="0"/>
                </a:rPr>
                <a:t> </a:t>
              </a:r>
              <a:r>
                <a:rPr lang="fr-FR" altLang="fr-FR" sz="1600" b="1" dirty="0">
                  <a:solidFill>
                    <a:srgbClr val="31487A"/>
                  </a:solidFill>
                  <a:latin typeface="Calibri" panose="020F0502020204030204" pitchFamily="34" charset="0"/>
                </a:rPr>
                <a:t>technicien</a:t>
              </a:r>
            </a:p>
          </p:txBody>
        </p:sp>
        <p:sp>
          <p:nvSpPr>
            <p:cNvPr id="91" name="ZoneTexte 90"/>
            <p:cNvSpPr txBox="1"/>
            <p:nvPr/>
          </p:nvSpPr>
          <p:spPr>
            <a:xfrm>
              <a:off x="5879976" y="3861048"/>
              <a:ext cx="2808312" cy="400280"/>
            </a:xfrm>
            <a:prstGeom prst="rect">
              <a:avLst/>
            </a:prstGeom>
            <a:solidFill>
              <a:schemeClr val="bg1"/>
            </a:solidFill>
          </p:spPr>
          <p:txBody>
            <a:bodyPr>
              <a:spAutoFit/>
            </a:bodyPr>
            <a:lstStyle/>
            <a:p>
              <a:pPr algn="ctr">
                <a:defRPr/>
              </a:pPr>
              <a:r>
                <a:rPr lang="fr-FR" sz="2000" b="1" dirty="0">
                  <a:solidFill>
                    <a:schemeClr val="bg2">
                      <a:lumMod val="25000"/>
                    </a:schemeClr>
                  </a:solidFill>
                </a:rPr>
                <a:t>FAIRE SAVOIR</a:t>
              </a:r>
            </a:p>
          </p:txBody>
        </p:sp>
      </p:grpSp>
      <p:grpSp>
        <p:nvGrpSpPr>
          <p:cNvPr id="87" name="Groupe 86"/>
          <p:cNvGrpSpPr>
            <a:grpSpLocks/>
          </p:cNvGrpSpPr>
          <p:nvPr/>
        </p:nvGrpSpPr>
        <p:grpSpPr bwMode="auto">
          <a:xfrm>
            <a:off x="8904288" y="3789363"/>
            <a:ext cx="2808287" cy="1943100"/>
            <a:chOff x="8904312" y="3861048"/>
            <a:chExt cx="2808312" cy="1944216"/>
          </a:xfrm>
        </p:grpSpPr>
        <p:sp>
          <p:nvSpPr>
            <p:cNvPr id="90" name="Rectangle à coins arrondis 89"/>
            <p:cNvSpPr/>
            <p:nvPr/>
          </p:nvSpPr>
          <p:spPr>
            <a:xfrm>
              <a:off x="8904312" y="3861048"/>
              <a:ext cx="2808312" cy="1944216"/>
            </a:xfrm>
            <a:prstGeom prst="roundRect">
              <a:avLst>
                <a:gd name="adj" fmla="val 7390"/>
              </a:avLst>
            </a:prstGeom>
            <a:solidFill>
              <a:schemeClr val="bg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5561" name="ZoneTexte 91"/>
            <p:cNvSpPr txBox="1">
              <a:spLocks noChangeArrowheads="1"/>
            </p:cNvSpPr>
            <p:nvPr/>
          </p:nvSpPr>
          <p:spPr bwMode="auto">
            <a:xfrm>
              <a:off x="8976345" y="4265801"/>
              <a:ext cx="2736279" cy="10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Clr>
                  <a:srgbClr val="31487A"/>
                </a:buClr>
                <a:buFont typeface="Courier New" panose="02070309020205020404" pitchFamily="49" charset="0"/>
                <a:buChar char="o"/>
              </a:pPr>
              <a:r>
                <a:rPr lang="fr-FR" altLang="fr-FR" sz="1600" b="1" dirty="0">
                  <a:solidFill>
                    <a:srgbClr val="31487A"/>
                  </a:solidFill>
                  <a:latin typeface="Calibri" panose="020F0502020204030204" pitchFamily="34" charset="0"/>
                </a:rPr>
                <a:t>Comment inciter </a:t>
              </a:r>
              <a:r>
                <a:rPr lang="fr-FR" altLang="fr-FR" sz="1600" b="1" dirty="0" smtClean="0">
                  <a:solidFill>
                    <a:srgbClr val="31487A"/>
                  </a:solidFill>
                  <a:latin typeface="Calibri" panose="020F0502020204030204" pitchFamily="34" charset="0"/>
                </a:rPr>
                <a:t>à l’entretien </a:t>
              </a:r>
              <a:r>
                <a:rPr lang="fr-FR" altLang="fr-FR" sz="1600" b="1" dirty="0">
                  <a:solidFill>
                    <a:srgbClr val="31487A"/>
                  </a:solidFill>
                  <a:latin typeface="Calibri" panose="020F0502020204030204" pitchFamily="34" charset="0"/>
                </a:rPr>
                <a:t>annuel ?</a:t>
              </a:r>
            </a:p>
            <a:p>
              <a:pPr>
                <a:spcBef>
                  <a:spcPct val="0"/>
                </a:spcBef>
                <a:buClr>
                  <a:srgbClr val="31487A"/>
                </a:buClr>
                <a:buFont typeface="Courier New" panose="02070309020205020404" pitchFamily="49" charset="0"/>
                <a:buChar char="o"/>
              </a:pPr>
              <a:r>
                <a:rPr lang="fr-FR" altLang="fr-FR" sz="1600" b="1" dirty="0">
                  <a:solidFill>
                    <a:srgbClr val="31487A"/>
                  </a:solidFill>
                  <a:latin typeface="Calibri" panose="020F0502020204030204" pitchFamily="34" charset="0"/>
                </a:rPr>
                <a:t>Quelles compétences pour entretenir une PAC ?</a:t>
              </a:r>
            </a:p>
          </p:txBody>
        </p:sp>
        <p:sp>
          <p:nvSpPr>
            <p:cNvPr id="93" name="ZoneTexte 92"/>
            <p:cNvSpPr txBox="1"/>
            <p:nvPr/>
          </p:nvSpPr>
          <p:spPr>
            <a:xfrm>
              <a:off x="8904312" y="3861048"/>
              <a:ext cx="2808312" cy="400280"/>
            </a:xfrm>
            <a:prstGeom prst="rect">
              <a:avLst/>
            </a:prstGeom>
            <a:solidFill>
              <a:schemeClr val="bg1"/>
            </a:solidFill>
          </p:spPr>
          <p:txBody>
            <a:bodyPr>
              <a:spAutoFit/>
            </a:bodyPr>
            <a:lstStyle/>
            <a:p>
              <a:pPr algn="ctr">
                <a:defRPr/>
              </a:pPr>
              <a:r>
                <a:rPr lang="fr-FR" sz="2000" b="1" dirty="0">
                  <a:solidFill>
                    <a:schemeClr val="bg2">
                      <a:lumMod val="25000"/>
                    </a:schemeClr>
                  </a:solidFill>
                </a:rPr>
                <a:t>SAVOIR FAIRE</a:t>
              </a:r>
            </a:p>
          </p:txBody>
        </p:sp>
      </p:gr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78</a:t>
            </a:fld>
            <a:endParaRPr lang="fr-FR" altLang="fr-F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wipe(left)">
                                      <p:cBhvr>
                                        <p:cTn id="21" dur="500"/>
                                        <p:tgtEl>
                                          <p:spTgt spid="7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childTnLst>
                                </p:cTn>
                              </p:par>
                              <p:par>
                                <p:cTn id="26" presetID="2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nodeType="afterGroup">
                            <p:stCondLst>
                              <p:cond delay="500"/>
                            </p:stCondLst>
                            <p:childTnLst>
                              <p:par>
                                <p:cTn id="30" presetID="22" presetClass="entr" presetSubtype="2"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right)">
                                      <p:cBhvr>
                                        <p:cTn id="32" dur="500"/>
                                        <p:tgtEl>
                                          <p:spTgt spid="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22" presetClass="entr" presetSubtype="8"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par>
                                <p:cTn id="40" presetID="22" presetClass="entr" presetSubtype="8" fill="hold"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left)">
                                      <p:cBhvr>
                                        <p:cTn id="42" dur="500"/>
                                        <p:tgtEl>
                                          <p:spTgt spid="7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left)">
                                      <p:cBhvr>
                                        <p:cTn id="47" dur="500"/>
                                        <p:tgtEl>
                                          <p:spTgt spid="8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wipe(up)">
                                      <p:cBhvr>
                                        <p:cTn id="52" dur="500"/>
                                        <p:tgtEl>
                                          <p:spTgt spid="8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nodeType="click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wipe(up)">
                                      <p:cBhvr>
                                        <p:cTn id="5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6168008" y="692696"/>
            <a:ext cx="5400600" cy="1077218"/>
          </a:xfrm>
          <a:prstGeom prst="rect">
            <a:avLst/>
          </a:prstGeom>
        </p:spPr>
        <p:txBody>
          <a:bodyPr>
            <a:spAutoFit/>
          </a:bodyPr>
          <a:lstStyle/>
          <a:p>
            <a:pPr>
              <a:defRPr/>
            </a:pPr>
            <a:r>
              <a:rPr lang="fr-FR" sz="3200" b="1" dirty="0">
                <a:ln w="9525">
                  <a:solidFill>
                    <a:srgbClr val="31487A"/>
                  </a:solidFill>
                  <a:prstDash val="solid"/>
                </a:ln>
                <a:solidFill>
                  <a:srgbClr val="31487A"/>
                </a:solidFill>
              </a:rPr>
              <a:t>Guide d’utilisation de l’installation destiné au client </a:t>
            </a:r>
          </a:p>
        </p:txBody>
      </p:sp>
      <p:sp>
        <p:nvSpPr>
          <p:cNvPr id="36" name="Rectangle 35"/>
          <p:cNvSpPr/>
          <p:nvPr/>
        </p:nvSpPr>
        <p:spPr>
          <a:xfrm>
            <a:off x="1559496" y="1844824"/>
            <a:ext cx="2304256" cy="1200329"/>
          </a:xfrm>
          <a:prstGeom prst="rect">
            <a:avLst/>
          </a:prstGeom>
          <a:noFill/>
        </p:spPr>
        <p:txBody>
          <a:bodyPr>
            <a:spAutoFit/>
          </a:bodyPr>
          <a:lstStyle/>
          <a:p>
            <a:pPr algn="ctr">
              <a:defRPr/>
            </a:pPr>
            <a:r>
              <a:rPr lang="fr-FR" sz="3600" b="1" dirty="0">
                <a:ln w="9525">
                  <a:solidFill>
                    <a:srgbClr val="31487A"/>
                  </a:solidFill>
                  <a:prstDash val="solid"/>
                </a:ln>
                <a:solidFill>
                  <a:srgbClr val="31487A"/>
                </a:solidFill>
              </a:rPr>
              <a:t>BOITE À</a:t>
            </a:r>
          </a:p>
          <a:p>
            <a:pPr algn="ctr">
              <a:defRPr/>
            </a:pPr>
            <a:r>
              <a:rPr lang="fr-FR" sz="3600" b="1" dirty="0">
                <a:ln w="9525">
                  <a:solidFill>
                    <a:srgbClr val="31487A"/>
                  </a:solidFill>
                  <a:prstDash val="solid"/>
                </a:ln>
                <a:solidFill>
                  <a:srgbClr val="31487A"/>
                </a:solidFill>
              </a:rPr>
              <a:t>OUTILS</a:t>
            </a:r>
          </a:p>
        </p:txBody>
      </p:sp>
      <p:grpSp>
        <p:nvGrpSpPr>
          <p:cNvPr id="71" name="Groupe 70"/>
          <p:cNvGrpSpPr>
            <a:grpSpLocks/>
          </p:cNvGrpSpPr>
          <p:nvPr/>
        </p:nvGrpSpPr>
        <p:grpSpPr bwMode="auto">
          <a:xfrm>
            <a:off x="4295775" y="296863"/>
            <a:ext cx="1800225" cy="1800225"/>
            <a:chOff x="4295800" y="296988"/>
            <a:chExt cx="1800200" cy="1800201"/>
          </a:xfrm>
        </p:grpSpPr>
        <p:sp>
          <p:nvSpPr>
            <p:cNvPr id="5" name="ZoneTexte 4"/>
            <p:cNvSpPr txBox="1"/>
            <p:nvPr/>
          </p:nvSpPr>
          <p:spPr>
            <a:xfrm>
              <a:off x="4408511" y="1176451"/>
              <a:ext cx="1512866" cy="585779"/>
            </a:xfrm>
            <a:prstGeom prst="rect">
              <a:avLst/>
            </a:prstGeom>
            <a:noFill/>
          </p:spPr>
          <p:txBody>
            <a:bodyPr>
              <a:spAutoFit/>
            </a:bodyPr>
            <a:lstStyle/>
            <a:p>
              <a:pPr algn="ctr">
                <a:defRPr/>
              </a:pPr>
              <a:r>
                <a:rPr lang="fr-FR" sz="1600" b="1" dirty="0">
                  <a:solidFill>
                    <a:schemeClr val="bg2">
                      <a:lumMod val="25000"/>
                    </a:schemeClr>
                  </a:solidFill>
                </a:rPr>
                <a:t>MATÉRIEL CERTIFIÉ</a:t>
              </a:r>
            </a:p>
          </p:txBody>
        </p:sp>
        <p:sp>
          <p:nvSpPr>
            <p:cNvPr id="6" name="Ellipse 5"/>
            <p:cNvSpPr/>
            <p:nvPr/>
          </p:nvSpPr>
          <p:spPr>
            <a:xfrm>
              <a:off x="4295800" y="296988"/>
              <a:ext cx="1800200" cy="1800201"/>
            </a:xfrm>
            <a:prstGeom prst="ellipse">
              <a:avLst/>
            </a:prstGeom>
            <a:solidFill>
              <a:srgbClr val="04FF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nvGrpSpPr>
            <p:cNvPr id="67632" name="Groupe 6"/>
            <p:cNvGrpSpPr>
              <a:grpSpLocks/>
            </p:cNvGrpSpPr>
            <p:nvPr/>
          </p:nvGrpSpPr>
          <p:grpSpPr bwMode="auto">
            <a:xfrm>
              <a:off x="4391087" y="477611"/>
              <a:ext cx="1548155" cy="1469294"/>
              <a:chOff x="-715621" y="-1871044"/>
              <a:chExt cx="2089232" cy="1982808"/>
            </a:xfrm>
          </p:grpSpPr>
          <p:sp>
            <p:nvSpPr>
              <p:cNvPr id="10" name="Ellipse 9"/>
              <p:cNvSpPr/>
              <p:nvPr/>
            </p:nvSpPr>
            <p:spPr>
              <a:xfrm>
                <a:off x="-715672" y="-1855576"/>
                <a:ext cx="1968773" cy="1966629"/>
              </a:xfrm>
              <a:prstGeom prst="ellipse">
                <a:avLst/>
              </a:prstGeom>
              <a:gradFill flip="none" rotWithShape="1">
                <a:gsLst>
                  <a:gs pos="0">
                    <a:schemeClr val="accent3">
                      <a:lumMod val="67000"/>
                    </a:schemeClr>
                  </a:gs>
                  <a:gs pos="55000">
                    <a:schemeClr val="bg1"/>
                  </a:gs>
                </a:gsLst>
                <a:lin ang="0" scaled="1"/>
                <a:tileRect/>
              </a:gradFill>
              <a:ln w="3492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200"/>
              </a:p>
            </p:txBody>
          </p:sp>
          <p:sp>
            <p:nvSpPr>
              <p:cNvPr id="11" name="Ellipse 10"/>
              <p:cNvSpPr/>
              <p:nvPr/>
            </p:nvSpPr>
            <p:spPr>
              <a:xfrm>
                <a:off x="-595704" y="-1870572"/>
                <a:ext cx="1968773" cy="1966629"/>
              </a:xfrm>
              <a:prstGeom prst="ellipse">
                <a:avLst/>
              </a:prstGeom>
              <a:solidFill>
                <a:schemeClr val="bg1"/>
              </a:solid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00" b="1" dirty="0">
                  <a:solidFill>
                    <a:schemeClr val="bg2">
                      <a:lumMod val="25000"/>
                    </a:schemeClr>
                  </a:solidFill>
                </a:endParaRPr>
              </a:p>
            </p:txBody>
          </p:sp>
        </p:grpSp>
        <p:sp>
          <p:nvSpPr>
            <p:cNvPr id="8" name="ZoneTexte 7"/>
            <p:cNvSpPr txBox="1"/>
            <p:nvPr/>
          </p:nvSpPr>
          <p:spPr>
            <a:xfrm>
              <a:off x="4440261" y="1124064"/>
              <a:ext cx="1511279" cy="585780"/>
            </a:xfrm>
            <a:prstGeom prst="rect">
              <a:avLst/>
            </a:prstGeom>
            <a:noFill/>
          </p:spPr>
          <p:txBody>
            <a:bodyPr>
              <a:spAutoFit/>
            </a:bodyPr>
            <a:lstStyle/>
            <a:p>
              <a:pPr algn="ctr">
                <a:defRPr/>
              </a:pPr>
              <a:r>
                <a:rPr lang="fr-FR" sz="1600" b="1" dirty="0">
                  <a:solidFill>
                    <a:schemeClr val="bg2">
                      <a:lumMod val="25000"/>
                    </a:schemeClr>
                  </a:solidFill>
                </a:rPr>
                <a:t>en cours de</a:t>
              </a:r>
            </a:p>
            <a:p>
              <a:pPr algn="ctr">
                <a:defRPr/>
              </a:pPr>
              <a:r>
                <a:rPr lang="fr-FR" sz="1600" b="1" dirty="0">
                  <a:solidFill>
                    <a:schemeClr val="bg2">
                      <a:lumMod val="25000"/>
                    </a:schemeClr>
                  </a:solidFill>
                </a:rPr>
                <a:t>DÉPLOIEMENT</a:t>
              </a:r>
            </a:p>
          </p:txBody>
        </p:sp>
      </p:grpSp>
      <p:sp>
        <p:nvSpPr>
          <p:cNvPr id="9" name="Forme libre 8"/>
          <p:cNvSpPr/>
          <p:nvPr/>
        </p:nvSpPr>
        <p:spPr>
          <a:xfrm>
            <a:off x="4765597" y="4448"/>
            <a:ext cx="1198704" cy="1085441"/>
          </a:xfrm>
          <a:custGeom>
            <a:avLst/>
            <a:gdLst>
              <a:gd name="connsiteX0" fmla="*/ 0 w 2524539"/>
              <a:gd name="connsiteY0" fmla="*/ 993913 h 2286000"/>
              <a:gd name="connsiteX1" fmla="*/ 974035 w 2524539"/>
              <a:gd name="connsiteY1" fmla="*/ 1510747 h 2286000"/>
              <a:gd name="connsiteX2" fmla="*/ 2524539 w 2524539"/>
              <a:gd name="connsiteY2" fmla="*/ 0 h 2286000"/>
              <a:gd name="connsiteX3" fmla="*/ 993913 w 2524539"/>
              <a:gd name="connsiteY3" fmla="*/ 2286000 h 2286000"/>
              <a:gd name="connsiteX4" fmla="*/ 0 w 2524539"/>
              <a:gd name="connsiteY4" fmla="*/ 993913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539" h="2286000">
                <a:moveTo>
                  <a:pt x="0" y="993913"/>
                </a:moveTo>
                <a:lnTo>
                  <a:pt x="974035" y="1510747"/>
                </a:lnTo>
                <a:lnTo>
                  <a:pt x="2524539" y="0"/>
                </a:lnTo>
                <a:lnTo>
                  <a:pt x="993913" y="2286000"/>
                </a:lnTo>
                <a:lnTo>
                  <a:pt x="0" y="993913"/>
                </a:lnTo>
                <a:close/>
              </a:path>
            </a:pathLst>
          </a:custGeom>
          <a:solidFill>
            <a:srgbClr val="04FF05"/>
          </a:solidFill>
          <a:ln>
            <a:noFill/>
          </a:ln>
          <a:effectLst>
            <a:outerShdw blurRad="50800" dist="1397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pic>
        <p:nvPicPr>
          <p:cNvPr id="55" name="Picture 3"/>
          <p:cNvPicPr>
            <a:picLocks noChangeAspect="1" noChangeArrowheads="1"/>
          </p:cNvPicPr>
          <p:nvPr/>
        </p:nvPicPr>
        <p:blipFill>
          <a:blip r:embed="rId3" cstate="print"/>
          <a:srcRect/>
          <a:stretch>
            <a:fillRect/>
          </a:stretch>
        </p:blipFill>
        <p:spPr bwMode="auto">
          <a:xfrm rot="857845">
            <a:off x="8309523" y="1947428"/>
            <a:ext cx="2455733" cy="365534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1" name="Rectangle 20"/>
          <p:cNvSpPr/>
          <p:nvPr/>
        </p:nvSpPr>
        <p:spPr>
          <a:xfrm>
            <a:off x="5519936" y="2569413"/>
            <a:ext cx="6264696" cy="1938992"/>
          </a:xfrm>
          <a:prstGeom prst="rect">
            <a:avLst/>
          </a:prstGeom>
        </p:spPr>
        <p:txBody>
          <a:bodyPr>
            <a:spAutoFit/>
          </a:bodyPr>
          <a:lstStyle/>
          <a:p>
            <a:pPr marL="0" lvl="4" algn="just" defTabSz="609585">
              <a:spcBef>
                <a:spcPts val="0"/>
              </a:spcBef>
              <a:spcAft>
                <a:spcPts val="800"/>
              </a:spcAft>
              <a:defRPr/>
            </a:pPr>
            <a:r>
              <a:rPr lang="fr-FR" sz="3200" b="1" dirty="0">
                <a:ln w="9525">
                  <a:solidFill>
                    <a:srgbClr val="31487A"/>
                  </a:solidFill>
                  <a:prstDash val="solid"/>
                </a:ln>
                <a:solidFill>
                  <a:srgbClr val="31487A"/>
                </a:solidFill>
              </a:rPr>
              <a:t>Contrat d’abonnement type pour l’entretien des pompes à chaleur individuelles à usage domestique </a:t>
            </a:r>
            <a:r>
              <a:rPr lang="fr-FR" sz="2400" b="1" dirty="0">
                <a:solidFill>
                  <a:srgbClr val="E46C0A"/>
                </a:solidFill>
              </a:rPr>
              <a:t>(air/eau + air/air + eau glycolée/eau)</a:t>
            </a:r>
          </a:p>
        </p:txBody>
      </p:sp>
      <p:grpSp>
        <p:nvGrpSpPr>
          <p:cNvPr id="22" name="Groupe 21"/>
          <p:cNvGrpSpPr>
            <a:grpSpLocks/>
          </p:cNvGrpSpPr>
          <p:nvPr/>
        </p:nvGrpSpPr>
        <p:grpSpPr bwMode="auto">
          <a:xfrm>
            <a:off x="3648075" y="2497138"/>
            <a:ext cx="1800225" cy="1800225"/>
            <a:chOff x="4295800" y="296988"/>
            <a:chExt cx="1800200" cy="1800201"/>
          </a:xfrm>
        </p:grpSpPr>
        <p:sp>
          <p:nvSpPr>
            <p:cNvPr id="23" name="ZoneTexte 22"/>
            <p:cNvSpPr txBox="1"/>
            <p:nvPr/>
          </p:nvSpPr>
          <p:spPr>
            <a:xfrm>
              <a:off x="4408511" y="1176451"/>
              <a:ext cx="1512866" cy="585779"/>
            </a:xfrm>
            <a:prstGeom prst="rect">
              <a:avLst/>
            </a:prstGeom>
            <a:noFill/>
          </p:spPr>
          <p:txBody>
            <a:bodyPr>
              <a:spAutoFit/>
            </a:bodyPr>
            <a:lstStyle/>
            <a:p>
              <a:pPr algn="ctr">
                <a:defRPr/>
              </a:pPr>
              <a:r>
                <a:rPr lang="fr-FR" sz="1600" b="1" dirty="0">
                  <a:solidFill>
                    <a:schemeClr val="bg2">
                      <a:lumMod val="25000"/>
                    </a:schemeClr>
                  </a:solidFill>
                </a:rPr>
                <a:t>MATÉRIEL CERTIFIÉ</a:t>
              </a:r>
            </a:p>
          </p:txBody>
        </p:sp>
        <p:sp>
          <p:nvSpPr>
            <p:cNvPr id="24" name="Ellipse 23"/>
            <p:cNvSpPr/>
            <p:nvPr/>
          </p:nvSpPr>
          <p:spPr>
            <a:xfrm>
              <a:off x="4295800" y="296988"/>
              <a:ext cx="1800200" cy="1800201"/>
            </a:xfrm>
            <a:prstGeom prst="ellipse">
              <a:avLst/>
            </a:prstGeom>
            <a:solidFill>
              <a:srgbClr val="04FF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nvGrpSpPr>
            <p:cNvPr id="67624" name="Groupe 24"/>
            <p:cNvGrpSpPr>
              <a:grpSpLocks/>
            </p:cNvGrpSpPr>
            <p:nvPr/>
          </p:nvGrpSpPr>
          <p:grpSpPr bwMode="auto">
            <a:xfrm>
              <a:off x="4391087" y="477611"/>
              <a:ext cx="1548155" cy="1469294"/>
              <a:chOff x="-715621" y="-1871044"/>
              <a:chExt cx="2089232" cy="1982808"/>
            </a:xfrm>
          </p:grpSpPr>
          <p:sp>
            <p:nvSpPr>
              <p:cNvPr id="27" name="Ellipse 26"/>
              <p:cNvSpPr/>
              <p:nvPr/>
            </p:nvSpPr>
            <p:spPr>
              <a:xfrm>
                <a:off x="-715672" y="-1855576"/>
                <a:ext cx="1968773" cy="1966629"/>
              </a:xfrm>
              <a:prstGeom prst="ellipse">
                <a:avLst/>
              </a:prstGeom>
              <a:gradFill flip="none" rotWithShape="1">
                <a:gsLst>
                  <a:gs pos="0">
                    <a:schemeClr val="accent3">
                      <a:lumMod val="67000"/>
                    </a:schemeClr>
                  </a:gs>
                  <a:gs pos="55000">
                    <a:schemeClr val="bg1"/>
                  </a:gs>
                </a:gsLst>
                <a:lin ang="0" scaled="1"/>
                <a:tileRect/>
              </a:gradFill>
              <a:ln w="3492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200"/>
              </a:p>
            </p:txBody>
          </p:sp>
          <p:sp>
            <p:nvSpPr>
              <p:cNvPr id="28" name="Ellipse 27"/>
              <p:cNvSpPr/>
              <p:nvPr/>
            </p:nvSpPr>
            <p:spPr>
              <a:xfrm>
                <a:off x="-595704" y="-1870572"/>
                <a:ext cx="1968773" cy="1966629"/>
              </a:xfrm>
              <a:prstGeom prst="ellipse">
                <a:avLst/>
              </a:prstGeom>
              <a:solidFill>
                <a:schemeClr val="bg1"/>
              </a:solid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00" b="1" dirty="0">
                  <a:solidFill>
                    <a:schemeClr val="bg2">
                      <a:lumMod val="25000"/>
                    </a:schemeClr>
                  </a:solidFill>
                </a:endParaRPr>
              </a:p>
            </p:txBody>
          </p:sp>
        </p:grpSp>
        <p:sp>
          <p:nvSpPr>
            <p:cNvPr id="26" name="ZoneTexte 25"/>
            <p:cNvSpPr txBox="1"/>
            <p:nvPr/>
          </p:nvSpPr>
          <p:spPr>
            <a:xfrm>
              <a:off x="4440261" y="1124064"/>
              <a:ext cx="1511279" cy="585780"/>
            </a:xfrm>
            <a:prstGeom prst="rect">
              <a:avLst/>
            </a:prstGeom>
            <a:noFill/>
          </p:spPr>
          <p:txBody>
            <a:bodyPr>
              <a:spAutoFit/>
            </a:bodyPr>
            <a:lstStyle/>
            <a:p>
              <a:pPr algn="ctr">
                <a:defRPr/>
              </a:pPr>
              <a:r>
                <a:rPr lang="fr-FR" sz="1600" b="1" dirty="0">
                  <a:solidFill>
                    <a:schemeClr val="bg2">
                      <a:lumMod val="25000"/>
                    </a:schemeClr>
                  </a:solidFill>
                </a:rPr>
                <a:t>en cours de</a:t>
              </a:r>
            </a:p>
            <a:p>
              <a:pPr algn="ctr">
                <a:defRPr/>
              </a:pPr>
              <a:r>
                <a:rPr lang="fr-FR" sz="1600" b="1" dirty="0">
                  <a:solidFill>
                    <a:schemeClr val="bg2">
                      <a:lumMod val="25000"/>
                    </a:schemeClr>
                  </a:solidFill>
                </a:rPr>
                <a:t>DÉPLOIEMENT</a:t>
              </a:r>
            </a:p>
          </p:txBody>
        </p:sp>
      </p:grpSp>
      <p:sp>
        <p:nvSpPr>
          <p:cNvPr id="29" name="Forme libre 28"/>
          <p:cNvSpPr/>
          <p:nvPr/>
        </p:nvSpPr>
        <p:spPr>
          <a:xfrm>
            <a:off x="4117525" y="2204864"/>
            <a:ext cx="1198704" cy="1085441"/>
          </a:xfrm>
          <a:custGeom>
            <a:avLst/>
            <a:gdLst>
              <a:gd name="connsiteX0" fmla="*/ 0 w 2524539"/>
              <a:gd name="connsiteY0" fmla="*/ 993913 h 2286000"/>
              <a:gd name="connsiteX1" fmla="*/ 974035 w 2524539"/>
              <a:gd name="connsiteY1" fmla="*/ 1510747 h 2286000"/>
              <a:gd name="connsiteX2" fmla="*/ 2524539 w 2524539"/>
              <a:gd name="connsiteY2" fmla="*/ 0 h 2286000"/>
              <a:gd name="connsiteX3" fmla="*/ 993913 w 2524539"/>
              <a:gd name="connsiteY3" fmla="*/ 2286000 h 2286000"/>
              <a:gd name="connsiteX4" fmla="*/ 0 w 2524539"/>
              <a:gd name="connsiteY4" fmla="*/ 993913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539" h="2286000">
                <a:moveTo>
                  <a:pt x="0" y="993913"/>
                </a:moveTo>
                <a:lnTo>
                  <a:pt x="974035" y="1510747"/>
                </a:lnTo>
                <a:lnTo>
                  <a:pt x="2524539" y="0"/>
                </a:lnTo>
                <a:lnTo>
                  <a:pt x="993913" y="2286000"/>
                </a:lnTo>
                <a:lnTo>
                  <a:pt x="0" y="993913"/>
                </a:lnTo>
                <a:close/>
              </a:path>
            </a:pathLst>
          </a:custGeom>
          <a:solidFill>
            <a:srgbClr val="04FF05"/>
          </a:solidFill>
          <a:ln>
            <a:noFill/>
          </a:ln>
          <a:effectLst>
            <a:outerShdw blurRad="50800" dist="1397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0" name="Rectangle 29"/>
          <p:cNvSpPr/>
          <p:nvPr/>
        </p:nvSpPr>
        <p:spPr>
          <a:xfrm>
            <a:off x="3719736" y="4653136"/>
            <a:ext cx="7992888" cy="1077218"/>
          </a:xfrm>
          <a:prstGeom prst="rect">
            <a:avLst/>
          </a:prstGeom>
        </p:spPr>
        <p:txBody>
          <a:bodyPr>
            <a:spAutoFit/>
          </a:bodyPr>
          <a:lstStyle/>
          <a:p>
            <a:pPr>
              <a:defRPr/>
            </a:pPr>
            <a:r>
              <a:rPr lang="fr-FR" sz="3200" b="1" dirty="0">
                <a:ln w="9525">
                  <a:solidFill>
                    <a:srgbClr val="31487A"/>
                  </a:solidFill>
                  <a:prstDash val="solid"/>
                </a:ln>
                <a:solidFill>
                  <a:srgbClr val="31487A"/>
                </a:solidFill>
              </a:rPr>
              <a:t>Check-list PAC pour les techniciens</a:t>
            </a:r>
            <a:br>
              <a:rPr lang="fr-FR" sz="3200" b="1" dirty="0">
                <a:ln w="9525">
                  <a:solidFill>
                    <a:srgbClr val="31487A"/>
                  </a:solidFill>
                  <a:prstDash val="solid"/>
                </a:ln>
                <a:solidFill>
                  <a:srgbClr val="31487A"/>
                </a:solidFill>
              </a:rPr>
            </a:br>
            <a:r>
              <a:rPr lang="fr-FR" sz="3200" b="1" dirty="0">
                <a:ln w="9525">
                  <a:solidFill>
                    <a:srgbClr val="31487A"/>
                  </a:solidFill>
                  <a:prstDash val="solid"/>
                </a:ln>
                <a:solidFill>
                  <a:srgbClr val="31487A"/>
                </a:solidFill>
              </a:rPr>
              <a:t>« les 20 essentiels »</a:t>
            </a:r>
          </a:p>
        </p:txBody>
      </p:sp>
      <p:grpSp>
        <p:nvGrpSpPr>
          <p:cNvPr id="31" name="Groupe 30"/>
          <p:cNvGrpSpPr>
            <a:grpSpLocks/>
          </p:cNvGrpSpPr>
          <p:nvPr/>
        </p:nvGrpSpPr>
        <p:grpSpPr bwMode="auto">
          <a:xfrm>
            <a:off x="1847850" y="4149725"/>
            <a:ext cx="1800225" cy="1800225"/>
            <a:chOff x="4295800" y="296988"/>
            <a:chExt cx="1800200" cy="1800201"/>
          </a:xfrm>
        </p:grpSpPr>
        <p:sp>
          <p:nvSpPr>
            <p:cNvPr id="33" name="ZoneTexte 32"/>
            <p:cNvSpPr txBox="1"/>
            <p:nvPr/>
          </p:nvSpPr>
          <p:spPr>
            <a:xfrm>
              <a:off x="4408511" y="1176451"/>
              <a:ext cx="1512866" cy="585780"/>
            </a:xfrm>
            <a:prstGeom prst="rect">
              <a:avLst/>
            </a:prstGeom>
            <a:noFill/>
          </p:spPr>
          <p:txBody>
            <a:bodyPr>
              <a:spAutoFit/>
            </a:bodyPr>
            <a:lstStyle/>
            <a:p>
              <a:pPr algn="ctr">
                <a:defRPr/>
              </a:pPr>
              <a:r>
                <a:rPr lang="fr-FR" sz="1600" b="1" dirty="0">
                  <a:solidFill>
                    <a:schemeClr val="bg2">
                      <a:lumMod val="25000"/>
                    </a:schemeClr>
                  </a:solidFill>
                </a:rPr>
                <a:t>MATÉRIEL CERTIFIÉ</a:t>
              </a:r>
            </a:p>
          </p:txBody>
        </p:sp>
        <p:sp>
          <p:nvSpPr>
            <p:cNvPr id="34" name="Ellipse 33"/>
            <p:cNvSpPr/>
            <p:nvPr/>
          </p:nvSpPr>
          <p:spPr>
            <a:xfrm>
              <a:off x="4295800" y="296988"/>
              <a:ext cx="1800200" cy="1800201"/>
            </a:xfrm>
            <a:prstGeom prst="ellipse">
              <a:avLst/>
            </a:prstGeom>
            <a:solidFill>
              <a:srgbClr val="04FF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nvGrpSpPr>
            <p:cNvPr id="67616" name="Groupe 34"/>
            <p:cNvGrpSpPr>
              <a:grpSpLocks/>
            </p:cNvGrpSpPr>
            <p:nvPr/>
          </p:nvGrpSpPr>
          <p:grpSpPr bwMode="auto">
            <a:xfrm>
              <a:off x="4391087" y="477611"/>
              <a:ext cx="1548155" cy="1469294"/>
              <a:chOff x="-715621" y="-1871044"/>
              <a:chExt cx="2089232" cy="1982808"/>
            </a:xfrm>
          </p:grpSpPr>
          <p:sp>
            <p:nvSpPr>
              <p:cNvPr id="38" name="Ellipse 37"/>
              <p:cNvSpPr/>
              <p:nvPr/>
            </p:nvSpPr>
            <p:spPr>
              <a:xfrm>
                <a:off x="-715672" y="-1855575"/>
                <a:ext cx="1968773" cy="1966629"/>
              </a:xfrm>
              <a:prstGeom prst="ellipse">
                <a:avLst/>
              </a:prstGeom>
              <a:gradFill flip="none" rotWithShape="1">
                <a:gsLst>
                  <a:gs pos="0">
                    <a:schemeClr val="accent3">
                      <a:lumMod val="67000"/>
                    </a:schemeClr>
                  </a:gs>
                  <a:gs pos="55000">
                    <a:schemeClr val="bg1"/>
                  </a:gs>
                </a:gsLst>
                <a:lin ang="0" scaled="1"/>
                <a:tileRect/>
              </a:gradFill>
              <a:ln w="3492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200"/>
              </a:p>
            </p:txBody>
          </p:sp>
          <p:sp>
            <p:nvSpPr>
              <p:cNvPr id="39" name="Ellipse 38"/>
              <p:cNvSpPr/>
              <p:nvPr/>
            </p:nvSpPr>
            <p:spPr>
              <a:xfrm>
                <a:off x="-595704" y="-1870572"/>
                <a:ext cx="1968773" cy="1966629"/>
              </a:xfrm>
              <a:prstGeom prst="ellipse">
                <a:avLst/>
              </a:prstGeom>
              <a:solidFill>
                <a:schemeClr val="bg1"/>
              </a:solid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00" b="1" dirty="0">
                  <a:solidFill>
                    <a:schemeClr val="bg2">
                      <a:lumMod val="25000"/>
                    </a:schemeClr>
                  </a:solidFill>
                </a:endParaRPr>
              </a:p>
            </p:txBody>
          </p:sp>
        </p:grpSp>
        <p:sp>
          <p:nvSpPr>
            <p:cNvPr id="37" name="ZoneTexte 36"/>
            <p:cNvSpPr txBox="1"/>
            <p:nvPr/>
          </p:nvSpPr>
          <p:spPr>
            <a:xfrm>
              <a:off x="4440261" y="1124065"/>
              <a:ext cx="1511279" cy="585779"/>
            </a:xfrm>
            <a:prstGeom prst="rect">
              <a:avLst/>
            </a:prstGeom>
            <a:noFill/>
          </p:spPr>
          <p:txBody>
            <a:bodyPr>
              <a:spAutoFit/>
            </a:bodyPr>
            <a:lstStyle/>
            <a:p>
              <a:pPr algn="ctr">
                <a:defRPr/>
              </a:pPr>
              <a:r>
                <a:rPr lang="fr-FR" sz="1600" b="1" dirty="0">
                  <a:solidFill>
                    <a:schemeClr val="bg2">
                      <a:lumMod val="25000"/>
                    </a:schemeClr>
                  </a:solidFill>
                </a:rPr>
                <a:t>en cours de</a:t>
              </a:r>
            </a:p>
            <a:p>
              <a:pPr algn="ctr">
                <a:defRPr/>
              </a:pPr>
              <a:r>
                <a:rPr lang="fr-FR" sz="1600" b="1" dirty="0">
                  <a:solidFill>
                    <a:schemeClr val="bg2">
                      <a:lumMod val="25000"/>
                    </a:schemeClr>
                  </a:solidFill>
                </a:rPr>
                <a:t>DÉPLOIEMENT</a:t>
              </a:r>
            </a:p>
          </p:txBody>
        </p:sp>
      </p:grpSp>
      <p:sp>
        <p:nvSpPr>
          <p:cNvPr id="40" name="Forme libre 39"/>
          <p:cNvSpPr/>
          <p:nvPr/>
        </p:nvSpPr>
        <p:spPr>
          <a:xfrm>
            <a:off x="2317325" y="3856540"/>
            <a:ext cx="1198704" cy="1085441"/>
          </a:xfrm>
          <a:custGeom>
            <a:avLst/>
            <a:gdLst>
              <a:gd name="connsiteX0" fmla="*/ 0 w 2524539"/>
              <a:gd name="connsiteY0" fmla="*/ 993913 h 2286000"/>
              <a:gd name="connsiteX1" fmla="*/ 974035 w 2524539"/>
              <a:gd name="connsiteY1" fmla="*/ 1510747 h 2286000"/>
              <a:gd name="connsiteX2" fmla="*/ 2524539 w 2524539"/>
              <a:gd name="connsiteY2" fmla="*/ 0 h 2286000"/>
              <a:gd name="connsiteX3" fmla="*/ 993913 w 2524539"/>
              <a:gd name="connsiteY3" fmla="*/ 2286000 h 2286000"/>
              <a:gd name="connsiteX4" fmla="*/ 0 w 2524539"/>
              <a:gd name="connsiteY4" fmla="*/ 993913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539" h="2286000">
                <a:moveTo>
                  <a:pt x="0" y="993913"/>
                </a:moveTo>
                <a:lnTo>
                  <a:pt x="974035" y="1510747"/>
                </a:lnTo>
                <a:lnTo>
                  <a:pt x="2524539" y="0"/>
                </a:lnTo>
                <a:lnTo>
                  <a:pt x="993913" y="2286000"/>
                </a:lnTo>
                <a:lnTo>
                  <a:pt x="0" y="993913"/>
                </a:lnTo>
                <a:close/>
              </a:path>
            </a:pathLst>
          </a:custGeom>
          <a:solidFill>
            <a:srgbClr val="04FF05"/>
          </a:solidFill>
          <a:ln>
            <a:noFill/>
          </a:ln>
          <a:effectLst>
            <a:outerShdw blurRad="50800" dist="1397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nvGrpSpPr>
          <p:cNvPr id="12" name="Groupe 11"/>
          <p:cNvGrpSpPr>
            <a:grpSpLocks/>
          </p:cNvGrpSpPr>
          <p:nvPr/>
        </p:nvGrpSpPr>
        <p:grpSpPr bwMode="auto">
          <a:xfrm>
            <a:off x="192088" y="908050"/>
            <a:ext cx="1582737" cy="2520950"/>
            <a:chOff x="191344" y="908720"/>
            <a:chExt cx="1584176" cy="2520280"/>
          </a:xfrm>
        </p:grpSpPr>
        <p:sp>
          <p:nvSpPr>
            <p:cNvPr id="4" name="Rectangle 3"/>
            <p:cNvSpPr/>
            <p:nvPr/>
          </p:nvSpPr>
          <p:spPr>
            <a:xfrm flipH="1">
              <a:off x="191344" y="1772816"/>
              <a:ext cx="1584176" cy="165618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ü"/>
                <a:defRPr/>
              </a:pPr>
              <a:r>
                <a:rPr lang="fr-FR" b="1" dirty="0"/>
                <a:t>Clients</a:t>
              </a:r>
            </a:p>
            <a:p>
              <a:pPr marL="285750" indent="-285750">
                <a:buFont typeface="Wingdings" panose="05000000000000000000" pitchFamily="2" charset="2"/>
                <a:buChar char="ü"/>
                <a:defRPr/>
              </a:pPr>
              <a:r>
                <a:rPr lang="fr-FR" b="1" dirty="0"/>
                <a:t>OPI*</a:t>
              </a:r>
            </a:p>
            <a:p>
              <a:pPr marL="285750" indent="-285750">
                <a:buFont typeface="Wingdings" panose="05000000000000000000" pitchFamily="2" charset="2"/>
                <a:buChar char="ü"/>
                <a:defRPr/>
              </a:pPr>
              <a:r>
                <a:rPr lang="fr-FR" b="1" dirty="0" err="1"/>
                <a:t>CMIstes</a:t>
              </a:r>
              <a:endParaRPr lang="fr-FR" b="1" dirty="0"/>
            </a:p>
            <a:p>
              <a:pPr marL="285750" indent="-285750">
                <a:buFont typeface="Wingdings" panose="05000000000000000000" pitchFamily="2" charset="2"/>
                <a:buChar char="ü"/>
                <a:defRPr/>
              </a:pPr>
              <a:r>
                <a:rPr lang="fr-FR" b="1" dirty="0"/>
                <a:t>Grossistes</a:t>
              </a:r>
            </a:p>
            <a:p>
              <a:pPr marL="285750" indent="-285750">
                <a:buFont typeface="Wingdings" panose="05000000000000000000" pitchFamily="2" charset="2"/>
                <a:buChar char="ü"/>
                <a:defRPr/>
              </a:pPr>
              <a:r>
                <a:rPr lang="fr-FR" b="1" dirty="0"/>
                <a:t>Techniciens</a:t>
              </a:r>
            </a:p>
          </p:txBody>
        </p:sp>
        <p:sp>
          <p:nvSpPr>
            <p:cNvPr id="3" name="Flèche vers le bas 2"/>
            <p:cNvSpPr/>
            <p:nvPr/>
          </p:nvSpPr>
          <p:spPr>
            <a:xfrm>
              <a:off x="1271464" y="908720"/>
              <a:ext cx="288032" cy="1224136"/>
            </a:xfrm>
            <a:prstGeom prst="downArrow">
              <a:avLst>
                <a:gd name="adj1" fmla="val 50000"/>
                <a:gd name="adj2" fmla="val 271429"/>
              </a:avLst>
            </a:prstGeom>
            <a:solidFill>
              <a:srgbClr val="04FF05"/>
            </a:solidFill>
            <a:ln>
              <a:noFill/>
            </a:ln>
            <a:effectLst>
              <a:outerShdw blurRad="50800" dist="1397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sp>
        <p:nvSpPr>
          <p:cNvPr id="42" name="ZoneTexte 41"/>
          <p:cNvSpPr txBox="1"/>
          <p:nvPr/>
        </p:nvSpPr>
        <p:spPr>
          <a:xfrm>
            <a:off x="1271464" y="467961"/>
            <a:ext cx="2808312" cy="584775"/>
          </a:xfrm>
          <a:prstGeom prst="rect">
            <a:avLst/>
          </a:prstGeom>
          <a:solidFill>
            <a:srgbClr val="E6ECF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defRPr/>
            </a:pPr>
            <a:r>
              <a:rPr lang="fr-FR" sz="3200" b="1" dirty="0">
                <a:ln w="9525">
                  <a:solidFill>
                    <a:srgbClr val="31487A"/>
                  </a:solidFill>
                  <a:prstDash val="solid"/>
                </a:ln>
                <a:solidFill>
                  <a:srgbClr val="31487A"/>
                </a:solidFill>
              </a:rPr>
              <a:t>FAIRE SAVOIR</a:t>
            </a:r>
          </a:p>
        </p:txBody>
      </p:sp>
      <p:sp>
        <p:nvSpPr>
          <p:cNvPr id="2" name="ZoneTexte 1"/>
          <p:cNvSpPr txBox="1"/>
          <p:nvPr/>
        </p:nvSpPr>
        <p:spPr>
          <a:xfrm>
            <a:off x="-7938" y="5384800"/>
            <a:ext cx="1976438" cy="400050"/>
          </a:xfrm>
          <a:prstGeom prst="rect">
            <a:avLst/>
          </a:prstGeom>
          <a:noFill/>
        </p:spPr>
        <p:txBody>
          <a:bodyPr wrap="none">
            <a:spAutoFit/>
          </a:bodyPr>
          <a:lstStyle/>
          <a:p>
            <a:pPr marL="171450" indent="-171450">
              <a:buFont typeface="Arial" panose="020B0604020202020204" pitchFamily="34" charset="0"/>
              <a:buChar char="•"/>
              <a:defRPr/>
            </a:pPr>
            <a:r>
              <a:rPr lang="fr-FR" sz="1000" dirty="0"/>
              <a:t>Organisations Professionnelles </a:t>
            </a:r>
          </a:p>
          <a:p>
            <a:pPr>
              <a:defRPr/>
            </a:pPr>
            <a:r>
              <a:rPr lang="fr-FR" sz="1000" dirty="0"/>
              <a:t>      d’Installateurs</a:t>
            </a:r>
          </a:p>
        </p:txBody>
      </p:sp>
      <p:sp>
        <p:nvSpPr>
          <p:cNvPr id="7" name="Espace réservé du numéro de diapositive 6"/>
          <p:cNvSpPr>
            <a:spLocks noGrp="1"/>
          </p:cNvSpPr>
          <p:nvPr>
            <p:ph type="sldNum" sz="quarter" idx="10"/>
          </p:nvPr>
        </p:nvSpPr>
        <p:spPr/>
        <p:txBody>
          <a:bodyPr/>
          <a:lstStyle/>
          <a:p>
            <a:pPr>
              <a:defRPr/>
            </a:pPr>
            <a:fld id="{D6D66D21-1EBE-47DE-90B1-96D0AAF5BC4A}" type="slidenum">
              <a:rPr lang="fr-FR" altLang="fr-FR" smtClean="0"/>
              <a:pPr>
                <a:defRPr/>
              </a:pPr>
              <a:t>79</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200"/>
                                        <p:tgtEl>
                                          <p:spTgt spid="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xit" presetSubtype="0" fill="hold" nodeType="clickEffect">
                                  <p:stCondLst>
                                    <p:cond delay="0"/>
                                  </p:stCondLst>
                                  <p:childTnLst>
                                    <p:set>
                                      <p:cBhvr>
                                        <p:cTn id="35" dur="1" fill="hold">
                                          <p:stCondLst>
                                            <p:cond delay="0"/>
                                          </p:stCondLst>
                                        </p:cTn>
                                        <p:tgtEl>
                                          <p:spTgt spid="55"/>
                                        </p:tgtEl>
                                        <p:attrNameLst>
                                          <p:attrName>style.visibility</p:attrName>
                                        </p:attrNameLst>
                                      </p:cBhvr>
                                      <p:to>
                                        <p:strVal val="hidden"/>
                                      </p:to>
                                    </p:set>
                                  </p:childTnLst>
                                </p:cTn>
                              </p:par>
                              <p:par>
                                <p:cTn id="36" presetID="22" presetClass="entr" presetSubtype="8"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200"/>
                                        <p:tgtEl>
                                          <p:spTgt spid="2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2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Sales development.pdf"/>
          <p:cNvPicPr>
            <a:picLocks noChangeAspect="1" noChangeArrowheads="1"/>
          </p:cNvPicPr>
          <p:nvPr/>
        </p:nvPicPr>
        <p:blipFill>
          <a:blip r:embed="rId2">
            <a:extLst>
              <a:ext uri="{28A0092B-C50C-407E-A947-70E740481C1C}">
                <a14:useLocalDpi xmlns:a14="http://schemas.microsoft.com/office/drawing/2010/main" val="0"/>
              </a:ext>
            </a:extLst>
          </a:blip>
          <a:srcRect t="1915"/>
          <a:stretch>
            <a:fillRect/>
          </a:stretch>
        </p:blipFill>
        <p:spPr bwMode="auto">
          <a:xfrm>
            <a:off x="623888" y="-65088"/>
            <a:ext cx="9729787" cy="6110288"/>
          </a:xfrm>
          <a:prstGeom prst="rect">
            <a:avLst/>
          </a:prstGeom>
          <a:solidFill>
            <a:schemeClr val="bg1">
              <a:alpha val="38039"/>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ChangeArrowheads="1"/>
          </p:cNvSpPr>
          <p:nvPr/>
        </p:nvSpPr>
        <p:spPr bwMode="auto">
          <a:xfrm>
            <a:off x="9502775" y="115888"/>
            <a:ext cx="409575" cy="5614987"/>
          </a:xfrm>
          <a:prstGeom prst="rect">
            <a:avLst/>
          </a:prstGeom>
          <a:solidFill>
            <a:srgbClr val="C5D1E7"/>
          </a:solidFill>
          <a:ln w="9525">
            <a:solidFill>
              <a:srgbClr val="2D4C8F"/>
            </a:solidFill>
            <a:round/>
            <a:headEnd/>
            <a:tailEnd/>
          </a:ln>
        </p:spPr>
        <p:txBody>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endParaRPr lang="en-GB" altLang="de-DE" sz="3200">
              <a:latin typeface="Arial" panose="020B0604020202020204" pitchFamily="34" charset="0"/>
              <a:ea typeface="ＭＳ Ｐゴシック" panose="020B0600070205080204" pitchFamily="34" charset="-128"/>
            </a:endParaRPr>
          </a:p>
        </p:txBody>
      </p:sp>
      <p:sp>
        <p:nvSpPr>
          <p:cNvPr id="16388" name="Title 1"/>
          <p:cNvSpPr txBox="1">
            <a:spLocks/>
          </p:cNvSpPr>
          <p:nvPr/>
        </p:nvSpPr>
        <p:spPr bwMode="auto">
          <a:xfrm>
            <a:off x="912813" y="115888"/>
            <a:ext cx="1097280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en-GB" altLang="de-DE" sz="2400" b="1">
                <a:solidFill>
                  <a:srgbClr val="FF6600"/>
                </a:solidFill>
              </a:rPr>
              <a:t>Développement du march</a:t>
            </a:r>
            <a:r>
              <a:rPr lang="de-DE" altLang="de-DE" sz="2400" b="1">
                <a:solidFill>
                  <a:srgbClr val="FF6600"/>
                </a:solidFill>
              </a:rPr>
              <a:t>é</a:t>
            </a:r>
            <a:r>
              <a:rPr lang="en-GB" altLang="de-DE" sz="2400" b="1">
                <a:solidFill>
                  <a:srgbClr val="FF6600"/>
                </a:solidFill>
              </a:rPr>
              <a:t> 2007 – 2016</a:t>
            </a:r>
            <a:br>
              <a:rPr lang="en-GB" altLang="de-DE" sz="2400" b="1">
                <a:solidFill>
                  <a:srgbClr val="FF6600"/>
                </a:solidFill>
              </a:rPr>
            </a:br>
            <a:r>
              <a:rPr lang="en-GB" altLang="de-DE" sz="2400" b="1">
                <a:solidFill>
                  <a:srgbClr val="FF6600"/>
                </a:solidFill>
              </a:rPr>
              <a:t>Accumulated: 9.5 million units installed</a:t>
            </a:r>
            <a:r>
              <a:rPr lang="en-GB" altLang="de-DE" sz="2400"/>
              <a:t/>
            </a:r>
            <a:br>
              <a:rPr lang="en-GB" altLang="de-DE" sz="2400"/>
            </a:br>
            <a:endParaRPr lang="en-GB" altLang="de-DE"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6384032" y="900009"/>
            <a:ext cx="5184576" cy="1077218"/>
          </a:xfrm>
          <a:prstGeom prst="rect">
            <a:avLst/>
          </a:prstGeom>
        </p:spPr>
        <p:txBody>
          <a:bodyPr>
            <a:spAutoFit/>
          </a:bodyPr>
          <a:lstStyle/>
          <a:p>
            <a:pPr>
              <a:defRPr/>
            </a:pPr>
            <a:r>
              <a:rPr lang="fr-FR" sz="3200" b="1" dirty="0">
                <a:ln w="9525">
                  <a:solidFill>
                    <a:srgbClr val="31487A"/>
                  </a:solidFill>
                  <a:prstDash val="solid"/>
                </a:ln>
                <a:solidFill>
                  <a:srgbClr val="31487A"/>
                </a:solidFill>
              </a:rPr>
              <a:t>Comment inciter</a:t>
            </a:r>
            <a:br>
              <a:rPr lang="fr-FR" sz="3200" b="1" dirty="0">
                <a:ln w="9525">
                  <a:solidFill>
                    <a:srgbClr val="31487A"/>
                  </a:solidFill>
                  <a:prstDash val="solid"/>
                </a:ln>
                <a:solidFill>
                  <a:srgbClr val="31487A"/>
                </a:solidFill>
              </a:rPr>
            </a:br>
            <a:r>
              <a:rPr lang="fr-FR" sz="3200" b="1" dirty="0" smtClean="0">
                <a:ln w="9525">
                  <a:solidFill>
                    <a:srgbClr val="31487A"/>
                  </a:solidFill>
                  <a:prstDash val="solid"/>
                </a:ln>
                <a:solidFill>
                  <a:srgbClr val="31487A"/>
                </a:solidFill>
              </a:rPr>
              <a:t>à l’entretien </a:t>
            </a:r>
            <a:r>
              <a:rPr lang="fr-FR" sz="3200" b="1" dirty="0">
                <a:ln w="9525">
                  <a:solidFill>
                    <a:srgbClr val="31487A"/>
                  </a:solidFill>
                  <a:prstDash val="solid"/>
                </a:ln>
                <a:solidFill>
                  <a:srgbClr val="31487A"/>
                </a:solidFill>
              </a:rPr>
              <a:t>annuel ?</a:t>
            </a:r>
          </a:p>
        </p:txBody>
      </p:sp>
      <p:sp>
        <p:nvSpPr>
          <p:cNvPr id="36" name="Rectangle 35"/>
          <p:cNvSpPr/>
          <p:nvPr/>
        </p:nvSpPr>
        <p:spPr>
          <a:xfrm>
            <a:off x="1559496" y="1844824"/>
            <a:ext cx="2304256" cy="1200329"/>
          </a:xfrm>
          <a:prstGeom prst="rect">
            <a:avLst/>
          </a:prstGeom>
          <a:noFill/>
        </p:spPr>
        <p:txBody>
          <a:bodyPr>
            <a:spAutoFit/>
          </a:bodyPr>
          <a:lstStyle/>
          <a:p>
            <a:pPr algn="ctr">
              <a:defRPr/>
            </a:pPr>
            <a:r>
              <a:rPr lang="fr-FR" sz="3600" b="1" dirty="0">
                <a:ln w="9525">
                  <a:solidFill>
                    <a:srgbClr val="31487A"/>
                  </a:solidFill>
                  <a:prstDash val="solid"/>
                </a:ln>
                <a:solidFill>
                  <a:srgbClr val="31487A"/>
                </a:solidFill>
              </a:rPr>
              <a:t>BOITE À</a:t>
            </a:r>
          </a:p>
          <a:p>
            <a:pPr algn="ctr">
              <a:defRPr/>
            </a:pPr>
            <a:r>
              <a:rPr lang="fr-FR" sz="3600" b="1" dirty="0">
                <a:ln w="9525">
                  <a:solidFill>
                    <a:srgbClr val="31487A"/>
                  </a:solidFill>
                  <a:prstDash val="solid"/>
                </a:ln>
                <a:solidFill>
                  <a:srgbClr val="31487A"/>
                </a:solidFill>
              </a:rPr>
              <a:t>OUTILS</a:t>
            </a:r>
          </a:p>
        </p:txBody>
      </p:sp>
      <p:sp>
        <p:nvSpPr>
          <p:cNvPr id="41" name="ZoneTexte 40"/>
          <p:cNvSpPr txBox="1"/>
          <p:nvPr/>
        </p:nvSpPr>
        <p:spPr>
          <a:xfrm>
            <a:off x="1271464" y="467961"/>
            <a:ext cx="2808312" cy="584775"/>
          </a:xfrm>
          <a:prstGeom prst="rect">
            <a:avLst/>
          </a:prstGeom>
          <a:solidFill>
            <a:srgbClr val="E6ECF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defRPr/>
            </a:pPr>
            <a:r>
              <a:rPr lang="fr-FR" sz="3200" b="1" dirty="0">
                <a:ln w="9525">
                  <a:solidFill>
                    <a:srgbClr val="31487A"/>
                  </a:solidFill>
                  <a:prstDash val="solid"/>
                </a:ln>
                <a:solidFill>
                  <a:srgbClr val="31487A"/>
                </a:solidFill>
              </a:rPr>
              <a:t>SAVOIR FAIRE</a:t>
            </a:r>
          </a:p>
        </p:txBody>
      </p:sp>
      <p:grpSp>
        <p:nvGrpSpPr>
          <p:cNvPr id="15" name="Groupe 14"/>
          <p:cNvGrpSpPr>
            <a:grpSpLocks/>
          </p:cNvGrpSpPr>
          <p:nvPr/>
        </p:nvGrpSpPr>
        <p:grpSpPr bwMode="auto">
          <a:xfrm>
            <a:off x="4008438" y="296863"/>
            <a:ext cx="2317750" cy="1800225"/>
            <a:chOff x="4007768" y="296988"/>
            <a:chExt cx="2317842" cy="1800201"/>
          </a:xfrm>
        </p:grpSpPr>
        <p:grpSp>
          <p:nvGrpSpPr>
            <p:cNvPr id="69666" name="Groupe 70"/>
            <p:cNvGrpSpPr>
              <a:grpSpLocks/>
            </p:cNvGrpSpPr>
            <p:nvPr/>
          </p:nvGrpSpPr>
          <p:grpSpPr bwMode="auto">
            <a:xfrm>
              <a:off x="4295800" y="296988"/>
              <a:ext cx="1800200" cy="1800201"/>
              <a:chOff x="4295800" y="296988"/>
              <a:chExt cx="1800200" cy="1800201"/>
            </a:xfrm>
          </p:grpSpPr>
          <p:sp>
            <p:nvSpPr>
              <p:cNvPr id="5" name="ZoneTexte 4"/>
              <p:cNvSpPr txBox="1"/>
              <p:nvPr/>
            </p:nvSpPr>
            <p:spPr>
              <a:xfrm>
                <a:off x="4407833" y="1176451"/>
                <a:ext cx="1512947" cy="585779"/>
              </a:xfrm>
              <a:prstGeom prst="rect">
                <a:avLst/>
              </a:prstGeom>
              <a:noFill/>
            </p:spPr>
            <p:txBody>
              <a:bodyPr>
                <a:spAutoFit/>
              </a:bodyPr>
              <a:lstStyle/>
              <a:p>
                <a:pPr algn="ctr">
                  <a:defRPr/>
                </a:pPr>
                <a:r>
                  <a:rPr lang="fr-FR" sz="1600" b="1" dirty="0">
                    <a:solidFill>
                      <a:schemeClr val="bg2">
                        <a:lumMod val="25000"/>
                      </a:schemeClr>
                    </a:solidFill>
                  </a:rPr>
                  <a:t>MATÉRIEL CERTIFIÉ</a:t>
                </a:r>
              </a:p>
            </p:txBody>
          </p:sp>
          <p:sp>
            <p:nvSpPr>
              <p:cNvPr id="6" name="Ellipse 5"/>
              <p:cNvSpPr/>
              <p:nvPr/>
            </p:nvSpPr>
            <p:spPr>
              <a:xfrm>
                <a:off x="4295800" y="296988"/>
                <a:ext cx="1800200" cy="1800201"/>
              </a:xfrm>
              <a:prstGeom prst="ellipse">
                <a:avLst/>
              </a:prstGeom>
              <a:solidFill>
                <a:srgbClr val="04FF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nvGrpSpPr>
              <p:cNvPr id="69674" name="Groupe 6"/>
              <p:cNvGrpSpPr>
                <a:grpSpLocks/>
              </p:cNvGrpSpPr>
              <p:nvPr/>
            </p:nvGrpSpPr>
            <p:grpSpPr bwMode="auto">
              <a:xfrm>
                <a:off x="4391087" y="477611"/>
                <a:ext cx="1548155" cy="1469294"/>
                <a:chOff x="-715621" y="-1871044"/>
                <a:chExt cx="2089232" cy="1982808"/>
              </a:xfrm>
            </p:grpSpPr>
            <p:sp>
              <p:nvSpPr>
                <p:cNvPr id="10" name="Ellipse 9"/>
                <p:cNvSpPr/>
                <p:nvPr/>
              </p:nvSpPr>
              <p:spPr>
                <a:xfrm>
                  <a:off x="-716589" y="-1855576"/>
                  <a:ext cx="1945310" cy="1966629"/>
                </a:xfrm>
                <a:prstGeom prst="ellipse">
                  <a:avLst/>
                </a:prstGeom>
                <a:gradFill flip="none" rotWithShape="1">
                  <a:gsLst>
                    <a:gs pos="0">
                      <a:schemeClr val="accent3">
                        <a:lumMod val="67000"/>
                      </a:schemeClr>
                    </a:gs>
                    <a:gs pos="55000">
                      <a:schemeClr val="bg1"/>
                    </a:gs>
                  </a:gsLst>
                  <a:lin ang="0" scaled="1"/>
                  <a:tileRect/>
                </a:gradFill>
                <a:ln w="3492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200"/>
                </a:p>
              </p:txBody>
            </p:sp>
            <p:sp>
              <p:nvSpPr>
                <p:cNvPr id="11" name="Ellipse 10"/>
                <p:cNvSpPr/>
                <p:nvPr/>
              </p:nvSpPr>
              <p:spPr>
                <a:xfrm>
                  <a:off x="-596614" y="-1870572"/>
                  <a:ext cx="1945310" cy="1966629"/>
                </a:xfrm>
                <a:prstGeom prst="ellipse">
                  <a:avLst/>
                </a:prstGeom>
                <a:solidFill>
                  <a:schemeClr val="bg1"/>
                </a:solid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00" b="1" dirty="0">
                    <a:solidFill>
                      <a:schemeClr val="bg2">
                        <a:lumMod val="25000"/>
                      </a:schemeClr>
                    </a:solidFill>
                  </a:endParaRPr>
                </a:p>
              </p:txBody>
            </p:sp>
          </p:grpSp>
          <p:sp>
            <p:nvSpPr>
              <p:cNvPr id="8" name="ZoneTexte 7"/>
              <p:cNvSpPr txBox="1"/>
              <p:nvPr/>
            </p:nvSpPr>
            <p:spPr>
              <a:xfrm>
                <a:off x="4439585" y="624009"/>
                <a:ext cx="1511360" cy="1200134"/>
              </a:xfrm>
              <a:prstGeom prst="rect">
                <a:avLst/>
              </a:prstGeom>
              <a:noFill/>
            </p:spPr>
            <p:txBody>
              <a:bodyPr>
                <a:spAutoFit/>
              </a:bodyPr>
              <a:lstStyle/>
              <a:p>
                <a:pPr algn="ctr">
                  <a:defRPr/>
                </a:pPr>
                <a:r>
                  <a:rPr lang="fr-FR" b="1" dirty="0">
                    <a:solidFill>
                      <a:schemeClr val="bg2">
                        <a:lumMod val="25000"/>
                      </a:schemeClr>
                    </a:solidFill>
                  </a:rPr>
                  <a:t>Réflexion</a:t>
                </a:r>
              </a:p>
              <a:p>
                <a:pPr algn="ctr">
                  <a:defRPr/>
                </a:pPr>
                <a:endParaRPr lang="fr-FR" b="1" dirty="0">
                  <a:solidFill>
                    <a:schemeClr val="bg2">
                      <a:lumMod val="25000"/>
                    </a:schemeClr>
                  </a:solidFill>
                </a:endParaRPr>
              </a:p>
              <a:p>
                <a:pPr algn="ctr">
                  <a:defRPr/>
                </a:pPr>
                <a:endParaRPr lang="fr-FR" b="1" dirty="0">
                  <a:solidFill>
                    <a:schemeClr val="bg2">
                      <a:lumMod val="25000"/>
                    </a:schemeClr>
                  </a:solidFill>
                </a:endParaRPr>
              </a:p>
              <a:p>
                <a:pPr algn="ctr">
                  <a:defRPr/>
                </a:pPr>
                <a:r>
                  <a:rPr lang="fr-FR" b="1" dirty="0">
                    <a:solidFill>
                      <a:schemeClr val="bg2">
                        <a:lumMod val="25000"/>
                      </a:schemeClr>
                    </a:solidFill>
                  </a:rPr>
                  <a:t>en cours</a:t>
                </a:r>
              </a:p>
            </p:txBody>
          </p:sp>
        </p:grpSp>
        <p:sp>
          <p:nvSpPr>
            <p:cNvPr id="14" name="Flèche droite à entaille 13"/>
            <p:cNvSpPr/>
            <p:nvPr/>
          </p:nvSpPr>
          <p:spPr>
            <a:xfrm>
              <a:off x="4007768" y="1052736"/>
              <a:ext cx="2317842" cy="360040"/>
            </a:xfrm>
            <a:prstGeom prst="notchedRightArrow">
              <a:avLst>
                <a:gd name="adj1" fmla="val 100000"/>
                <a:gd name="adj2" fmla="val 82220"/>
              </a:avLst>
            </a:prstGeom>
            <a:solidFill>
              <a:srgbClr val="04FF05"/>
            </a:solidFill>
            <a:ln>
              <a:noFill/>
            </a:ln>
            <a:effectLst>
              <a:outerShdw blurRad="50800" dist="1397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sp>
        <p:nvSpPr>
          <p:cNvPr id="46" name="Rectangle 45"/>
          <p:cNvSpPr/>
          <p:nvPr/>
        </p:nvSpPr>
        <p:spPr>
          <a:xfrm>
            <a:off x="5807968" y="3095916"/>
            <a:ext cx="5184576" cy="1077218"/>
          </a:xfrm>
          <a:prstGeom prst="rect">
            <a:avLst/>
          </a:prstGeom>
        </p:spPr>
        <p:txBody>
          <a:bodyPr>
            <a:spAutoFit/>
          </a:bodyPr>
          <a:lstStyle/>
          <a:p>
            <a:pPr>
              <a:defRPr/>
            </a:pPr>
            <a:r>
              <a:rPr lang="fr-FR" sz="3200" b="1" dirty="0">
                <a:ln w="9525">
                  <a:solidFill>
                    <a:srgbClr val="31487A"/>
                  </a:solidFill>
                  <a:prstDash val="solid"/>
                </a:ln>
                <a:solidFill>
                  <a:srgbClr val="31487A"/>
                </a:solidFill>
              </a:rPr>
              <a:t>Quelles compétences</a:t>
            </a:r>
            <a:br>
              <a:rPr lang="fr-FR" sz="3200" b="1" dirty="0">
                <a:ln w="9525">
                  <a:solidFill>
                    <a:srgbClr val="31487A"/>
                  </a:solidFill>
                  <a:prstDash val="solid"/>
                </a:ln>
                <a:solidFill>
                  <a:srgbClr val="31487A"/>
                </a:solidFill>
              </a:rPr>
            </a:br>
            <a:r>
              <a:rPr lang="fr-FR" sz="3200" b="1" dirty="0">
                <a:ln w="9525">
                  <a:solidFill>
                    <a:srgbClr val="31487A"/>
                  </a:solidFill>
                  <a:prstDash val="solid"/>
                </a:ln>
                <a:solidFill>
                  <a:srgbClr val="31487A"/>
                </a:solidFill>
              </a:rPr>
              <a:t>pour entretenir une PAC ?</a:t>
            </a:r>
          </a:p>
        </p:txBody>
      </p:sp>
      <p:grpSp>
        <p:nvGrpSpPr>
          <p:cNvPr id="47" name="Groupe 46"/>
          <p:cNvGrpSpPr>
            <a:grpSpLocks/>
          </p:cNvGrpSpPr>
          <p:nvPr/>
        </p:nvGrpSpPr>
        <p:grpSpPr bwMode="auto">
          <a:xfrm>
            <a:off x="3432175" y="2492375"/>
            <a:ext cx="2317750" cy="1800225"/>
            <a:chOff x="4007768" y="296988"/>
            <a:chExt cx="2317842" cy="1800201"/>
          </a:xfrm>
        </p:grpSpPr>
        <p:grpSp>
          <p:nvGrpSpPr>
            <p:cNvPr id="69654" name="Groupe 47"/>
            <p:cNvGrpSpPr>
              <a:grpSpLocks/>
            </p:cNvGrpSpPr>
            <p:nvPr/>
          </p:nvGrpSpPr>
          <p:grpSpPr bwMode="auto">
            <a:xfrm>
              <a:off x="4295800" y="296988"/>
              <a:ext cx="1800200" cy="1800201"/>
              <a:chOff x="4295800" y="296988"/>
              <a:chExt cx="1800200" cy="1800201"/>
            </a:xfrm>
          </p:grpSpPr>
          <p:sp>
            <p:nvSpPr>
              <p:cNvPr id="50" name="ZoneTexte 49"/>
              <p:cNvSpPr txBox="1"/>
              <p:nvPr/>
            </p:nvSpPr>
            <p:spPr>
              <a:xfrm>
                <a:off x="4407833" y="1176451"/>
                <a:ext cx="1512948" cy="585780"/>
              </a:xfrm>
              <a:prstGeom prst="rect">
                <a:avLst/>
              </a:prstGeom>
              <a:noFill/>
            </p:spPr>
            <p:txBody>
              <a:bodyPr>
                <a:spAutoFit/>
              </a:bodyPr>
              <a:lstStyle/>
              <a:p>
                <a:pPr algn="ctr">
                  <a:defRPr/>
                </a:pPr>
                <a:r>
                  <a:rPr lang="fr-FR" sz="1600" b="1" dirty="0">
                    <a:solidFill>
                      <a:schemeClr val="bg2">
                        <a:lumMod val="25000"/>
                      </a:schemeClr>
                    </a:solidFill>
                  </a:rPr>
                  <a:t>MATÉRIEL CERTIFIÉ</a:t>
                </a:r>
              </a:p>
            </p:txBody>
          </p:sp>
          <p:sp>
            <p:nvSpPr>
              <p:cNvPr id="51" name="Ellipse 50"/>
              <p:cNvSpPr/>
              <p:nvPr/>
            </p:nvSpPr>
            <p:spPr>
              <a:xfrm>
                <a:off x="4295800" y="296988"/>
                <a:ext cx="1800200" cy="1800201"/>
              </a:xfrm>
              <a:prstGeom prst="ellipse">
                <a:avLst/>
              </a:prstGeom>
              <a:solidFill>
                <a:srgbClr val="04FF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nvGrpSpPr>
              <p:cNvPr id="69662" name="Groupe 51"/>
              <p:cNvGrpSpPr>
                <a:grpSpLocks/>
              </p:cNvGrpSpPr>
              <p:nvPr/>
            </p:nvGrpSpPr>
            <p:grpSpPr bwMode="auto">
              <a:xfrm>
                <a:off x="4391087" y="477611"/>
                <a:ext cx="1548155" cy="1469294"/>
                <a:chOff x="-715621" y="-1871044"/>
                <a:chExt cx="2089232" cy="1982808"/>
              </a:xfrm>
            </p:grpSpPr>
            <p:sp>
              <p:nvSpPr>
                <p:cNvPr id="54" name="Ellipse 53"/>
                <p:cNvSpPr/>
                <p:nvPr/>
              </p:nvSpPr>
              <p:spPr>
                <a:xfrm>
                  <a:off x="-716587" y="-1855575"/>
                  <a:ext cx="1945310" cy="1966629"/>
                </a:xfrm>
                <a:prstGeom prst="ellipse">
                  <a:avLst/>
                </a:prstGeom>
                <a:gradFill flip="none" rotWithShape="1">
                  <a:gsLst>
                    <a:gs pos="0">
                      <a:schemeClr val="accent3">
                        <a:lumMod val="67000"/>
                      </a:schemeClr>
                    </a:gs>
                    <a:gs pos="55000">
                      <a:schemeClr val="bg1"/>
                    </a:gs>
                  </a:gsLst>
                  <a:lin ang="0" scaled="1"/>
                  <a:tileRect/>
                </a:gradFill>
                <a:ln w="3492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200"/>
                </a:p>
              </p:txBody>
            </p:sp>
            <p:sp>
              <p:nvSpPr>
                <p:cNvPr id="56" name="Ellipse 55"/>
                <p:cNvSpPr/>
                <p:nvPr/>
              </p:nvSpPr>
              <p:spPr>
                <a:xfrm>
                  <a:off x="-596612" y="-1870572"/>
                  <a:ext cx="1945310" cy="1966629"/>
                </a:xfrm>
                <a:prstGeom prst="ellipse">
                  <a:avLst/>
                </a:prstGeom>
                <a:solidFill>
                  <a:schemeClr val="bg1"/>
                </a:solid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00" b="1" dirty="0">
                    <a:solidFill>
                      <a:schemeClr val="bg2">
                        <a:lumMod val="25000"/>
                      </a:schemeClr>
                    </a:solidFill>
                  </a:endParaRPr>
                </a:p>
              </p:txBody>
            </p:sp>
          </p:grpSp>
          <p:sp>
            <p:nvSpPr>
              <p:cNvPr id="53" name="ZoneTexte 52"/>
              <p:cNvSpPr txBox="1"/>
              <p:nvPr/>
            </p:nvSpPr>
            <p:spPr>
              <a:xfrm>
                <a:off x="4439585" y="624009"/>
                <a:ext cx="1511360" cy="1200134"/>
              </a:xfrm>
              <a:prstGeom prst="rect">
                <a:avLst/>
              </a:prstGeom>
              <a:noFill/>
            </p:spPr>
            <p:txBody>
              <a:bodyPr>
                <a:spAutoFit/>
              </a:bodyPr>
              <a:lstStyle/>
              <a:p>
                <a:pPr algn="ctr">
                  <a:defRPr/>
                </a:pPr>
                <a:r>
                  <a:rPr lang="fr-FR" b="1" dirty="0">
                    <a:solidFill>
                      <a:schemeClr val="bg2">
                        <a:lumMod val="25000"/>
                      </a:schemeClr>
                    </a:solidFill>
                  </a:rPr>
                  <a:t>Réflexion</a:t>
                </a:r>
              </a:p>
              <a:p>
                <a:pPr algn="ctr">
                  <a:defRPr/>
                </a:pPr>
                <a:endParaRPr lang="fr-FR" b="1" dirty="0">
                  <a:solidFill>
                    <a:schemeClr val="bg2">
                      <a:lumMod val="25000"/>
                    </a:schemeClr>
                  </a:solidFill>
                </a:endParaRPr>
              </a:p>
              <a:p>
                <a:pPr algn="ctr">
                  <a:defRPr/>
                </a:pPr>
                <a:endParaRPr lang="fr-FR" b="1" dirty="0">
                  <a:solidFill>
                    <a:schemeClr val="bg2">
                      <a:lumMod val="25000"/>
                    </a:schemeClr>
                  </a:solidFill>
                </a:endParaRPr>
              </a:p>
              <a:p>
                <a:pPr algn="ctr">
                  <a:defRPr/>
                </a:pPr>
                <a:r>
                  <a:rPr lang="fr-FR" b="1" dirty="0">
                    <a:solidFill>
                      <a:schemeClr val="bg2">
                        <a:lumMod val="25000"/>
                      </a:schemeClr>
                    </a:solidFill>
                  </a:rPr>
                  <a:t>en cours</a:t>
                </a:r>
              </a:p>
            </p:txBody>
          </p:sp>
        </p:grpSp>
        <p:sp>
          <p:nvSpPr>
            <p:cNvPr id="49" name="Flèche droite à entaille 48"/>
            <p:cNvSpPr/>
            <p:nvPr/>
          </p:nvSpPr>
          <p:spPr>
            <a:xfrm>
              <a:off x="4007768" y="1052736"/>
              <a:ext cx="2317842" cy="360040"/>
            </a:xfrm>
            <a:prstGeom prst="notchedRightArrow">
              <a:avLst>
                <a:gd name="adj1" fmla="val 100000"/>
                <a:gd name="adj2" fmla="val 82220"/>
              </a:avLst>
            </a:prstGeom>
            <a:solidFill>
              <a:srgbClr val="04FF05"/>
            </a:solidFill>
            <a:ln>
              <a:noFill/>
            </a:ln>
            <a:effectLst>
              <a:outerShdw blurRad="50800" dist="1397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sp>
        <p:nvSpPr>
          <p:cNvPr id="57" name="Rectangle 56"/>
          <p:cNvSpPr/>
          <p:nvPr/>
        </p:nvSpPr>
        <p:spPr>
          <a:xfrm>
            <a:off x="3935760" y="4752101"/>
            <a:ext cx="5184576" cy="584775"/>
          </a:xfrm>
          <a:prstGeom prst="rect">
            <a:avLst/>
          </a:prstGeom>
        </p:spPr>
        <p:txBody>
          <a:bodyPr>
            <a:spAutoFit/>
          </a:bodyPr>
          <a:lstStyle/>
          <a:p>
            <a:pPr>
              <a:defRPr/>
            </a:pPr>
            <a:r>
              <a:rPr lang="fr-FR" sz="3200" b="1" dirty="0">
                <a:ln w="9525">
                  <a:solidFill>
                    <a:srgbClr val="31487A"/>
                  </a:solidFill>
                  <a:prstDash val="solid"/>
                </a:ln>
                <a:solidFill>
                  <a:srgbClr val="31487A"/>
                </a:solidFill>
              </a:rPr>
              <a:t>…</a:t>
            </a:r>
          </a:p>
        </p:txBody>
      </p:sp>
      <p:grpSp>
        <p:nvGrpSpPr>
          <p:cNvPr id="58" name="Groupe 57"/>
          <p:cNvGrpSpPr>
            <a:grpSpLocks/>
          </p:cNvGrpSpPr>
          <p:nvPr/>
        </p:nvGrpSpPr>
        <p:grpSpPr bwMode="auto">
          <a:xfrm>
            <a:off x="1558925" y="4149725"/>
            <a:ext cx="2317750" cy="1800225"/>
            <a:chOff x="4007768" y="296988"/>
            <a:chExt cx="2317842" cy="1800201"/>
          </a:xfrm>
        </p:grpSpPr>
        <p:grpSp>
          <p:nvGrpSpPr>
            <p:cNvPr id="69642" name="Groupe 58"/>
            <p:cNvGrpSpPr>
              <a:grpSpLocks/>
            </p:cNvGrpSpPr>
            <p:nvPr/>
          </p:nvGrpSpPr>
          <p:grpSpPr bwMode="auto">
            <a:xfrm>
              <a:off x="4295800" y="296988"/>
              <a:ext cx="1800200" cy="1800201"/>
              <a:chOff x="4295800" y="296988"/>
              <a:chExt cx="1800200" cy="1800201"/>
            </a:xfrm>
          </p:grpSpPr>
          <p:sp>
            <p:nvSpPr>
              <p:cNvPr id="61" name="ZoneTexte 60"/>
              <p:cNvSpPr txBox="1"/>
              <p:nvPr/>
            </p:nvSpPr>
            <p:spPr>
              <a:xfrm>
                <a:off x="4407833" y="1176451"/>
                <a:ext cx="1512948" cy="585780"/>
              </a:xfrm>
              <a:prstGeom prst="rect">
                <a:avLst/>
              </a:prstGeom>
              <a:noFill/>
            </p:spPr>
            <p:txBody>
              <a:bodyPr>
                <a:spAutoFit/>
              </a:bodyPr>
              <a:lstStyle/>
              <a:p>
                <a:pPr algn="ctr">
                  <a:defRPr/>
                </a:pPr>
                <a:r>
                  <a:rPr lang="fr-FR" sz="1600" b="1" dirty="0">
                    <a:solidFill>
                      <a:schemeClr val="bg2">
                        <a:lumMod val="25000"/>
                      </a:schemeClr>
                    </a:solidFill>
                  </a:rPr>
                  <a:t>MATÉRIEL CERTIFIÉ</a:t>
                </a:r>
              </a:p>
            </p:txBody>
          </p:sp>
          <p:sp>
            <p:nvSpPr>
              <p:cNvPr id="62" name="Ellipse 61"/>
              <p:cNvSpPr/>
              <p:nvPr/>
            </p:nvSpPr>
            <p:spPr>
              <a:xfrm>
                <a:off x="4295800" y="296988"/>
                <a:ext cx="1800200" cy="1800201"/>
              </a:xfrm>
              <a:prstGeom prst="ellipse">
                <a:avLst/>
              </a:prstGeom>
              <a:solidFill>
                <a:srgbClr val="04FF0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nvGrpSpPr>
              <p:cNvPr id="69650" name="Groupe 62"/>
              <p:cNvGrpSpPr>
                <a:grpSpLocks/>
              </p:cNvGrpSpPr>
              <p:nvPr/>
            </p:nvGrpSpPr>
            <p:grpSpPr bwMode="auto">
              <a:xfrm>
                <a:off x="4391087" y="477611"/>
                <a:ext cx="1548155" cy="1469294"/>
                <a:chOff x="-715621" y="-1871044"/>
                <a:chExt cx="2089232" cy="1982808"/>
              </a:xfrm>
            </p:grpSpPr>
            <p:sp>
              <p:nvSpPr>
                <p:cNvPr id="65" name="Ellipse 64"/>
                <p:cNvSpPr/>
                <p:nvPr/>
              </p:nvSpPr>
              <p:spPr>
                <a:xfrm>
                  <a:off x="-716587" y="-1855575"/>
                  <a:ext cx="1945310" cy="1966629"/>
                </a:xfrm>
                <a:prstGeom prst="ellipse">
                  <a:avLst/>
                </a:prstGeom>
                <a:gradFill flip="none" rotWithShape="1">
                  <a:gsLst>
                    <a:gs pos="0">
                      <a:schemeClr val="accent3">
                        <a:lumMod val="67000"/>
                      </a:schemeClr>
                    </a:gs>
                    <a:gs pos="55000">
                      <a:schemeClr val="bg1"/>
                    </a:gs>
                  </a:gsLst>
                  <a:lin ang="0" scaled="1"/>
                  <a:tileRect/>
                </a:gradFill>
                <a:ln w="3492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fr-FR" sz="1200"/>
                </a:p>
              </p:txBody>
            </p:sp>
            <p:sp>
              <p:nvSpPr>
                <p:cNvPr id="66" name="Ellipse 65"/>
                <p:cNvSpPr/>
                <p:nvPr/>
              </p:nvSpPr>
              <p:spPr>
                <a:xfrm>
                  <a:off x="-596612" y="-1870572"/>
                  <a:ext cx="1945310" cy="1966629"/>
                </a:xfrm>
                <a:prstGeom prst="ellipse">
                  <a:avLst/>
                </a:prstGeom>
                <a:solidFill>
                  <a:schemeClr val="bg1"/>
                </a:solid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00" b="1" dirty="0">
                    <a:solidFill>
                      <a:schemeClr val="bg2">
                        <a:lumMod val="25000"/>
                      </a:schemeClr>
                    </a:solidFill>
                  </a:endParaRPr>
                </a:p>
              </p:txBody>
            </p:sp>
          </p:grpSp>
          <p:sp>
            <p:nvSpPr>
              <p:cNvPr id="64" name="ZoneTexte 63"/>
              <p:cNvSpPr txBox="1"/>
              <p:nvPr/>
            </p:nvSpPr>
            <p:spPr>
              <a:xfrm>
                <a:off x="4439585" y="624009"/>
                <a:ext cx="1511360" cy="1200134"/>
              </a:xfrm>
              <a:prstGeom prst="rect">
                <a:avLst/>
              </a:prstGeom>
              <a:noFill/>
            </p:spPr>
            <p:txBody>
              <a:bodyPr>
                <a:spAutoFit/>
              </a:bodyPr>
              <a:lstStyle/>
              <a:p>
                <a:pPr algn="ctr">
                  <a:defRPr/>
                </a:pPr>
                <a:r>
                  <a:rPr lang="fr-FR" b="1" dirty="0">
                    <a:solidFill>
                      <a:schemeClr val="bg2">
                        <a:lumMod val="25000"/>
                      </a:schemeClr>
                    </a:solidFill>
                  </a:rPr>
                  <a:t>Réflexion</a:t>
                </a:r>
              </a:p>
              <a:p>
                <a:pPr algn="ctr">
                  <a:defRPr/>
                </a:pPr>
                <a:endParaRPr lang="fr-FR" b="1" dirty="0">
                  <a:solidFill>
                    <a:schemeClr val="bg2">
                      <a:lumMod val="25000"/>
                    </a:schemeClr>
                  </a:solidFill>
                </a:endParaRPr>
              </a:p>
              <a:p>
                <a:pPr algn="ctr">
                  <a:defRPr/>
                </a:pPr>
                <a:endParaRPr lang="fr-FR" b="1" dirty="0">
                  <a:solidFill>
                    <a:schemeClr val="bg2">
                      <a:lumMod val="25000"/>
                    </a:schemeClr>
                  </a:solidFill>
                </a:endParaRPr>
              </a:p>
              <a:p>
                <a:pPr algn="ctr">
                  <a:defRPr/>
                </a:pPr>
                <a:r>
                  <a:rPr lang="fr-FR" b="1" dirty="0">
                    <a:solidFill>
                      <a:schemeClr val="bg2">
                        <a:lumMod val="25000"/>
                      </a:schemeClr>
                    </a:solidFill>
                  </a:rPr>
                  <a:t>en cours</a:t>
                </a:r>
              </a:p>
            </p:txBody>
          </p:sp>
        </p:grpSp>
        <p:sp>
          <p:nvSpPr>
            <p:cNvPr id="60" name="Flèche droite à entaille 59"/>
            <p:cNvSpPr/>
            <p:nvPr/>
          </p:nvSpPr>
          <p:spPr>
            <a:xfrm>
              <a:off x="4007768" y="1052736"/>
              <a:ext cx="2317842" cy="360040"/>
            </a:xfrm>
            <a:prstGeom prst="notchedRightArrow">
              <a:avLst>
                <a:gd name="adj1" fmla="val 100000"/>
                <a:gd name="adj2" fmla="val 82220"/>
              </a:avLst>
            </a:prstGeom>
            <a:solidFill>
              <a:srgbClr val="04FF05"/>
            </a:solidFill>
            <a:ln>
              <a:noFill/>
            </a:ln>
            <a:effectLst>
              <a:outerShdw blurRad="50800" dist="1397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gr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80</a:t>
            </a:fld>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2"/>
                                        </p:tgtEl>
                                        <p:attrNameLst>
                                          <p:attrName>style.visibility</p:attrName>
                                        </p:attrNameLst>
                                      </p:cBhvr>
                                      <p:to>
                                        <p:strVal val="visible"/>
                                      </p:to>
                                    </p:set>
                                    <p:animEffect transition="in" filter="wipe(left)">
                                      <p:cBhvr>
                                        <p:cTn id="9" dur="500"/>
                                        <p:tgtEl>
                                          <p:spTgt spid="3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22" presetClass="entr" presetSubtype="8"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2700" y="2708275"/>
            <a:ext cx="12204700" cy="105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4800" b="1" dirty="0" smtClean="0">
                <a:solidFill>
                  <a:srgbClr val="FF6600"/>
                </a:solidFill>
              </a:rPr>
              <a:t>Échanges avec la salle</a:t>
            </a:r>
            <a:endParaRPr lang="fr-FR" altLang="fr-FR" sz="4800" b="1" dirty="0">
              <a:solidFill>
                <a:srgbClr val="FF6600"/>
              </a:solidFill>
            </a:endParaRPr>
          </a:p>
        </p:txBody>
      </p:sp>
    </p:spTree>
    <p:extLst>
      <p:ext uri="{BB962C8B-B14F-4D97-AF65-F5344CB8AC3E}">
        <p14:creationId xmlns:p14="http://schemas.microsoft.com/office/powerpoint/2010/main" val="4094814446"/>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contenu 1"/>
          <p:cNvSpPr>
            <a:spLocks noGrp="1"/>
          </p:cNvSpPr>
          <p:nvPr>
            <p:ph idx="1"/>
          </p:nvPr>
        </p:nvSpPr>
        <p:spPr>
          <a:xfrm>
            <a:off x="334963" y="1268413"/>
            <a:ext cx="11522075" cy="3600450"/>
          </a:xfrm>
        </p:spPr>
        <p:txBody>
          <a:bodyPr/>
          <a:lstStyle/>
          <a:p>
            <a:pPr marL="0" indent="0" eaLnBrk="1" hangingPunct="1">
              <a:spcBef>
                <a:spcPct val="0"/>
              </a:spcBef>
              <a:buFont typeface="Arial" panose="020B0604020202020204" pitchFamily="34" charset="0"/>
              <a:buNone/>
              <a:defRPr/>
            </a:pPr>
            <a:r>
              <a:rPr lang="fr-FR" altLang="fr-FR" sz="2200" b="1" dirty="0" smtClean="0">
                <a:solidFill>
                  <a:srgbClr val="002E6C"/>
                </a:solidFill>
              </a:rPr>
              <a:t>Panorama des évolutions technologiques</a:t>
            </a:r>
          </a:p>
          <a:p>
            <a:pPr marL="0" indent="0" algn="r">
              <a:spcBef>
                <a:spcPct val="0"/>
              </a:spcBef>
              <a:spcAft>
                <a:spcPts val="600"/>
              </a:spcAft>
              <a:buFont typeface="Arial" panose="020B0604020202020204" pitchFamily="34" charset="0"/>
              <a:buNone/>
              <a:defRPr/>
            </a:pPr>
            <a:r>
              <a:rPr lang="fr-FR" altLang="fr-FR" sz="2200" b="1" dirty="0" smtClean="0">
                <a:solidFill>
                  <a:srgbClr val="FF6600"/>
                </a:solidFill>
              </a:rPr>
              <a:t>Michèle MONDOT - CETIAT</a:t>
            </a:r>
          </a:p>
          <a:p>
            <a:pPr marL="0" indent="0">
              <a:spcBef>
                <a:spcPct val="0"/>
              </a:spcBef>
              <a:buFont typeface="Arial" panose="020B0604020202020204" pitchFamily="34" charset="0"/>
              <a:buNone/>
              <a:defRPr/>
            </a:pPr>
            <a:r>
              <a:rPr lang="fr-FR" altLang="fr-FR" sz="2200" b="1" dirty="0" smtClean="0">
                <a:solidFill>
                  <a:srgbClr val="002E6C"/>
                </a:solidFill>
              </a:rPr>
              <a:t>La PAC au CO</a:t>
            </a:r>
            <a:r>
              <a:rPr lang="fr-FR" altLang="fr-FR" sz="2200" b="1" baseline="-25000" dirty="0" smtClean="0">
                <a:solidFill>
                  <a:srgbClr val="002E6C"/>
                </a:solidFill>
              </a:rPr>
              <a:t>2</a:t>
            </a:r>
            <a:r>
              <a:rPr lang="fr-FR" altLang="fr-FR" sz="2200" b="1" dirty="0" smtClean="0">
                <a:solidFill>
                  <a:srgbClr val="002E6C"/>
                </a:solidFill>
              </a:rPr>
              <a:t> en Tertiaire</a:t>
            </a:r>
          </a:p>
          <a:p>
            <a:pPr marL="0" indent="0" algn="r">
              <a:spcBef>
                <a:spcPct val="0"/>
              </a:spcBef>
              <a:spcAft>
                <a:spcPts val="600"/>
              </a:spcAft>
              <a:buFont typeface="Arial" panose="020B0604020202020204" pitchFamily="34" charset="0"/>
              <a:buNone/>
              <a:defRPr/>
            </a:pPr>
            <a:r>
              <a:rPr lang="fr-FR" altLang="fr-FR" sz="2200" b="1" dirty="0" smtClean="0">
                <a:solidFill>
                  <a:srgbClr val="FF6600"/>
                </a:solidFill>
              </a:rPr>
              <a:t>Christel MOLLÉ – MITSUBISHI</a:t>
            </a:r>
          </a:p>
          <a:p>
            <a:pPr marL="0" indent="0">
              <a:spcBef>
                <a:spcPct val="0"/>
              </a:spcBef>
              <a:buFont typeface="Arial" panose="020B0604020202020204" pitchFamily="34" charset="0"/>
              <a:buNone/>
              <a:defRPr/>
            </a:pPr>
            <a:r>
              <a:rPr lang="fr-FR" altLang="fr-FR" sz="2200" b="1" dirty="0" smtClean="0">
                <a:solidFill>
                  <a:srgbClr val="002E6C"/>
                </a:solidFill>
              </a:rPr>
              <a:t>La PAC Hybride</a:t>
            </a:r>
          </a:p>
          <a:p>
            <a:pPr marL="0" indent="0" algn="r">
              <a:spcBef>
                <a:spcPct val="0"/>
              </a:spcBef>
              <a:spcAft>
                <a:spcPts val="600"/>
              </a:spcAft>
              <a:buFont typeface="Arial" panose="020B0604020202020204" pitchFamily="34" charset="0"/>
              <a:buNone/>
              <a:defRPr/>
            </a:pPr>
            <a:r>
              <a:rPr lang="fr-FR" altLang="fr-FR" sz="2200" b="1" dirty="0" smtClean="0">
                <a:solidFill>
                  <a:srgbClr val="FF6600"/>
                </a:solidFill>
              </a:rPr>
              <a:t>Ludovic THIEBAUX - </a:t>
            </a:r>
            <a:r>
              <a:rPr lang="fr-FR" altLang="fr-FR" sz="2200" b="1" dirty="0" err="1" smtClean="0">
                <a:solidFill>
                  <a:srgbClr val="FF6600"/>
                </a:solidFill>
              </a:rPr>
              <a:t>GrDF</a:t>
            </a:r>
            <a:endParaRPr lang="fr-FR" altLang="fr-FR" sz="2200" b="1" dirty="0" smtClean="0">
              <a:solidFill>
                <a:srgbClr val="FF6600"/>
              </a:solidFill>
            </a:endParaRPr>
          </a:p>
          <a:p>
            <a:pPr marL="0" indent="0">
              <a:spcBef>
                <a:spcPct val="0"/>
              </a:spcBef>
              <a:buFont typeface="Arial" panose="020B0604020202020204" pitchFamily="34" charset="0"/>
              <a:buNone/>
              <a:defRPr/>
            </a:pPr>
            <a:r>
              <a:rPr lang="fr-FR" altLang="fr-FR" sz="2200" b="1" dirty="0" smtClean="0">
                <a:solidFill>
                  <a:srgbClr val="002E6C"/>
                </a:solidFill>
              </a:rPr>
              <a:t>La PAC Gaz</a:t>
            </a:r>
          </a:p>
          <a:p>
            <a:pPr marL="0" indent="0" algn="r">
              <a:spcBef>
                <a:spcPct val="0"/>
              </a:spcBef>
              <a:spcAft>
                <a:spcPts val="600"/>
              </a:spcAft>
              <a:buFont typeface="Arial" panose="020B0604020202020204" pitchFamily="34" charset="0"/>
              <a:buNone/>
              <a:defRPr/>
            </a:pPr>
            <a:r>
              <a:rPr lang="fr-FR" altLang="fr-FR" sz="2200" b="1" dirty="0" smtClean="0">
                <a:solidFill>
                  <a:srgbClr val="FF6600"/>
                </a:solidFill>
              </a:rPr>
              <a:t>Lionel SCALONI - </a:t>
            </a:r>
            <a:r>
              <a:rPr lang="fr-FR" altLang="fr-FR" sz="2200" b="1" dirty="0" err="1">
                <a:solidFill>
                  <a:srgbClr val="FF6600"/>
                </a:solidFill>
              </a:rPr>
              <a:t>b</a:t>
            </a:r>
            <a:r>
              <a:rPr lang="fr-FR" altLang="fr-FR" sz="2200" b="1" dirty="0" err="1" smtClean="0">
                <a:solidFill>
                  <a:srgbClr val="FF6600"/>
                </a:solidFill>
              </a:rPr>
              <a:t>oostHEAT</a:t>
            </a:r>
            <a:endParaRPr lang="fr-FR" altLang="fr-FR" sz="2200" b="1" dirty="0" smtClean="0">
              <a:solidFill>
                <a:srgbClr val="FF6600"/>
              </a:solidFill>
            </a:endParaRPr>
          </a:p>
          <a:p>
            <a:pPr marL="0" indent="0">
              <a:spcBef>
                <a:spcPct val="0"/>
              </a:spcBef>
              <a:buFont typeface="Arial" panose="020B0604020202020204" pitchFamily="34" charset="0"/>
              <a:buNone/>
              <a:defRPr/>
            </a:pPr>
            <a:r>
              <a:rPr lang="fr-FR" altLang="fr-FR" sz="2200" b="1" dirty="0" smtClean="0">
                <a:solidFill>
                  <a:srgbClr val="002E6C"/>
                </a:solidFill>
              </a:rPr>
              <a:t>La PAC connectée</a:t>
            </a:r>
          </a:p>
          <a:p>
            <a:pPr marL="0" indent="0" algn="r">
              <a:spcBef>
                <a:spcPct val="0"/>
              </a:spcBef>
              <a:spcAft>
                <a:spcPts val="600"/>
              </a:spcAft>
              <a:buFont typeface="Arial" panose="020B0604020202020204" pitchFamily="34" charset="0"/>
              <a:buNone/>
              <a:defRPr/>
            </a:pPr>
            <a:r>
              <a:rPr lang="fr-FR" altLang="fr-FR" sz="2200" b="1" dirty="0" smtClean="0">
                <a:solidFill>
                  <a:srgbClr val="FF6600"/>
                </a:solidFill>
              </a:rPr>
              <a:t>François DEROCHE – DAIKIN</a:t>
            </a:r>
          </a:p>
          <a:p>
            <a:pPr marL="0" indent="0">
              <a:spcBef>
                <a:spcPct val="0"/>
              </a:spcBef>
              <a:buFont typeface="Arial" panose="020B0604020202020204" pitchFamily="34" charset="0"/>
              <a:buNone/>
              <a:defRPr/>
            </a:pPr>
            <a:r>
              <a:rPr lang="fr-FR" altLang="fr-FR" sz="2200" b="1" dirty="0" smtClean="0">
                <a:solidFill>
                  <a:srgbClr val="002E6C"/>
                </a:solidFill>
              </a:rPr>
              <a:t>Diagnostic embarqué des performances des PAC</a:t>
            </a:r>
          </a:p>
          <a:p>
            <a:pPr marL="0" indent="0" algn="r">
              <a:spcBef>
                <a:spcPct val="0"/>
              </a:spcBef>
              <a:buFont typeface="Arial" panose="020B0604020202020204" pitchFamily="34" charset="0"/>
              <a:buNone/>
              <a:defRPr/>
            </a:pPr>
            <a:r>
              <a:rPr lang="fr-FR" altLang="fr-FR" sz="2200" b="1" dirty="0" smtClean="0">
                <a:solidFill>
                  <a:srgbClr val="FF6600"/>
                </a:solidFill>
              </a:rPr>
              <a:t>Odile CAURET - EDF R&amp;D</a:t>
            </a:r>
          </a:p>
          <a:p>
            <a:pPr marL="0" indent="0" algn="r" eaLnBrk="1" hangingPunct="1">
              <a:buFont typeface="Arial" panose="020B0604020202020204" pitchFamily="34" charset="0"/>
              <a:buNone/>
              <a:defRPr/>
            </a:pPr>
            <a:r>
              <a:rPr lang="fr-FR" altLang="fr-FR" sz="2800" b="1" dirty="0" smtClean="0">
                <a:solidFill>
                  <a:schemeClr val="accent5">
                    <a:lumMod val="50000"/>
                  </a:schemeClr>
                </a:solidFill>
              </a:rPr>
              <a:t> </a:t>
            </a:r>
          </a:p>
        </p:txBody>
      </p:sp>
      <p:sp>
        <p:nvSpPr>
          <p:cNvPr id="71683" name="Titre 2"/>
          <p:cNvSpPr>
            <a:spLocks noGrp="1"/>
          </p:cNvSpPr>
          <p:nvPr>
            <p:ph type="title"/>
          </p:nvPr>
        </p:nvSpPr>
        <p:spPr>
          <a:xfrm>
            <a:off x="334963" y="333375"/>
            <a:ext cx="10009187" cy="792163"/>
          </a:xfrm>
        </p:spPr>
        <p:txBody>
          <a:bodyPr/>
          <a:lstStyle/>
          <a:p>
            <a:pPr marL="2955925" indent="-2955925" algn="l" eaLnBrk="1" hangingPunct="1"/>
            <a:r>
              <a:rPr lang="fr-FR" altLang="fr-FR" sz="3500" b="1" smtClean="0">
                <a:solidFill>
                  <a:srgbClr val="FF6600"/>
                </a:solidFill>
              </a:rPr>
              <a:t>Table-ronde : La PAC du futur</a:t>
            </a:r>
            <a:endParaRPr lang="fr-FR" altLang="fr-FR" sz="3500" smtClean="0">
              <a:solidFill>
                <a:srgbClr val="FF6600"/>
              </a:solidFill>
            </a:endParaRP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82</a:t>
            </a:fld>
            <a:endParaRPr lang="fr-FR" alt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2700" y="2708275"/>
            <a:ext cx="12204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Tx/>
              <a:buNone/>
            </a:pPr>
            <a:r>
              <a:rPr lang="fr-FR" altLang="fr-FR" sz="3600" b="1">
                <a:solidFill>
                  <a:srgbClr val="002E6C"/>
                </a:solidFill>
              </a:rPr>
              <a:t>La PAC du futur </a:t>
            </a:r>
          </a:p>
          <a:p>
            <a:pPr algn="ctr">
              <a:spcBef>
                <a:spcPct val="0"/>
              </a:spcBef>
              <a:buFontTx/>
              <a:buNone/>
            </a:pPr>
            <a:r>
              <a:rPr lang="fr-FR" altLang="fr-FR" sz="3600" b="1">
                <a:solidFill>
                  <a:srgbClr val="002E6C"/>
                </a:solidFill>
              </a:rPr>
              <a:t>Panorama des évolutions technologiques</a:t>
            </a:r>
          </a:p>
          <a:p>
            <a:pPr algn="ctr">
              <a:spcBef>
                <a:spcPct val="0"/>
              </a:spcBef>
              <a:buFontTx/>
              <a:buNone/>
            </a:pPr>
            <a:endParaRPr lang="fr-FR" altLang="fr-FR" sz="3600" b="1">
              <a:solidFill>
                <a:srgbClr val="FF6600"/>
              </a:solidFill>
            </a:endParaRPr>
          </a:p>
          <a:p>
            <a:pPr algn="ctr">
              <a:spcBef>
                <a:spcPct val="0"/>
              </a:spcBef>
              <a:buFontTx/>
              <a:buNone/>
            </a:pPr>
            <a:r>
              <a:rPr lang="fr-FR" altLang="fr-FR" sz="3600" b="1">
                <a:solidFill>
                  <a:srgbClr val="FF6600"/>
                </a:solidFill>
              </a:rPr>
              <a:t>Michèle Mondot – CETIAT</a:t>
            </a:r>
          </a:p>
        </p:txBody>
      </p:sp>
    </p:spTree>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u contenu 1"/>
          <p:cNvSpPr>
            <a:spLocks noGrp="1"/>
          </p:cNvSpPr>
          <p:nvPr>
            <p:ph idx="1"/>
          </p:nvPr>
        </p:nvSpPr>
        <p:spPr>
          <a:xfrm>
            <a:off x="2279650" y="2060575"/>
            <a:ext cx="9577388" cy="4065588"/>
          </a:xfrm>
        </p:spPr>
        <p:txBody>
          <a:bodyPr/>
          <a:lstStyle/>
          <a:p>
            <a:pPr eaLnBrk="1" hangingPunct="1">
              <a:buFont typeface="Arial" charset="0"/>
              <a:buChar char="•"/>
              <a:defRPr/>
            </a:pPr>
            <a:r>
              <a:rPr lang="fr-FR" altLang="fr-FR" sz="2800" dirty="0">
                <a:solidFill>
                  <a:srgbClr val="002E6C"/>
                </a:solidFill>
                <a:latin typeface="Calibri" pitchFamily="34" charset="0"/>
                <a:cs typeface="Arial" charset="0"/>
              </a:rPr>
              <a:t>Puissance de chauffage réduite</a:t>
            </a:r>
          </a:p>
          <a:p>
            <a:pPr eaLnBrk="1" hangingPunct="1">
              <a:buFont typeface="Arial" charset="0"/>
              <a:buChar char="•"/>
              <a:defRPr/>
            </a:pPr>
            <a:r>
              <a:rPr lang="fr-FR" altLang="fr-FR" sz="2800" dirty="0">
                <a:solidFill>
                  <a:srgbClr val="002E6C"/>
                </a:solidFill>
                <a:latin typeface="Calibri" pitchFamily="34" charset="0"/>
                <a:cs typeface="Arial" charset="0"/>
              </a:rPr>
              <a:t>Dimensionnement pour refroidissement</a:t>
            </a:r>
          </a:p>
          <a:p>
            <a:pPr eaLnBrk="1" hangingPunct="1">
              <a:buFont typeface="Arial" charset="0"/>
              <a:buChar char="•"/>
              <a:defRPr/>
            </a:pPr>
            <a:r>
              <a:rPr lang="fr-FR" altLang="fr-FR" sz="2800" dirty="0">
                <a:solidFill>
                  <a:srgbClr val="002E6C"/>
                </a:solidFill>
                <a:latin typeface="Calibri" pitchFamily="34" charset="0"/>
                <a:cs typeface="Arial" charset="0"/>
              </a:rPr>
              <a:t>Intégration des fonctions ventilation / </a:t>
            </a:r>
            <a:r>
              <a:rPr lang="fr-FR" altLang="fr-FR" sz="2800" dirty="0" smtClean="0">
                <a:solidFill>
                  <a:srgbClr val="002E6C"/>
                </a:solidFill>
                <a:latin typeface="Calibri" pitchFamily="34" charset="0"/>
                <a:cs typeface="Arial" charset="0"/>
              </a:rPr>
              <a:t>chauffage </a:t>
            </a:r>
            <a:r>
              <a:rPr lang="fr-FR" altLang="fr-FR" sz="2800" dirty="0">
                <a:solidFill>
                  <a:srgbClr val="002E6C"/>
                </a:solidFill>
                <a:latin typeface="Calibri" pitchFamily="34" charset="0"/>
                <a:cs typeface="Arial" charset="0"/>
              </a:rPr>
              <a:t>/ refroidissement  / </a:t>
            </a:r>
            <a:r>
              <a:rPr lang="fr-FR" altLang="fr-FR" sz="2800" dirty="0" smtClean="0">
                <a:solidFill>
                  <a:srgbClr val="002E6C"/>
                </a:solidFill>
                <a:latin typeface="Calibri" pitchFamily="34" charset="0"/>
                <a:cs typeface="Arial" charset="0"/>
              </a:rPr>
              <a:t>ECS</a:t>
            </a:r>
          </a:p>
          <a:p>
            <a:pPr lvl="1" eaLnBrk="1" hangingPunct="1">
              <a:buFont typeface="Arial" charset="0"/>
              <a:buChar char="–"/>
              <a:defRPr/>
            </a:pPr>
            <a:r>
              <a:rPr lang="fr-FR" altLang="fr-FR" sz="2400" dirty="0" smtClean="0">
                <a:solidFill>
                  <a:srgbClr val="002E6C"/>
                </a:solidFill>
                <a:latin typeface="Calibri" pitchFamily="34" charset="0"/>
                <a:cs typeface="Arial" charset="0"/>
              </a:rPr>
              <a:t>PAC Triple Service</a:t>
            </a:r>
          </a:p>
          <a:p>
            <a:pPr lvl="1" eaLnBrk="1" hangingPunct="1">
              <a:buFont typeface="Arial" charset="0"/>
              <a:buChar char="–"/>
              <a:defRPr/>
            </a:pPr>
            <a:r>
              <a:rPr lang="fr-FR" altLang="fr-FR" sz="2400" dirty="0" smtClean="0">
                <a:solidFill>
                  <a:srgbClr val="002E6C"/>
                </a:solidFill>
                <a:latin typeface="Calibri" pitchFamily="34" charset="0"/>
                <a:cs typeface="Arial" charset="0"/>
              </a:rPr>
              <a:t>Appareils </a:t>
            </a:r>
            <a:r>
              <a:rPr lang="fr-FR" altLang="fr-FR" sz="2400" dirty="0">
                <a:solidFill>
                  <a:srgbClr val="002E6C"/>
                </a:solidFill>
                <a:latin typeface="Calibri" pitchFamily="34" charset="0"/>
                <a:cs typeface="Arial" charset="0"/>
              </a:rPr>
              <a:t>multifonctions</a:t>
            </a:r>
          </a:p>
          <a:p>
            <a:pPr lvl="1" eaLnBrk="1" hangingPunct="1">
              <a:buFont typeface="Arial" charset="0"/>
              <a:buChar char="–"/>
              <a:defRPr/>
            </a:pPr>
            <a:endParaRPr lang="fr-FR" altLang="fr-FR" sz="2800" dirty="0">
              <a:solidFill>
                <a:schemeClr val="accent5">
                  <a:lumMod val="50000"/>
                </a:schemeClr>
              </a:solidFill>
              <a:latin typeface="Calibri" pitchFamily="34" charset="0"/>
              <a:cs typeface="Arial" charset="0"/>
            </a:endParaRPr>
          </a:p>
          <a:p>
            <a:pPr lvl="1" eaLnBrk="1" hangingPunct="1">
              <a:buFont typeface="Arial" charset="0"/>
              <a:buChar char="–"/>
              <a:defRPr/>
            </a:pPr>
            <a:endParaRPr lang="fr-FR" altLang="fr-FR" sz="3600" dirty="0">
              <a:solidFill>
                <a:schemeClr val="accent5">
                  <a:lumMod val="50000"/>
                </a:schemeClr>
              </a:solidFill>
              <a:latin typeface="Calibri" pitchFamily="34" charset="0"/>
              <a:cs typeface="Arial" charset="0"/>
            </a:endParaRPr>
          </a:p>
        </p:txBody>
      </p:sp>
      <p:sp>
        <p:nvSpPr>
          <p:cNvPr id="5123" name="Titre 2"/>
          <p:cNvSpPr>
            <a:spLocks noGrp="1"/>
          </p:cNvSpPr>
          <p:nvPr>
            <p:ph type="title"/>
          </p:nvPr>
        </p:nvSpPr>
        <p:spPr>
          <a:xfrm>
            <a:off x="3792538" y="1296988"/>
            <a:ext cx="6480175" cy="792162"/>
          </a:xfrm>
        </p:spPr>
        <p:txBody>
          <a:bodyPr/>
          <a:lstStyle/>
          <a:p>
            <a:pPr eaLnBrk="1" hangingPunct="1">
              <a:defRPr/>
            </a:pPr>
            <a:r>
              <a:rPr lang="fr-FR" altLang="fr-FR" sz="3600" b="1" dirty="0">
                <a:solidFill>
                  <a:srgbClr val="FF6600"/>
                </a:solidFill>
                <a:latin typeface="Calibri" pitchFamily="34" charset="0"/>
                <a:ea typeface="+mn-ea"/>
                <a:cs typeface="Arial" charset="0"/>
              </a:rPr>
              <a:t>La PAC pour les </a:t>
            </a:r>
            <a:r>
              <a:rPr lang="fr-FR" altLang="fr-FR" sz="3600" b="1" dirty="0" smtClean="0">
                <a:solidFill>
                  <a:srgbClr val="FF6600"/>
                </a:solidFill>
                <a:latin typeface="Calibri" pitchFamily="34" charset="0"/>
                <a:ea typeface="+mn-ea"/>
                <a:cs typeface="Arial" charset="0"/>
              </a:rPr>
              <a:t>bâtiments nZEBs</a:t>
            </a:r>
            <a:br>
              <a:rPr lang="fr-FR" altLang="fr-FR" sz="3600" b="1" dirty="0" smtClean="0">
                <a:solidFill>
                  <a:srgbClr val="FF6600"/>
                </a:solidFill>
                <a:latin typeface="Calibri" pitchFamily="34" charset="0"/>
                <a:ea typeface="+mn-ea"/>
                <a:cs typeface="Arial" charset="0"/>
              </a:rPr>
            </a:br>
            <a:endParaRPr lang="fr-FR" altLang="fr-FR" sz="3600" b="1" dirty="0">
              <a:solidFill>
                <a:srgbClr val="FF6600"/>
              </a:solidFill>
              <a:latin typeface="Calibri" pitchFamily="34" charset="0"/>
              <a:ea typeface="+mn-ea"/>
              <a:cs typeface="Arial" charset="0"/>
            </a:endParaRP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84</a:t>
            </a:fld>
            <a:endParaRPr lang="fr-FR" altLang="fr-FR"/>
          </a:p>
        </p:txBody>
      </p:sp>
    </p:spTree>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u contenu 1"/>
          <p:cNvSpPr>
            <a:spLocks noGrp="1"/>
          </p:cNvSpPr>
          <p:nvPr>
            <p:ph idx="1"/>
          </p:nvPr>
        </p:nvSpPr>
        <p:spPr>
          <a:xfrm>
            <a:off x="2279650" y="2060575"/>
            <a:ext cx="8712200" cy="4065588"/>
          </a:xfrm>
        </p:spPr>
        <p:txBody>
          <a:bodyPr/>
          <a:lstStyle/>
          <a:p>
            <a:pPr eaLnBrk="1" hangingPunct="1"/>
            <a:r>
              <a:rPr lang="fr-FR" altLang="fr-FR" sz="2800" smtClean="0">
                <a:solidFill>
                  <a:srgbClr val="002E6C"/>
                </a:solidFill>
                <a:latin typeface="Calibri" panose="020F0502020204030204" pitchFamily="34" charset="0"/>
                <a:cs typeface="Arial" panose="020B0604020202020204" pitchFamily="34" charset="0"/>
              </a:rPr>
              <a:t>Respect des réglementations </a:t>
            </a:r>
          </a:p>
          <a:p>
            <a:pPr lvl="1" eaLnBrk="1" hangingPunct="1"/>
            <a:r>
              <a:rPr lang="fr-FR" altLang="fr-FR" sz="2400" smtClean="0">
                <a:solidFill>
                  <a:srgbClr val="002E6C"/>
                </a:solidFill>
                <a:latin typeface="Calibri" panose="020F0502020204030204" pitchFamily="34" charset="0"/>
                <a:cs typeface="Arial" panose="020B0604020202020204" pitchFamily="34" charset="0"/>
              </a:rPr>
              <a:t>F-Gas</a:t>
            </a:r>
          </a:p>
          <a:p>
            <a:pPr lvl="1" eaLnBrk="1" hangingPunct="1"/>
            <a:r>
              <a:rPr lang="fr-FR" altLang="fr-FR" sz="2400" smtClean="0">
                <a:solidFill>
                  <a:srgbClr val="002E6C"/>
                </a:solidFill>
                <a:latin typeface="Calibri" panose="020F0502020204030204" pitchFamily="34" charset="0"/>
                <a:cs typeface="Arial" panose="020B0604020202020204" pitchFamily="34" charset="0"/>
              </a:rPr>
              <a:t>Performances énergétiques ErP</a:t>
            </a:r>
          </a:p>
          <a:p>
            <a:pPr eaLnBrk="1" hangingPunct="1"/>
            <a:r>
              <a:rPr lang="fr-FR" altLang="fr-FR" sz="2800" smtClean="0">
                <a:solidFill>
                  <a:srgbClr val="002E6C"/>
                </a:solidFill>
                <a:latin typeface="Calibri" panose="020F0502020204030204" pitchFamily="34" charset="0"/>
                <a:cs typeface="Arial" panose="020B0604020202020204" pitchFamily="34" charset="0"/>
              </a:rPr>
              <a:t>Utilisation de fluides naturels et /ou à (très) faible GWP</a:t>
            </a:r>
          </a:p>
          <a:p>
            <a:pPr eaLnBrk="1" hangingPunct="1"/>
            <a:r>
              <a:rPr lang="fr-FR" altLang="fr-FR" sz="2800" smtClean="0">
                <a:solidFill>
                  <a:srgbClr val="002E6C"/>
                </a:solidFill>
                <a:latin typeface="Calibri" panose="020F0502020204030204" pitchFamily="34" charset="0"/>
                <a:cs typeface="Arial" panose="020B0604020202020204" pitchFamily="34" charset="0"/>
              </a:rPr>
              <a:t>Gestion des risques d’inflammabilité : A2L et A3</a:t>
            </a:r>
          </a:p>
          <a:p>
            <a:pPr eaLnBrk="1" hangingPunct="1"/>
            <a:r>
              <a:rPr lang="fr-FR" altLang="fr-FR" sz="2800" smtClean="0">
                <a:solidFill>
                  <a:srgbClr val="002E6C"/>
                </a:solidFill>
                <a:latin typeface="Calibri" panose="020F0502020204030204" pitchFamily="34" charset="0"/>
                <a:cs typeface="Arial" panose="020B0604020202020204" pitchFamily="34" charset="0"/>
              </a:rPr>
              <a:t>Développement des solutions CO</a:t>
            </a:r>
            <a:r>
              <a:rPr lang="fr-FR" altLang="fr-FR" sz="2800" baseline="-25000" smtClean="0">
                <a:solidFill>
                  <a:srgbClr val="002E6C"/>
                </a:solidFill>
                <a:latin typeface="Calibri" panose="020F0502020204030204" pitchFamily="34" charset="0"/>
                <a:cs typeface="Arial" panose="020B0604020202020204" pitchFamily="34" charset="0"/>
              </a:rPr>
              <a:t>2</a:t>
            </a:r>
          </a:p>
        </p:txBody>
      </p:sp>
      <p:sp>
        <p:nvSpPr>
          <p:cNvPr id="6147" name="Titre 2"/>
          <p:cNvSpPr>
            <a:spLocks noGrp="1"/>
          </p:cNvSpPr>
          <p:nvPr>
            <p:ph type="title"/>
          </p:nvPr>
        </p:nvSpPr>
        <p:spPr>
          <a:xfrm>
            <a:off x="3792538" y="1296988"/>
            <a:ext cx="6480175" cy="792162"/>
          </a:xfrm>
        </p:spPr>
        <p:txBody>
          <a:bodyPr/>
          <a:lstStyle/>
          <a:p>
            <a:pPr eaLnBrk="1" hangingPunct="1">
              <a:defRPr/>
            </a:pPr>
            <a:r>
              <a:rPr lang="fr-FR" altLang="fr-FR" sz="3600" b="1" dirty="0">
                <a:solidFill>
                  <a:srgbClr val="FF6600"/>
                </a:solidFill>
                <a:latin typeface="Calibri" pitchFamily="34" charset="0"/>
                <a:ea typeface="+mn-ea"/>
                <a:cs typeface="Arial" charset="0"/>
              </a:rPr>
              <a:t>Évolution des fluides </a:t>
            </a:r>
            <a:r>
              <a:rPr lang="fr-FR" altLang="fr-FR" sz="3600" b="1" dirty="0" smtClean="0">
                <a:solidFill>
                  <a:srgbClr val="FF6600"/>
                </a:solidFill>
                <a:latin typeface="Calibri" pitchFamily="34" charset="0"/>
                <a:ea typeface="+mn-ea"/>
                <a:cs typeface="Arial" charset="0"/>
              </a:rPr>
              <a:t>frigorigènes</a:t>
            </a:r>
            <a:br>
              <a:rPr lang="fr-FR" altLang="fr-FR" sz="3600" b="1" dirty="0" smtClean="0">
                <a:solidFill>
                  <a:srgbClr val="FF6600"/>
                </a:solidFill>
                <a:latin typeface="Calibri" pitchFamily="34" charset="0"/>
                <a:ea typeface="+mn-ea"/>
                <a:cs typeface="Arial" charset="0"/>
              </a:rPr>
            </a:br>
            <a:endParaRPr lang="fr-FR" altLang="fr-FR" sz="3600" b="1" dirty="0">
              <a:solidFill>
                <a:srgbClr val="FF6600"/>
              </a:solidFill>
              <a:latin typeface="Calibri" pitchFamily="34" charset="0"/>
              <a:ea typeface="+mn-ea"/>
              <a:cs typeface="Arial" charset="0"/>
            </a:endParaRP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85</a:t>
            </a:fld>
            <a:endParaRPr lang="fr-FR" altLang="fr-FR"/>
          </a:p>
        </p:txBody>
      </p:sp>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2700" y="2708275"/>
            <a:ext cx="12204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spcBef>
                <a:spcPct val="0"/>
              </a:spcBef>
              <a:buFont typeface="Arial" panose="020B0604020202020204" pitchFamily="34" charset="0"/>
              <a:buNone/>
              <a:defRPr/>
            </a:pPr>
            <a:r>
              <a:rPr lang="fr-FR" altLang="fr-FR" sz="3600" b="1" dirty="0" smtClean="0">
                <a:solidFill>
                  <a:srgbClr val="002E6C"/>
                </a:solidFill>
              </a:rPr>
              <a:t>PAC au CO</a:t>
            </a:r>
            <a:r>
              <a:rPr lang="fr-FR" altLang="fr-FR" sz="3600" b="1" baseline="-25000" dirty="0" smtClean="0">
                <a:solidFill>
                  <a:srgbClr val="002E6C"/>
                </a:solidFill>
              </a:rPr>
              <a:t>2</a:t>
            </a:r>
          </a:p>
          <a:p>
            <a:pPr algn="ctr">
              <a:spcBef>
                <a:spcPct val="0"/>
              </a:spcBef>
              <a:buFont typeface="Arial" panose="020B0604020202020204" pitchFamily="34" charset="0"/>
              <a:buNone/>
              <a:defRPr/>
            </a:pPr>
            <a:endParaRPr lang="fr-FR" altLang="fr-FR" sz="3600" b="1" dirty="0" smtClean="0">
              <a:solidFill>
                <a:srgbClr val="FF6600"/>
              </a:solidFill>
            </a:endParaRPr>
          </a:p>
          <a:p>
            <a:pPr algn="ctr">
              <a:spcBef>
                <a:spcPct val="0"/>
              </a:spcBef>
              <a:buFont typeface="Arial" panose="020B0604020202020204" pitchFamily="34" charset="0"/>
              <a:buNone/>
              <a:defRPr/>
            </a:pPr>
            <a:r>
              <a:rPr lang="fr-FR" altLang="fr-FR" sz="3600" b="1" dirty="0" smtClean="0">
                <a:solidFill>
                  <a:srgbClr val="FF6600"/>
                </a:solidFill>
              </a:rPr>
              <a:t>Christel MOLLÉ – MITSUBISHI</a:t>
            </a:r>
          </a:p>
          <a:p>
            <a:pPr marL="571500" indent="-571500" algn="ctr">
              <a:spcBef>
                <a:spcPct val="0"/>
              </a:spcBef>
              <a:buFontTx/>
              <a:buChar char="-"/>
              <a:defRPr/>
            </a:pPr>
            <a:endParaRPr lang="fr-FR" altLang="fr-FR" sz="3600" b="1" dirty="0" smtClean="0">
              <a:solidFill>
                <a:srgbClr val="FF6600"/>
              </a:solidFill>
            </a:endParaRPr>
          </a:p>
        </p:txBody>
      </p:sp>
    </p:spTree>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2"/>
          <p:cNvSpPr>
            <a:spLocks noGrp="1"/>
          </p:cNvSpPr>
          <p:nvPr>
            <p:ph type="title"/>
          </p:nvPr>
        </p:nvSpPr>
        <p:spPr>
          <a:xfrm>
            <a:off x="2135188" y="188913"/>
            <a:ext cx="7200900" cy="792162"/>
          </a:xfrm>
        </p:spPr>
        <p:txBody>
          <a:bodyPr/>
          <a:lstStyle/>
          <a:p>
            <a:pPr eaLnBrk="1" hangingPunct="1"/>
            <a:r>
              <a:rPr lang="fr-FR" altLang="fr-FR" b="1" dirty="0" smtClean="0">
                <a:solidFill>
                  <a:srgbClr val="FF6600"/>
                </a:solidFill>
              </a:rPr>
              <a:t>PAC CO</a:t>
            </a:r>
            <a:r>
              <a:rPr lang="fr-FR" altLang="fr-FR" b="1" baseline="-25000" dirty="0" smtClean="0">
                <a:solidFill>
                  <a:srgbClr val="FF6600"/>
                </a:solidFill>
              </a:rPr>
              <a:t>2</a:t>
            </a:r>
            <a:r>
              <a:rPr lang="fr-FR" altLang="fr-FR" b="1" dirty="0" smtClean="0">
                <a:solidFill>
                  <a:srgbClr val="FF6600"/>
                </a:solidFill>
              </a:rPr>
              <a:t> réduit les émissions potentielles</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1412875"/>
            <a:ext cx="11915775"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8" name="Titre 2"/>
          <p:cNvSpPr txBox="1">
            <a:spLocks/>
          </p:cNvSpPr>
          <p:nvPr/>
        </p:nvSpPr>
        <p:spPr bwMode="auto">
          <a:xfrm>
            <a:off x="8472488" y="3660775"/>
            <a:ext cx="3455987"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spcBef>
                <a:spcPct val="0"/>
              </a:spcBef>
              <a:buFontTx/>
              <a:buNone/>
            </a:pPr>
            <a:r>
              <a:rPr lang="fr-FR" altLang="fr-FR" sz="1800">
                <a:solidFill>
                  <a:schemeClr val="bg1"/>
                </a:solidFill>
              </a:rPr>
              <a:t>Hermétiquement scellé</a:t>
            </a:r>
          </a:p>
          <a:p>
            <a:pPr algn="ctr" eaLnBrk="1" hangingPunct="1">
              <a:spcBef>
                <a:spcPct val="0"/>
              </a:spcBef>
              <a:buFontTx/>
              <a:buNone/>
            </a:pPr>
            <a:r>
              <a:rPr lang="fr-FR" altLang="fr-FR" sz="1800">
                <a:solidFill>
                  <a:schemeClr val="bg1"/>
                </a:solidFill>
              </a:rPr>
              <a:t>Aucune fuite</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87</a:t>
            </a:fld>
            <a:endParaRPr lang="fr-FR" altLang="fr-FR"/>
          </a:p>
        </p:txBody>
      </p:sp>
    </p:spTree>
    <p:extLst>
      <p:ext uri="{BB962C8B-B14F-4D97-AF65-F5344CB8AC3E}">
        <p14:creationId xmlns:p14="http://schemas.microsoft.com/office/powerpoint/2010/main" val="25682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2"/>
          <p:cNvSpPr>
            <a:spLocks noGrp="1"/>
          </p:cNvSpPr>
          <p:nvPr>
            <p:ph type="title"/>
          </p:nvPr>
        </p:nvSpPr>
        <p:spPr>
          <a:xfrm>
            <a:off x="1919288" y="188913"/>
            <a:ext cx="6480175" cy="792162"/>
          </a:xfrm>
        </p:spPr>
        <p:txBody>
          <a:bodyPr/>
          <a:lstStyle/>
          <a:p>
            <a:pPr eaLnBrk="1" hangingPunct="1"/>
            <a:r>
              <a:rPr lang="fr-FR" altLang="fr-FR" b="1" dirty="0" smtClean="0">
                <a:solidFill>
                  <a:srgbClr val="FF6600"/>
                </a:solidFill>
              </a:rPr>
              <a:t>100% Energies Renouvelables </a:t>
            </a:r>
          </a:p>
        </p:txBody>
      </p:sp>
      <p:pic>
        <p:nvPicPr>
          <p:cNvPr id="71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8" y="981075"/>
            <a:ext cx="10320337" cy="4792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2" name="Titre 2"/>
          <p:cNvSpPr txBox="1">
            <a:spLocks/>
          </p:cNvSpPr>
          <p:nvPr/>
        </p:nvSpPr>
        <p:spPr bwMode="auto">
          <a:xfrm>
            <a:off x="7175500" y="1209675"/>
            <a:ext cx="345598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spcBef>
                <a:spcPct val="0"/>
              </a:spcBef>
              <a:buFontTx/>
              <a:buNone/>
            </a:pPr>
            <a:r>
              <a:rPr lang="fr-FR" altLang="fr-FR" sz="1800">
                <a:solidFill>
                  <a:schemeClr val="bg1"/>
                </a:solidFill>
              </a:rPr>
              <a:t>Puissance de 4 à 120kW </a:t>
            </a:r>
          </a:p>
        </p:txBody>
      </p:sp>
      <p:sp>
        <p:nvSpPr>
          <p:cNvPr id="7173" name="Titre 2"/>
          <p:cNvSpPr txBox="1">
            <a:spLocks/>
          </p:cNvSpPr>
          <p:nvPr/>
        </p:nvSpPr>
        <p:spPr bwMode="auto">
          <a:xfrm>
            <a:off x="7175500" y="4810125"/>
            <a:ext cx="345598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spcBef>
                <a:spcPct val="0"/>
              </a:spcBef>
              <a:buFontTx/>
              <a:buNone/>
            </a:pPr>
            <a:r>
              <a:rPr lang="fr-FR" altLang="fr-FR" sz="1800">
                <a:solidFill>
                  <a:schemeClr val="bg1"/>
                </a:solidFill>
              </a:rPr>
              <a:t>ECS 90°C par -25°C extérieur</a:t>
            </a:r>
          </a:p>
        </p:txBody>
      </p:sp>
      <p:sp>
        <p:nvSpPr>
          <p:cNvPr id="7174" name="Titre 2"/>
          <p:cNvSpPr txBox="1">
            <a:spLocks/>
          </p:cNvSpPr>
          <p:nvPr/>
        </p:nvSpPr>
        <p:spPr bwMode="auto">
          <a:xfrm>
            <a:off x="7175500" y="4017963"/>
            <a:ext cx="3455988"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spcBef>
                <a:spcPct val="0"/>
              </a:spcBef>
              <a:buFontTx/>
              <a:buNone/>
            </a:pPr>
            <a:r>
              <a:rPr lang="fr-FR" altLang="fr-FR" sz="1800">
                <a:solidFill>
                  <a:schemeClr val="bg1"/>
                </a:solidFill>
              </a:rPr>
              <a:t>Choc légionnelle 100% thermodynamique</a:t>
            </a:r>
          </a:p>
        </p:txBody>
      </p:sp>
      <p:sp>
        <p:nvSpPr>
          <p:cNvPr id="7175" name="Titre 2"/>
          <p:cNvSpPr txBox="1">
            <a:spLocks/>
          </p:cNvSpPr>
          <p:nvPr/>
        </p:nvSpPr>
        <p:spPr bwMode="auto">
          <a:xfrm>
            <a:off x="7175500" y="1916113"/>
            <a:ext cx="3455988"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spcBef>
                <a:spcPct val="0"/>
              </a:spcBef>
              <a:buFontTx/>
              <a:buNone/>
            </a:pPr>
            <a:r>
              <a:rPr lang="fr-FR" altLang="fr-FR" sz="1800">
                <a:solidFill>
                  <a:schemeClr val="bg1"/>
                </a:solidFill>
              </a:rPr>
              <a:t>Ballon de 200 à 10000 litres</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88</a:t>
            </a:fld>
            <a:endParaRPr lang="fr-FR" altLang="fr-FR"/>
          </a:p>
        </p:txBody>
      </p:sp>
    </p:spTree>
    <p:extLst>
      <p:ext uri="{BB962C8B-B14F-4D97-AF65-F5344CB8AC3E}">
        <p14:creationId xmlns:p14="http://schemas.microsoft.com/office/powerpoint/2010/main" val="17156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2"/>
          <p:cNvSpPr>
            <a:spLocks noGrp="1"/>
          </p:cNvSpPr>
          <p:nvPr>
            <p:ph type="title"/>
          </p:nvPr>
        </p:nvSpPr>
        <p:spPr>
          <a:xfrm>
            <a:off x="2495550" y="34925"/>
            <a:ext cx="6480175" cy="792163"/>
          </a:xfrm>
        </p:spPr>
        <p:txBody>
          <a:bodyPr/>
          <a:lstStyle/>
          <a:p>
            <a:pPr eaLnBrk="1" hangingPunct="1"/>
            <a:r>
              <a:rPr lang="fr-FR" altLang="fr-FR" b="1" dirty="0" smtClean="0">
                <a:solidFill>
                  <a:srgbClr val="FF6600"/>
                </a:solidFill>
              </a:rPr>
              <a:t>ECS 90°C pour applications multiples</a:t>
            </a:r>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327150"/>
            <a:ext cx="403225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1150" y="4021138"/>
            <a:ext cx="4151313" cy="160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0" y="4051300"/>
            <a:ext cx="4511675"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1150" y="1414463"/>
            <a:ext cx="4151313" cy="1500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9638" y="1100138"/>
            <a:ext cx="2725737" cy="181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963" y="4021138"/>
            <a:ext cx="2613025" cy="164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01" name="Titre 2"/>
          <p:cNvSpPr txBox="1">
            <a:spLocks/>
          </p:cNvSpPr>
          <p:nvPr/>
        </p:nvSpPr>
        <p:spPr bwMode="auto">
          <a:xfrm>
            <a:off x="1487488" y="2852738"/>
            <a:ext cx="1150937"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spcBef>
                <a:spcPct val="0"/>
              </a:spcBef>
              <a:buFontTx/>
              <a:buNone/>
            </a:pPr>
            <a:r>
              <a:rPr lang="fr-FR" altLang="fr-FR" sz="2400" b="1" dirty="0">
                <a:solidFill>
                  <a:srgbClr val="002E6C"/>
                </a:solidFill>
              </a:rPr>
              <a:t>hôtels</a:t>
            </a:r>
          </a:p>
        </p:txBody>
      </p:sp>
      <p:sp>
        <p:nvSpPr>
          <p:cNvPr id="8202" name="Titre 2"/>
          <p:cNvSpPr txBox="1">
            <a:spLocks/>
          </p:cNvSpPr>
          <p:nvPr/>
        </p:nvSpPr>
        <p:spPr bwMode="auto">
          <a:xfrm>
            <a:off x="839788" y="3467100"/>
            <a:ext cx="195103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spcBef>
                <a:spcPct val="0"/>
              </a:spcBef>
              <a:buFontTx/>
              <a:buNone/>
            </a:pPr>
            <a:r>
              <a:rPr lang="fr-FR" altLang="fr-FR" sz="2400" b="1" dirty="0">
                <a:solidFill>
                  <a:srgbClr val="002E6C"/>
                </a:solidFill>
              </a:rPr>
              <a:t>gymnases</a:t>
            </a:r>
          </a:p>
        </p:txBody>
      </p:sp>
      <p:sp>
        <p:nvSpPr>
          <p:cNvPr id="8203" name="Titre 2"/>
          <p:cNvSpPr txBox="1">
            <a:spLocks/>
          </p:cNvSpPr>
          <p:nvPr/>
        </p:nvSpPr>
        <p:spPr bwMode="auto">
          <a:xfrm>
            <a:off x="4576763" y="3500438"/>
            <a:ext cx="1951037"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spcBef>
                <a:spcPct val="0"/>
              </a:spcBef>
              <a:buFontTx/>
              <a:buNone/>
            </a:pPr>
            <a:r>
              <a:rPr lang="fr-FR" altLang="fr-FR" sz="2400" b="1" dirty="0">
                <a:solidFill>
                  <a:srgbClr val="002E6C"/>
                </a:solidFill>
              </a:rPr>
              <a:t>hôpitaux</a:t>
            </a:r>
          </a:p>
        </p:txBody>
      </p:sp>
      <p:sp>
        <p:nvSpPr>
          <p:cNvPr id="8204" name="Titre 2"/>
          <p:cNvSpPr txBox="1">
            <a:spLocks/>
          </p:cNvSpPr>
          <p:nvPr/>
        </p:nvSpPr>
        <p:spPr bwMode="auto">
          <a:xfrm>
            <a:off x="5151438" y="2890838"/>
            <a:ext cx="195262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spcBef>
                <a:spcPct val="0"/>
              </a:spcBef>
              <a:buFontTx/>
              <a:buNone/>
            </a:pPr>
            <a:r>
              <a:rPr lang="fr-FR" altLang="fr-FR" sz="2400" b="1" dirty="0">
                <a:solidFill>
                  <a:srgbClr val="002E6C"/>
                </a:solidFill>
              </a:rPr>
              <a:t>piscines</a:t>
            </a:r>
          </a:p>
        </p:txBody>
      </p:sp>
      <p:sp>
        <p:nvSpPr>
          <p:cNvPr id="8205" name="Titre 2"/>
          <p:cNvSpPr txBox="1">
            <a:spLocks/>
          </p:cNvSpPr>
          <p:nvPr/>
        </p:nvSpPr>
        <p:spPr bwMode="auto">
          <a:xfrm>
            <a:off x="9185275" y="2852738"/>
            <a:ext cx="19510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spcBef>
                <a:spcPct val="0"/>
              </a:spcBef>
              <a:buFontTx/>
              <a:buNone/>
            </a:pPr>
            <a:r>
              <a:rPr lang="fr-FR" altLang="fr-FR" sz="2400" b="1" dirty="0">
                <a:solidFill>
                  <a:srgbClr val="002E6C"/>
                </a:solidFill>
              </a:rPr>
              <a:t>industrie</a:t>
            </a:r>
          </a:p>
        </p:txBody>
      </p:sp>
      <p:sp>
        <p:nvSpPr>
          <p:cNvPr id="8206" name="Titre 2"/>
          <p:cNvSpPr txBox="1">
            <a:spLocks/>
          </p:cNvSpPr>
          <p:nvPr/>
        </p:nvSpPr>
        <p:spPr bwMode="auto">
          <a:xfrm>
            <a:off x="8467725" y="3505200"/>
            <a:ext cx="33845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eaLnBrk="1" hangingPunct="1">
              <a:spcBef>
                <a:spcPct val="0"/>
              </a:spcBef>
              <a:buFontTx/>
              <a:buNone/>
            </a:pPr>
            <a:r>
              <a:rPr lang="fr-FR" altLang="fr-FR" sz="2400" b="1" dirty="0">
                <a:solidFill>
                  <a:srgbClr val="002E6C"/>
                </a:solidFill>
              </a:rPr>
              <a:t>Résidentiel collectif</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89</a:t>
            </a:fld>
            <a:endParaRPr lang="fr-FR" altLang="fr-FR"/>
          </a:p>
        </p:txBody>
      </p:sp>
    </p:spTree>
    <p:extLst>
      <p:ext uri="{BB962C8B-B14F-4D97-AF65-F5344CB8AC3E}">
        <p14:creationId xmlns:p14="http://schemas.microsoft.com/office/powerpoint/2010/main" val="344851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xfrm>
            <a:off x="623888" y="452438"/>
            <a:ext cx="10744200" cy="947737"/>
          </a:xfrm>
        </p:spPr>
        <p:txBody>
          <a:bodyPr/>
          <a:lstStyle/>
          <a:p>
            <a:endParaRPr lang="fr-FR" smtClean="0"/>
          </a:p>
        </p:txBody>
      </p:sp>
      <p:pic>
        <p:nvPicPr>
          <p:cNvPr id="17411" name="Picture 2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500063"/>
            <a:ext cx="9215438"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652463"/>
            <a:ext cx="9215438"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2"/>
          <p:cNvSpPr>
            <a:spLocks noChangeArrowheads="1"/>
          </p:cNvSpPr>
          <p:nvPr/>
        </p:nvSpPr>
        <p:spPr bwMode="auto">
          <a:xfrm>
            <a:off x="9261755" y="2483644"/>
            <a:ext cx="294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en-US" altLang="en-US" sz="1800" dirty="0">
                <a:solidFill>
                  <a:srgbClr val="002E6C"/>
                </a:solidFill>
                <a:latin typeface="Calibri" panose="020F0502020204030204" pitchFamily="34" charset="0"/>
              </a:rPr>
              <a:t>Heat Pump city of the year: </a:t>
            </a:r>
          </a:p>
          <a:p>
            <a:pPr>
              <a:spcBef>
                <a:spcPct val="0"/>
              </a:spcBef>
              <a:buFontTx/>
              <a:buNone/>
            </a:pPr>
            <a:r>
              <a:rPr lang="en-US" altLang="en-US" sz="1800" dirty="0">
                <a:solidFill>
                  <a:srgbClr val="002E6C"/>
                </a:solidFill>
                <a:latin typeface="Calibri" panose="020F0502020204030204" pitchFamily="34" charset="0"/>
              </a:rPr>
              <a:t>Vienna, and other examples | T. Nowak | HRE4 meeting </a:t>
            </a:r>
          </a:p>
          <a:p>
            <a:pPr>
              <a:spcBef>
                <a:spcPct val="0"/>
              </a:spcBef>
              <a:buFontTx/>
              <a:buNone/>
            </a:pPr>
            <a:r>
              <a:rPr lang="en-US" altLang="en-US" sz="1800" dirty="0">
                <a:solidFill>
                  <a:srgbClr val="002E6C"/>
                </a:solidFill>
                <a:latin typeface="Calibri" panose="020F0502020204030204" pitchFamily="34" charset="0"/>
              </a:rPr>
              <a:t>| 25.01.2018</a:t>
            </a:r>
          </a:p>
        </p:txBody>
      </p:sp>
      <p:sp>
        <p:nvSpPr>
          <p:cNvPr id="17414" name="Title 1"/>
          <p:cNvSpPr txBox="1">
            <a:spLocks/>
          </p:cNvSpPr>
          <p:nvPr/>
        </p:nvSpPr>
        <p:spPr bwMode="auto">
          <a:xfrm>
            <a:off x="623888" y="31750"/>
            <a:ext cx="107442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spcBef>
                <a:spcPct val="0"/>
              </a:spcBef>
              <a:buFontTx/>
              <a:buNone/>
            </a:pPr>
            <a:r>
              <a:rPr lang="en-GB" altLang="de-DE" b="1">
                <a:solidFill>
                  <a:srgbClr val="FF6600"/>
                </a:solidFill>
              </a:rPr>
              <a:t>Ventes de Pompes à Chaleur de 2007 – 2016 </a:t>
            </a:r>
            <a:br>
              <a:rPr lang="en-GB" altLang="de-DE" b="1">
                <a:solidFill>
                  <a:srgbClr val="FF6600"/>
                </a:solidFill>
              </a:rPr>
            </a:br>
            <a:r>
              <a:rPr lang="en-GB" altLang="de-DE" b="1">
                <a:solidFill>
                  <a:srgbClr val="FF6600"/>
                </a:solidFill>
              </a:rPr>
              <a:t>Par Source d’Energie</a:t>
            </a:r>
          </a:p>
        </p:txBody>
      </p:sp>
      <p:sp>
        <p:nvSpPr>
          <p:cNvPr id="7" name="CustomShape 2">
            <a:extLst>
              <a:ext uri="{FF2B5EF4-FFF2-40B4-BE49-F238E27FC236}"/>
            </a:extLst>
          </p:cNvPr>
          <p:cNvSpPr/>
          <p:nvPr/>
        </p:nvSpPr>
        <p:spPr>
          <a:xfrm rot="2601600">
            <a:off x="9215573" y="975607"/>
            <a:ext cx="2998549" cy="420688"/>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7500" tIns="48751" rIns="97500" bIns="48751"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en-GB" sz="1900" b="1" smtClean="0">
                <a:solidFill>
                  <a:srgbClr val="FFFFFF"/>
                </a:solidFill>
                <a:cs typeface="DejaVu Sans" panose="020B0603030804020204" pitchFamily="34" charset="0"/>
              </a:rPr>
              <a:t>Tendance #1: source air</a:t>
            </a:r>
            <a:endParaRPr lang="en-GB" sz="1900" smtClean="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u contenu 1"/>
          <p:cNvSpPr>
            <a:spLocks noGrp="1"/>
          </p:cNvSpPr>
          <p:nvPr>
            <p:ph idx="1"/>
          </p:nvPr>
        </p:nvSpPr>
        <p:spPr>
          <a:xfrm>
            <a:off x="1008063" y="2060575"/>
            <a:ext cx="10617200" cy="3168650"/>
          </a:xfrm>
        </p:spPr>
        <p:txBody>
          <a:bodyPr/>
          <a:lstStyle/>
          <a:p>
            <a:r>
              <a:rPr lang="fr-FR" altLang="fr-FR" sz="2800" smtClean="0">
                <a:solidFill>
                  <a:srgbClr val="002E6C"/>
                </a:solidFill>
                <a:latin typeface="Calibri" panose="020F0502020204030204" pitchFamily="34" charset="0"/>
                <a:cs typeface="Arial" panose="020B0604020202020204" pitchFamily="34" charset="0"/>
              </a:rPr>
              <a:t>Utiliser toutes les sources gratuites et/ou renouvelables disponibles</a:t>
            </a:r>
          </a:p>
          <a:p>
            <a:pPr lvl="1"/>
            <a:r>
              <a:rPr lang="fr-FR" altLang="fr-FR" sz="2400" smtClean="0">
                <a:solidFill>
                  <a:srgbClr val="002E6C"/>
                </a:solidFill>
                <a:latin typeface="Calibri" panose="020F0502020204030204" pitchFamily="34" charset="0"/>
                <a:cs typeface="Arial" panose="020B0604020202020204" pitchFamily="34" charset="0"/>
              </a:rPr>
              <a:t>Récupération des eaux usées : individuelle ou collective</a:t>
            </a:r>
          </a:p>
          <a:p>
            <a:pPr lvl="1"/>
            <a:r>
              <a:rPr lang="fr-FR" altLang="fr-FR" sz="2400" smtClean="0">
                <a:solidFill>
                  <a:srgbClr val="002E6C"/>
                </a:solidFill>
                <a:latin typeface="Calibri" panose="020F0502020204030204" pitchFamily="34" charset="0"/>
                <a:cs typeface="Arial" panose="020B0604020202020204" pitchFamily="34" charset="0"/>
              </a:rPr>
              <a:t>Récupération de chaleur sur air extérieur sous capteurs PV</a:t>
            </a:r>
          </a:p>
          <a:p>
            <a:r>
              <a:rPr lang="fr-FR" altLang="fr-FR" sz="2800" smtClean="0">
                <a:solidFill>
                  <a:srgbClr val="002E6C"/>
                </a:solidFill>
                <a:latin typeface="Calibri" panose="020F0502020204030204" pitchFamily="34" charset="0"/>
                <a:cs typeface="Arial" panose="020B0604020202020204" pitchFamily="34" charset="0"/>
              </a:rPr>
              <a:t>Utiliser le meilleur des énergies : gaz / électricité </a:t>
            </a:r>
          </a:p>
          <a:p>
            <a:r>
              <a:rPr lang="fr-FR" altLang="fr-FR" sz="2800" smtClean="0">
                <a:solidFill>
                  <a:srgbClr val="002E6C"/>
                </a:solidFill>
                <a:latin typeface="Calibri" panose="020F0502020204030204" pitchFamily="34" charset="0"/>
                <a:cs typeface="Arial" panose="020B0604020202020204" pitchFamily="34" charset="0"/>
              </a:rPr>
              <a:t>Utiliser le PV en autoconsommation</a:t>
            </a:r>
          </a:p>
        </p:txBody>
      </p:sp>
      <p:sp>
        <p:nvSpPr>
          <p:cNvPr id="3" name="Titre 2"/>
          <p:cNvSpPr>
            <a:spLocks noGrp="1"/>
          </p:cNvSpPr>
          <p:nvPr>
            <p:ph type="title"/>
          </p:nvPr>
        </p:nvSpPr>
        <p:spPr>
          <a:xfrm>
            <a:off x="3024188" y="1296988"/>
            <a:ext cx="8640762" cy="792162"/>
          </a:xfrm>
        </p:spPr>
        <p:txBody>
          <a:bodyPr/>
          <a:lstStyle/>
          <a:p>
            <a:pPr>
              <a:defRPr/>
            </a:pPr>
            <a:r>
              <a:rPr lang="fr-FR" sz="3600" b="1" dirty="0">
                <a:solidFill>
                  <a:srgbClr val="FF6600"/>
                </a:solidFill>
                <a:latin typeface="Calibri" pitchFamily="34" charset="0"/>
                <a:ea typeface="+mn-ea"/>
                <a:cs typeface="Arial" charset="0"/>
              </a:rPr>
              <a:t>EnR et </a:t>
            </a:r>
            <a:r>
              <a:rPr lang="fr-FR" sz="3600" b="1" dirty="0" smtClean="0">
                <a:solidFill>
                  <a:srgbClr val="FF6600"/>
                </a:solidFill>
                <a:latin typeface="Calibri" pitchFamily="34" charset="0"/>
                <a:ea typeface="+mn-ea"/>
                <a:cs typeface="Arial" charset="0"/>
              </a:rPr>
              <a:t>Hybridation</a:t>
            </a:r>
            <a:br>
              <a:rPr lang="fr-FR" sz="3600" b="1" dirty="0" smtClean="0">
                <a:solidFill>
                  <a:srgbClr val="FF6600"/>
                </a:solidFill>
                <a:latin typeface="Calibri" pitchFamily="34" charset="0"/>
                <a:ea typeface="+mn-ea"/>
                <a:cs typeface="Arial" charset="0"/>
              </a:rPr>
            </a:br>
            <a:endParaRPr lang="fr-FR" sz="3600" b="1" dirty="0">
              <a:solidFill>
                <a:srgbClr val="FF6600"/>
              </a:solidFill>
              <a:latin typeface="Calibri" pitchFamily="34" charset="0"/>
              <a:ea typeface="+mn-ea"/>
              <a:cs typeface="Arial" charset="0"/>
            </a:endParaRP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90</a:t>
            </a:fld>
            <a:endParaRPr lang="fr-FR" altLang="fr-FR"/>
          </a:p>
        </p:txBody>
      </p:sp>
    </p:spTree>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2700" y="2708275"/>
            <a:ext cx="122047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3600" b="1" dirty="0">
                <a:solidFill>
                  <a:srgbClr val="002E6C"/>
                </a:solidFill>
              </a:rPr>
              <a:t>La PAC Hybride</a:t>
            </a:r>
          </a:p>
          <a:p>
            <a:pPr algn="ctr">
              <a:lnSpc>
                <a:spcPct val="150000"/>
              </a:lnSpc>
              <a:spcBef>
                <a:spcPct val="0"/>
              </a:spcBef>
              <a:buFontTx/>
              <a:buNone/>
            </a:pPr>
            <a:r>
              <a:rPr lang="fr-FR" altLang="fr-FR" sz="3600" b="1" dirty="0">
                <a:solidFill>
                  <a:srgbClr val="FF6600"/>
                </a:solidFill>
              </a:rPr>
              <a:t>Ludovic THIEBAUX - </a:t>
            </a:r>
            <a:r>
              <a:rPr lang="fr-FR" altLang="fr-FR" sz="3600" b="1" dirty="0" err="1">
                <a:solidFill>
                  <a:srgbClr val="FF6600"/>
                </a:solidFill>
              </a:rPr>
              <a:t>GrDF</a:t>
            </a:r>
            <a:endParaRPr lang="fr-FR" altLang="fr-FR" sz="3600" b="1" dirty="0">
              <a:solidFill>
                <a:srgbClr val="FF6600"/>
              </a:solidFill>
            </a:endParaRPr>
          </a:p>
        </p:txBody>
      </p:sp>
    </p:spTree>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2"/>
          <p:cNvSpPr>
            <a:spLocks noGrp="1"/>
          </p:cNvSpPr>
          <p:nvPr>
            <p:ph type="title"/>
          </p:nvPr>
        </p:nvSpPr>
        <p:spPr>
          <a:xfrm>
            <a:off x="2424113" y="115888"/>
            <a:ext cx="7343775" cy="792162"/>
          </a:xfrm>
        </p:spPr>
        <p:txBody>
          <a:bodyPr/>
          <a:lstStyle/>
          <a:p>
            <a:pPr eaLnBrk="1" hangingPunct="1"/>
            <a:r>
              <a:rPr lang="fr-FR" altLang="fr-FR" b="1" dirty="0" smtClean="0">
                <a:solidFill>
                  <a:srgbClr val="FF6600"/>
                </a:solidFill>
              </a:rPr>
              <a:t>Hybridation PAC/Chaudière – Complémentarité en fonction de la température</a:t>
            </a:r>
          </a:p>
        </p:txBody>
      </p:sp>
      <p:pic>
        <p:nvPicPr>
          <p:cNvPr id="614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9688" y="1268413"/>
            <a:ext cx="15843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8" name="Groupe 6"/>
          <p:cNvGrpSpPr>
            <a:grpSpLocks/>
          </p:cNvGrpSpPr>
          <p:nvPr/>
        </p:nvGrpSpPr>
        <p:grpSpPr bwMode="auto">
          <a:xfrm>
            <a:off x="192088" y="908050"/>
            <a:ext cx="9864725" cy="4968875"/>
            <a:chOff x="1547666" y="1916832"/>
            <a:chExt cx="6276526" cy="3528392"/>
          </a:xfrm>
        </p:grpSpPr>
        <p:pic>
          <p:nvPicPr>
            <p:cNvPr id="6152" name="Image 7"/>
            <p:cNvPicPr>
              <a:picLocks noChangeAspect="1"/>
            </p:cNvPicPr>
            <p:nvPr/>
          </p:nvPicPr>
          <p:blipFill>
            <a:blip r:embed="rId4">
              <a:extLst>
                <a:ext uri="{28A0092B-C50C-407E-A947-70E740481C1C}">
                  <a14:useLocalDpi xmlns:a14="http://schemas.microsoft.com/office/drawing/2010/main" val="0"/>
                </a:ext>
              </a:extLst>
            </a:blip>
            <a:srcRect l="2377" t="12634" r="2011" b="3426"/>
            <a:stretch>
              <a:fillRect/>
            </a:stretch>
          </p:blipFill>
          <p:spPr bwMode="auto">
            <a:xfrm>
              <a:off x="1559496" y="1916832"/>
              <a:ext cx="6264696"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ZoneTexte 8"/>
            <p:cNvSpPr txBox="1">
              <a:spLocks noChangeArrowheads="1"/>
            </p:cNvSpPr>
            <p:nvPr/>
          </p:nvSpPr>
          <p:spPr bwMode="auto">
            <a:xfrm rot="-5400000">
              <a:off x="1066402" y="3170898"/>
              <a:ext cx="1224137"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100" b="1">
                  <a:solidFill>
                    <a:srgbClr val="424242"/>
                  </a:solidFill>
                </a:rPr>
                <a:t>COP( (Ef)</a:t>
              </a:r>
            </a:p>
          </p:txBody>
        </p:sp>
        <p:sp>
          <p:nvSpPr>
            <p:cNvPr id="6154" name="ZoneTexte 9"/>
            <p:cNvSpPr txBox="1">
              <a:spLocks noChangeArrowheads="1"/>
            </p:cNvSpPr>
            <p:nvPr/>
          </p:nvSpPr>
          <p:spPr bwMode="auto">
            <a:xfrm rot="-5400000">
              <a:off x="7043065" y="3170898"/>
              <a:ext cx="1224137"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1100" b="1">
                  <a:solidFill>
                    <a:srgbClr val="424242"/>
                  </a:solidFill>
                </a:rPr>
                <a:t>COP( (EP)</a:t>
              </a:r>
            </a:p>
          </p:txBody>
        </p:sp>
      </p:grpSp>
      <p:sp>
        <p:nvSpPr>
          <p:cNvPr id="3" name="Rectangle 2"/>
          <p:cNvSpPr/>
          <p:nvPr/>
        </p:nvSpPr>
        <p:spPr>
          <a:xfrm>
            <a:off x="1128713" y="3860800"/>
            <a:ext cx="5975350" cy="1439863"/>
          </a:xfrm>
          <a:prstGeom prst="rect">
            <a:avLst/>
          </a:prstGeom>
          <a:pattFill prst="pct5">
            <a:fgClr>
              <a:schemeClr val="accent1"/>
            </a:fgClr>
            <a:bgClr>
              <a:schemeClr val="bg1"/>
            </a:bgClr>
          </a:pattFill>
          <a:effectLst>
            <a:outerShdw blurRad="508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rgbClr val="0053A1"/>
                </a:solidFill>
              </a:rPr>
              <a:t>Appoint Chaudière haute performance</a:t>
            </a:r>
          </a:p>
        </p:txBody>
      </p:sp>
      <p:sp>
        <p:nvSpPr>
          <p:cNvPr id="6150" name="ZoneTexte 4"/>
          <p:cNvSpPr txBox="1">
            <a:spLocks noChangeArrowheads="1"/>
          </p:cNvSpPr>
          <p:nvPr/>
        </p:nvSpPr>
        <p:spPr bwMode="auto">
          <a:xfrm>
            <a:off x="9961563" y="3357563"/>
            <a:ext cx="2111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b="1">
                <a:solidFill>
                  <a:srgbClr val="0053A1"/>
                </a:solidFill>
              </a:rPr>
              <a:t>PAC BT env. 4,5 kWe</a:t>
            </a:r>
          </a:p>
        </p:txBody>
      </p:sp>
      <p:sp>
        <p:nvSpPr>
          <p:cNvPr id="6151" name="ZoneTexte 5"/>
          <p:cNvSpPr txBox="1">
            <a:spLocks noChangeArrowheads="1"/>
          </p:cNvSpPr>
          <p:nvPr/>
        </p:nvSpPr>
        <p:spPr bwMode="auto">
          <a:xfrm>
            <a:off x="9839325" y="3903663"/>
            <a:ext cx="2233613"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a:solidFill>
                  <a:srgbClr val="0053A1"/>
                </a:solidFill>
              </a:rPr>
              <a:t>Evolution COP entre</a:t>
            </a:r>
            <a:br>
              <a:rPr lang="fr-FR">
                <a:solidFill>
                  <a:srgbClr val="0053A1"/>
                </a:solidFill>
              </a:rPr>
            </a:br>
            <a:r>
              <a:rPr lang="fr-FR">
                <a:solidFill>
                  <a:srgbClr val="0053A1"/>
                </a:solidFill>
              </a:rPr>
              <a:t>7 et – 7°C : </a:t>
            </a:r>
          </a:p>
          <a:p>
            <a:pPr algn="ctr"/>
            <a:endParaRPr lang="fr-FR" sz="700">
              <a:solidFill>
                <a:srgbClr val="0053A1"/>
              </a:solidFill>
            </a:endParaRPr>
          </a:p>
          <a:p>
            <a:pPr algn="ctr"/>
            <a:r>
              <a:rPr lang="fr-FR">
                <a:solidFill>
                  <a:srgbClr val="0053A1"/>
                </a:solidFill>
              </a:rPr>
              <a:t>35 °C : - 40 %</a:t>
            </a:r>
          </a:p>
          <a:p>
            <a:pPr algn="ctr"/>
            <a:r>
              <a:rPr lang="fr-FR">
                <a:solidFill>
                  <a:srgbClr val="0053A1"/>
                </a:solidFill>
              </a:rPr>
              <a:t>45 °C : - 33 %</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92</a:t>
            </a:fld>
            <a:endParaRPr lang="fr-FR" altLang="fr-FR"/>
          </a:p>
        </p:txBody>
      </p:sp>
    </p:spTree>
    <p:extLst>
      <p:ext uri="{BB962C8B-B14F-4D97-AF65-F5344CB8AC3E}">
        <p14:creationId xmlns:p14="http://schemas.microsoft.com/office/powerpoint/2010/main" val="196247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2"/>
          <p:cNvSpPr>
            <a:spLocks noGrp="1"/>
          </p:cNvSpPr>
          <p:nvPr>
            <p:ph type="title"/>
          </p:nvPr>
        </p:nvSpPr>
        <p:spPr>
          <a:xfrm>
            <a:off x="2424113" y="115888"/>
            <a:ext cx="7343775" cy="792162"/>
          </a:xfrm>
        </p:spPr>
        <p:txBody>
          <a:bodyPr/>
          <a:lstStyle/>
          <a:p>
            <a:pPr eaLnBrk="1" hangingPunct="1"/>
            <a:r>
              <a:rPr lang="fr-FR" altLang="fr-FR" b="1" dirty="0" smtClean="0">
                <a:solidFill>
                  <a:srgbClr val="FF6600"/>
                </a:solidFill>
              </a:rPr>
              <a:t>Hybridation PAC/Chaudière – Complémentarité en fonction de la température</a:t>
            </a:r>
          </a:p>
        </p:txBody>
      </p:sp>
      <p:pic>
        <p:nvPicPr>
          <p:cNvPr id="7171"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9688" y="1268413"/>
            <a:ext cx="15843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Image 5"/>
          <p:cNvPicPr>
            <a:picLocks noChangeAspect="1"/>
          </p:cNvPicPr>
          <p:nvPr/>
        </p:nvPicPr>
        <p:blipFill>
          <a:blip r:embed="rId3">
            <a:extLst>
              <a:ext uri="{28A0092B-C50C-407E-A947-70E740481C1C}">
                <a14:useLocalDpi xmlns:a14="http://schemas.microsoft.com/office/drawing/2010/main" val="0"/>
              </a:ext>
            </a:extLst>
          </a:blip>
          <a:srcRect l="2606" t="14185" r="1180" b="5048"/>
          <a:stretch>
            <a:fillRect/>
          </a:stretch>
        </p:blipFill>
        <p:spPr bwMode="auto">
          <a:xfrm>
            <a:off x="403225" y="966788"/>
            <a:ext cx="93614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ZoneTexte 7"/>
          <p:cNvSpPr txBox="1">
            <a:spLocks noChangeArrowheads="1"/>
          </p:cNvSpPr>
          <p:nvPr/>
        </p:nvSpPr>
        <p:spPr bwMode="auto">
          <a:xfrm>
            <a:off x="9777413" y="3395663"/>
            <a:ext cx="223202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a:solidFill>
                  <a:srgbClr val="0053A1"/>
                </a:solidFill>
              </a:rPr>
              <a:t>Evolution Puissance entre 7 et – 7°C : </a:t>
            </a:r>
          </a:p>
          <a:p>
            <a:pPr algn="ctr"/>
            <a:endParaRPr lang="fr-FR" sz="700">
              <a:solidFill>
                <a:srgbClr val="0053A1"/>
              </a:solidFill>
            </a:endParaRPr>
          </a:p>
          <a:p>
            <a:pPr algn="ctr"/>
            <a:r>
              <a:rPr lang="fr-FR">
                <a:solidFill>
                  <a:srgbClr val="0053A1"/>
                </a:solidFill>
              </a:rPr>
              <a:t>35 °C : - 19 %</a:t>
            </a:r>
          </a:p>
          <a:p>
            <a:pPr algn="ctr"/>
            <a:r>
              <a:rPr lang="fr-FR">
                <a:solidFill>
                  <a:srgbClr val="0053A1"/>
                </a:solidFill>
              </a:rPr>
              <a:t>45 °C : - 12 %</a:t>
            </a:r>
          </a:p>
        </p:txBody>
      </p:sp>
      <p:grpSp>
        <p:nvGrpSpPr>
          <p:cNvPr id="22" name="Groupe 21"/>
          <p:cNvGrpSpPr>
            <a:grpSpLocks/>
          </p:cNvGrpSpPr>
          <p:nvPr/>
        </p:nvGrpSpPr>
        <p:grpSpPr bwMode="auto">
          <a:xfrm>
            <a:off x="1173163" y="765175"/>
            <a:ext cx="3910012" cy="4740275"/>
            <a:chOff x="1173432" y="765290"/>
            <a:chExt cx="3910263" cy="4740442"/>
          </a:xfrm>
        </p:grpSpPr>
        <p:sp>
          <p:nvSpPr>
            <p:cNvPr id="16" name="Forme libre 15"/>
            <p:cNvSpPr/>
            <p:nvPr/>
          </p:nvSpPr>
          <p:spPr>
            <a:xfrm>
              <a:off x="1173432" y="765290"/>
              <a:ext cx="3910263" cy="4740442"/>
            </a:xfrm>
            <a:custGeom>
              <a:avLst/>
              <a:gdLst>
                <a:gd name="connsiteX0" fmla="*/ 0 w 3910263"/>
                <a:gd name="connsiteY0" fmla="*/ 0 h 4740442"/>
                <a:gd name="connsiteX1" fmla="*/ 3898232 w 3910263"/>
                <a:gd name="connsiteY1" fmla="*/ 2249905 h 4740442"/>
                <a:gd name="connsiteX2" fmla="*/ 3910263 w 3910263"/>
                <a:gd name="connsiteY2" fmla="*/ 4728410 h 4740442"/>
                <a:gd name="connsiteX3" fmla="*/ 12032 w 3910263"/>
                <a:gd name="connsiteY3" fmla="*/ 4740442 h 4740442"/>
                <a:gd name="connsiteX4" fmla="*/ 0 w 3910263"/>
                <a:gd name="connsiteY4" fmla="*/ 0 h 4740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263" h="4740442">
                  <a:moveTo>
                    <a:pt x="0" y="0"/>
                  </a:moveTo>
                  <a:lnTo>
                    <a:pt x="3898232" y="2249905"/>
                  </a:lnTo>
                  <a:cubicBezTo>
                    <a:pt x="3902242" y="3076073"/>
                    <a:pt x="3906253" y="3902242"/>
                    <a:pt x="3910263" y="4728410"/>
                  </a:cubicBezTo>
                  <a:lnTo>
                    <a:pt x="12032" y="4740442"/>
                  </a:lnTo>
                  <a:cubicBezTo>
                    <a:pt x="8021" y="3160295"/>
                    <a:pt x="4011" y="1580147"/>
                    <a:pt x="0" y="0"/>
                  </a:cubicBezTo>
                  <a:close/>
                </a:path>
              </a:pathLst>
            </a:custGeom>
            <a:pattFill prst="pct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179" name="ZoneTexte 9"/>
            <p:cNvSpPr txBox="1">
              <a:spLocks noChangeArrowheads="1"/>
            </p:cNvSpPr>
            <p:nvPr/>
          </p:nvSpPr>
          <p:spPr bwMode="auto">
            <a:xfrm>
              <a:off x="2063552" y="3519676"/>
              <a:ext cx="23042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solidFill>
                    <a:srgbClr val="0053A1"/>
                  </a:solidFill>
                </a:rPr>
                <a:t>Appoint Chaudière haute performance</a:t>
              </a:r>
            </a:p>
            <a:p>
              <a:endParaRPr lang="fr-FR"/>
            </a:p>
          </p:txBody>
        </p:sp>
      </p:grpSp>
      <p:grpSp>
        <p:nvGrpSpPr>
          <p:cNvPr id="21" name="Groupe 20"/>
          <p:cNvGrpSpPr>
            <a:grpSpLocks/>
          </p:cNvGrpSpPr>
          <p:nvPr/>
        </p:nvGrpSpPr>
        <p:grpSpPr bwMode="auto">
          <a:xfrm>
            <a:off x="1173163" y="765175"/>
            <a:ext cx="8162925" cy="4740275"/>
            <a:chOff x="1173432" y="765290"/>
            <a:chExt cx="8162928" cy="4740442"/>
          </a:xfrm>
        </p:grpSpPr>
        <p:cxnSp>
          <p:nvCxnSpPr>
            <p:cNvPr id="18" name="Connecteur droit 17"/>
            <p:cNvCxnSpPr>
              <a:stCxn id="16" idx="0"/>
            </p:cNvCxnSpPr>
            <p:nvPr/>
          </p:nvCxnSpPr>
          <p:spPr>
            <a:xfrm>
              <a:off x="1173432" y="765290"/>
              <a:ext cx="8162928" cy="474044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7177" name="ZoneTexte 18"/>
            <p:cNvSpPr txBox="1">
              <a:spLocks noChangeArrowheads="1"/>
            </p:cNvSpPr>
            <p:nvPr/>
          </p:nvSpPr>
          <p:spPr bwMode="auto">
            <a:xfrm rot="1783518">
              <a:off x="2372256" y="1619684"/>
              <a:ext cx="1861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solidFill>
                    <a:srgbClr val="0053A1"/>
                  </a:solidFill>
                </a:rPr>
                <a:t>Besoin calorifique</a:t>
              </a:r>
            </a:p>
          </p:txBody>
        </p:sp>
      </p:gr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93</a:t>
            </a:fld>
            <a:endParaRPr lang="fr-FR" altLang="fr-FR"/>
          </a:p>
        </p:txBody>
      </p:sp>
    </p:spTree>
    <p:extLst>
      <p:ext uri="{BB962C8B-B14F-4D97-AF65-F5344CB8AC3E}">
        <p14:creationId xmlns:p14="http://schemas.microsoft.com/office/powerpoint/2010/main" val="216113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0" y="2708275"/>
            <a:ext cx="1219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gn="ctr">
              <a:lnSpc>
                <a:spcPct val="150000"/>
              </a:lnSpc>
              <a:spcBef>
                <a:spcPct val="0"/>
              </a:spcBef>
              <a:buFontTx/>
              <a:buNone/>
            </a:pPr>
            <a:r>
              <a:rPr lang="fr-FR" altLang="fr-FR" sz="3600" b="1" dirty="0">
                <a:solidFill>
                  <a:srgbClr val="002E6C"/>
                </a:solidFill>
              </a:rPr>
              <a:t>La PAC Gaz</a:t>
            </a:r>
          </a:p>
          <a:p>
            <a:pPr>
              <a:lnSpc>
                <a:spcPct val="150000"/>
              </a:lnSpc>
              <a:spcBef>
                <a:spcPct val="0"/>
              </a:spcBef>
              <a:buFontTx/>
              <a:buNone/>
            </a:pPr>
            <a:r>
              <a:rPr lang="fr-FR" altLang="fr-FR" sz="3600" b="1" dirty="0" smtClean="0">
                <a:solidFill>
                  <a:srgbClr val="FF6600"/>
                </a:solidFill>
              </a:rPr>
              <a:t>                    Lionel SCALONI</a:t>
            </a:r>
            <a:endParaRPr lang="fr-FR" altLang="fr-FR" sz="3600" b="1" dirty="0">
              <a:solidFill>
                <a:srgbClr val="FF6600"/>
              </a:solidFill>
            </a:endParaRPr>
          </a:p>
        </p:txBody>
      </p:sp>
      <p:pic>
        <p:nvPicPr>
          <p:cNvPr id="3" name="Imag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1944" y="2892817"/>
            <a:ext cx="6183486" cy="226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Image 7"/>
          <p:cNvPicPr>
            <a:picLocks noChangeAspect="1"/>
          </p:cNvPicPr>
          <p:nvPr/>
        </p:nvPicPr>
        <p:blipFill>
          <a:blip r:embed="rId2">
            <a:extLst>
              <a:ext uri="{28A0092B-C50C-407E-A947-70E740481C1C}">
                <a14:useLocalDpi xmlns:a14="http://schemas.microsoft.com/office/drawing/2010/main" val="0"/>
              </a:ext>
            </a:extLst>
          </a:blip>
          <a:srcRect b="-36501"/>
          <a:stretch>
            <a:fillRect/>
          </a:stretch>
        </p:blipFill>
        <p:spPr bwMode="auto">
          <a:xfrm>
            <a:off x="2755900" y="3213100"/>
            <a:ext cx="20447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contenu 2"/>
          <p:cNvSpPr>
            <a:spLocks noGrp="1"/>
          </p:cNvSpPr>
          <p:nvPr>
            <p:ph idx="1"/>
          </p:nvPr>
        </p:nvSpPr>
        <p:spPr>
          <a:xfrm>
            <a:off x="4695825" y="1196975"/>
            <a:ext cx="6657975" cy="4638675"/>
          </a:xfrm>
          <a:extLst/>
        </p:spPr>
        <p:txBody>
          <a:bodyPr/>
          <a:lstStyle/>
          <a:p>
            <a:pPr marL="0" indent="0" defTabSz="466725" eaLnBrk="1" hangingPunct="1">
              <a:spcBef>
                <a:spcPct val="0"/>
              </a:spcBef>
              <a:spcAft>
                <a:spcPts val="725"/>
              </a:spcAft>
              <a:buClr>
                <a:srgbClr val="FFAA4F"/>
              </a:buClr>
              <a:buFont typeface="Arial" panose="020B0604020202020204" pitchFamily="34" charset="0"/>
              <a:buNone/>
            </a:pPr>
            <a:r>
              <a:rPr lang="fr-FR" altLang="fr-FR" dirty="0" smtClean="0">
                <a:solidFill>
                  <a:srgbClr val="000000"/>
                </a:solidFill>
              </a:rPr>
              <a:t/>
            </a:r>
            <a:br>
              <a:rPr lang="fr-FR" altLang="fr-FR" dirty="0" smtClean="0">
                <a:solidFill>
                  <a:srgbClr val="000000"/>
                </a:solidFill>
              </a:rPr>
            </a:br>
            <a:endParaRPr lang="fr-FR" altLang="fr-FR" sz="1600" dirty="0" smtClean="0">
              <a:solidFill>
                <a:srgbClr val="000000"/>
              </a:solidFill>
            </a:endParaRPr>
          </a:p>
          <a:p>
            <a:pPr marL="1431925" lvl="2" indent="-311150" defTabSz="466725" eaLnBrk="1" hangingPunct="1">
              <a:spcBef>
                <a:spcPct val="0"/>
              </a:spcBef>
              <a:spcAft>
                <a:spcPts val="1325"/>
              </a:spcAft>
              <a:buClr>
                <a:srgbClr val="FFAA4F"/>
              </a:buClr>
              <a:buSzPct val="130000"/>
              <a:buFont typeface="AppleSymbols"/>
              <a:buChar char="⌟"/>
            </a:pPr>
            <a:r>
              <a:rPr lang="fr-FR" altLang="fr-FR" dirty="0" smtClean="0">
                <a:solidFill>
                  <a:srgbClr val="000000"/>
                </a:solidFill>
              </a:rPr>
              <a:t>L’</a:t>
            </a:r>
            <a:r>
              <a:rPr lang="fr-FR" altLang="fr-FR" dirty="0" smtClean="0">
                <a:solidFill>
                  <a:srgbClr val="F39431"/>
                </a:solidFill>
              </a:rPr>
              <a:t>UNITÉ INTÉRIEURE</a:t>
            </a:r>
            <a:r>
              <a:rPr lang="fr-FR" altLang="fr-FR" b="1" dirty="0" smtClean="0">
                <a:solidFill>
                  <a:srgbClr val="000000"/>
                </a:solidFill>
              </a:rPr>
              <a:t> </a:t>
            </a:r>
            <a:r>
              <a:rPr lang="fr-FR" altLang="fr-FR" dirty="0" smtClean="0">
                <a:solidFill>
                  <a:srgbClr val="000000"/>
                </a:solidFill>
              </a:rPr>
              <a:t>pour le confort : </a:t>
            </a:r>
            <a:br>
              <a:rPr lang="fr-FR" altLang="fr-FR" dirty="0" smtClean="0">
                <a:solidFill>
                  <a:srgbClr val="000000"/>
                </a:solidFill>
              </a:rPr>
            </a:br>
            <a:r>
              <a:rPr lang="fr-FR" altLang="fr-FR" dirty="0" smtClean="0">
                <a:solidFill>
                  <a:srgbClr val="000000"/>
                </a:solidFill>
              </a:rPr>
              <a:t>Une chaudière à condensation avec ballon d’eau chaude et bruleur indépendant</a:t>
            </a:r>
          </a:p>
          <a:p>
            <a:pPr marL="1431925" lvl="2" indent="-311150" defTabSz="466725" eaLnBrk="1" hangingPunct="1">
              <a:spcBef>
                <a:spcPct val="0"/>
              </a:spcBef>
              <a:spcAft>
                <a:spcPts val="1325"/>
              </a:spcAft>
              <a:buClr>
                <a:srgbClr val="FFAA4F"/>
              </a:buClr>
              <a:buSzPct val="130000"/>
              <a:buFont typeface="AppleSymbols"/>
              <a:buChar char="⌟"/>
            </a:pPr>
            <a:endParaRPr lang="fr-FR" altLang="fr-FR" sz="700" dirty="0" smtClean="0">
              <a:solidFill>
                <a:srgbClr val="000000"/>
              </a:solidFill>
            </a:endParaRPr>
          </a:p>
          <a:p>
            <a:pPr marL="1431925" lvl="2" indent="-311150" defTabSz="466725" eaLnBrk="1" hangingPunct="1">
              <a:spcBef>
                <a:spcPct val="0"/>
              </a:spcBef>
              <a:spcAft>
                <a:spcPts val="1325"/>
              </a:spcAft>
              <a:buClr>
                <a:srgbClr val="FFAA4F"/>
              </a:buClr>
              <a:buSzPct val="130000"/>
              <a:buFont typeface="AppleSymbols"/>
              <a:buChar char="⌟"/>
            </a:pPr>
            <a:r>
              <a:rPr lang="fr-FR" altLang="fr-FR" dirty="0" smtClean="0">
                <a:solidFill>
                  <a:srgbClr val="000000"/>
                </a:solidFill>
              </a:rPr>
              <a:t>Le </a:t>
            </a:r>
            <a:r>
              <a:rPr lang="fr-FR" altLang="fr-FR" dirty="0" smtClean="0">
                <a:solidFill>
                  <a:srgbClr val="F39431"/>
                </a:solidFill>
              </a:rPr>
              <a:t>CHARIOT THERMODYNAMIQUE</a:t>
            </a:r>
            <a:r>
              <a:rPr lang="fr-FR" altLang="fr-FR" b="1" dirty="0" smtClean="0">
                <a:solidFill>
                  <a:srgbClr val="000000"/>
                </a:solidFill>
              </a:rPr>
              <a:t> </a:t>
            </a:r>
            <a:r>
              <a:rPr lang="fr-FR" altLang="fr-FR" dirty="0" smtClean="0">
                <a:solidFill>
                  <a:srgbClr val="000000"/>
                </a:solidFill>
              </a:rPr>
              <a:t>pour l’efficacité énergétique : </a:t>
            </a:r>
            <a:br>
              <a:rPr lang="fr-FR" altLang="fr-FR" dirty="0" smtClean="0">
                <a:solidFill>
                  <a:srgbClr val="000000"/>
                </a:solidFill>
              </a:rPr>
            </a:br>
            <a:r>
              <a:rPr lang="fr-FR" altLang="fr-FR" dirty="0" smtClean="0">
                <a:solidFill>
                  <a:srgbClr val="000000"/>
                </a:solidFill>
              </a:rPr>
              <a:t>Un cycle de pompe à chaleur intégrant le compresseur thermique régénératif au CO</a:t>
            </a:r>
            <a:r>
              <a:rPr lang="fr-FR" altLang="fr-FR" baseline="-25000" dirty="0" smtClean="0">
                <a:solidFill>
                  <a:srgbClr val="000000"/>
                </a:solidFill>
              </a:rPr>
              <a:t>2</a:t>
            </a:r>
            <a:r>
              <a:rPr lang="fr-FR" altLang="fr-FR" dirty="0" smtClean="0">
                <a:solidFill>
                  <a:srgbClr val="000000"/>
                </a:solidFill>
              </a:rPr>
              <a:t> (innovation </a:t>
            </a:r>
            <a:r>
              <a:rPr lang="fr-FR" altLang="fr-FR" dirty="0" err="1" smtClean="0">
                <a:solidFill>
                  <a:srgbClr val="000000"/>
                </a:solidFill>
              </a:rPr>
              <a:t>boostHEAT</a:t>
            </a:r>
            <a:r>
              <a:rPr lang="fr-FR" altLang="fr-FR" dirty="0" smtClean="0">
                <a:solidFill>
                  <a:srgbClr val="000000"/>
                </a:solidFill>
              </a:rPr>
              <a:t>)</a:t>
            </a:r>
            <a:br>
              <a:rPr lang="fr-FR" altLang="fr-FR" dirty="0" smtClean="0">
                <a:solidFill>
                  <a:srgbClr val="000000"/>
                </a:solidFill>
              </a:rPr>
            </a:br>
            <a:endParaRPr lang="fr-FR" altLang="fr-FR" sz="1600" dirty="0" smtClean="0">
              <a:solidFill>
                <a:srgbClr val="000000"/>
              </a:solidFill>
            </a:endParaRPr>
          </a:p>
          <a:p>
            <a:pPr marL="1431925" lvl="2" indent="-311150" defTabSz="466725" eaLnBrk="1" hangingPunct="1">
              <a:spcBef>
                <a:spcPct val="0"/>
              </a:spcBef>
              <a:spcAft>
                <a:spcPts val="1325"/>
              </a:spcAft>
              <a:buClr>
                <a:srgbClr val="FFAA4F"/>
              </a:buClr>
              <a:buSzPct val="130000"/>
              <a:buFont typeface="AppleSymbols"/>
              <a:buChar char="⌟"/>
            </a:pPr>
            <a:r>
              <a:rPr lang="fr-FR" altLang="fr-FR" dirty="0" smtClean="0">
                <a:solidFill>
                  <a:srgbClr val="000000"/>
                </a:solidFill>
              </a:rPr>
              <a:t>L’</a:t>
            </a:r>
            <a:r>
              <a:rPr lang="fr-FR" altLang="fr-FR" dirty="0" smtClean="0">
                <a:solidFill>
                  <a:srgbClr val="F39431"/>
                </a:solidFill>
              </a:rPr>
              <a:t>UNITÉ EXTÉRIEURE </a:t>
            </a:r>
            <a:r>
              <a:rPr lang="fr-FR" altLang="fr-FR" dirty="0" smtClean="0">
                <a:solidFill>
                  <a:srgbClr val="000000"/>
                </a:solidFill>
              </a:rPr>
              <a:t>qui permet de prélever l’énergie gratuite à l’environnement</a:t>
            </a:r>
          </a:p>
          <a:p>
            <a:pPr marL="0" indent="0" defTabSz="466725"/>
            <a:endParaRPr lang="fr-FR" altLang="fr-FR" dirty="0" smtClean="0"/>
          </a:p>
        </p:txBody>
      </p:sp>
      <p:pic>
        <p:nvPicPr>
          <p:cNvPr id="7171" name="Imag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38" y="647700"/>
            <a:ext cx="2697162"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lipse 6"/>
          <p:cNvSpPr/>
          <p:nvPr/>
        </p:nvSpPr>
        <p:spPr>
          <a:xfrm>
            <a:off x="2328778" y="3284984"/>
            <a:ext cx="288000" cy="288000"/>
          </a:xfrm>
          <a:prstGeom prst="ellipse">
            <a:avLst/>
          </a:prstGeom>
          <a:gradFill flip="none" rotWithShape="1">
            <a:gsLst>
              <a:gs pos="39000">
                <a:srgbClr val="F49231"/>
              </a:gs>
              <a:gs pos="0">
                <a:srgbClr val="F49231"/>
              </a:gs>
              <a:gs pos="57000">
                <a:srgbClr val="FFFFFF"/>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fr-FR">
              <a:solidFill>
                <a:srgbClr val="FFFFFF"/>
              </a:solidFill>
            </a:endParaRPr>
          </a:p>
        </p:txBody>
      </p:sp>
      <p:cxnSp>
        <p:nvCxnSpPr>
          <p:cNvPr id="8" name="Connecteur droit 7"/>
          <p:cNvCxnSpPr/>
          <p:nvPr/>
        </p:nvCxnSpPr>
        <p:spPr>
          <a:xfrm>
            <a:off x="2616200" y="2165350"/>
            <a:ext cx="3143250" cy="0"/>
          </a:xfrm>
          <a:prstGeom prst="line">
            <a:avLst/>
          </a:prstGeom>
          <a:ln>
            <a:solidFill>
              <a:srgbClr val="F39230"/>
            </a:solidFill>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2328778" y="2028007"/>
            <a:ext cx="288000" cy="288000"/>
          </a:xfrm>
          <a:prstGeom prst="ellipse">
            <a:avLst/>
          </a:prstGeom>
          <a:gradFill flip="none" rotWithShape="1">
            <a:gsLst>
              <a:gs pos="39000">
                <a:srgbClr val="F49231"/>
              </a:gs>
              <a:gs pos="0">
                <a:srgbClr val="F49231"/>
              </a:gs>
              <a:gs pos="57000">
                <a:srgbClr val="FFFFFF"/>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fr-FR">
              <a:solidFill>
                <a:srgbClr val="FFFFFF"/>
              </a:solidFill>
            </a:endParaRPr>
          </a:p>
        </p:txBody>
      </p:sp>
      <p:sp>
        <p:nvSpPr>
          <p:cNvPr id="10" name="Ellipse 9"/>
          <p:cNvSpPr/>
          <p:nvPr/>
        </p:nvSpPr>
        <p:spPr>
          <a:xfrm>
            <a:off x="4288156" y="5085216"/>
            <a:ext cx="288000" cy="288000"/>
          </a:xfrm>
          <a:prstGeom prst="ellipse">
            <a:avLst/>
          </a:prstGeom>
          <a:gradFill flip="none" rotWithShape="1">
            <a:gsLst>
              <a:gs pos="39000">
                <a:srgbClr val="F49231"/>
              </a:gs>
              <a:gs pos="0">
                <a:srgbClr val="F49231"/>
              </a:gs>
              <a:gs pos="57000">
                <a:srgbClr val="FFFFFF"/>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fr-FR">
              <a:solidFill>
                <a:srgbClr val="FFFFFF"/>
              </a:solidFill>
            </a:endParaRPr>
          </a:p>
        </p:txBody>
      </p:sp>
      <p:cxnSp>
        <p:nvCxnSpPr>
          <p:cNvPr id="11" name="Connecteur droit 10"/>
          <p:cNvCxnSpPr/>
          <p:nvPr/>
        </p:nvCxnSpPr>
        <p:spPr>
          <a:xfrm>
            <a:off x="2636838" y="3429000"/>
            <a:ext cx="3143250" cy="0"/>
          </a:xfrm>
          <a:prstGeom prst="line">
            <a:avLst/>
          </a:prstGeom>
          <a:ln>
            <a:solidFill>
              <a:srgbClr val="F39230"/>
            </a:solidFill>
          </a:ln>
        </p:spPr>
        <p:style>
          <a:lnRef idx="1">
            <a:schemeClr val="accent1"/>
          </a:lnRef>
          <a:fillRef idx="0">
            <a:schemeClr val="accent1"/>
          </a:fillRef>
          <a:effectRef idx="0">
            <a:schemeClr val="accent1"/>
          </a:effectRef>
          <a:fontRef idx="minor">
            <a:schemeClr val="tx1"/>
          </a:fontRef>
        </p:style>
      </p:cxnSp>
      <p:grpSp>
        <p:nvGrpSpPr>
          <p:cNvPr id="7183" name="Grouper 20"/>
          <p:cNvGrpSpPr>
            <a:grpSpLocks/>
          </p:cNvGrpSpPr>
          <p:nvPr/>
        </p:nvGrpSpPr>
        <p:grpSpPr bwMode="auto">
          <a:xfrm>
            <a:off x="5618163" y="334963"/>
            <a:ext cx="4205287" cy="1311275"/>
            <a:chOff x="6465957" y="751681"/>
            <a:chExt cx="4205624" cy="1310724"/>
          </a:xfrm>
        </p:grpSpPr>
        <p:sp>
          <p:nvSpPr>
            <p:cNvPr id="13" name="Ellipse 12"/>
            <p:cNvSpPr/>
            <p:nvPr/>
          </p:nvSpPr>
          <p:spPr>
            <a:xfrm>
              <a:off x="6465957" y="751681"/>
              <a:ext cx="1311380" cy="1310724"/>
            </a:xfrm>
            <a:prstGeom prst="ellipse">
              <a:avLst/>
            </a:prstGeom>
            <a:solidFill>
              <a:srgbClr val="F29131"/>
            </a:solidFill>
            <a:ln w="38100">
              <a:solidFill>
                <a:srgbClr val="F2913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sz="1000">
                  <a:solidFill>
                    <a:schemeClr val="bg1"/>
                  </a:solidFill>
                </a:rPr>
                <a:t/>
              </a:r>
              <a:br>
                <a:rPr lang="fr-FR" sz="1000">
                  <a:solidFill>
                    <a:schemeClr val="bg1"/>
                  </a:solidFill>
                </a:rPr>
              </a:br>
              <a:endParaRPr lang="fr-FR" sz="1000">
                <a:solidFill>
                  <a:schemeClr val="bg1"/>
                </a:solidFill>
              </a:endParaRPr>
            </a:p>
            <a:p>
              <a:pPr algn="ctr"/>
              <a:endParaRPr lang="fr-FR" sz="1000">
                <a:solidFill>
                  <a:schemeClr val="bg1"/>
                </a:solidFill>
              </a:endParaRPr>
            </a:p>
            <a:p>
              <a:pPr algn="ctr"/>
              <a:r>
                <a:rPr lang="fr-FR" sz="2400">
                  <a:solidFill>
                    <a:schemeClr val="bg1"/>
                  </a:solidFill>
                </a:rPr>
                <a:t>200%</a:t>
              </a:r>
            </a:p>
          </p:txBody>
        </p:sp>
        <p:sp>
          <p:nvSpPr>
            <p:cNvPr id="7187" name="Rectangle 13"/>
            <p:cNvSpPr>
              <a:spLocks noChangeArrowheads="1"/>
            </p:cNvSpPr>
            <p:nvPr/>
          </p:nvSpPr>
          <p:spPr bwMode="auto">
            <a:xfrm>
              <a:off x="6550703" y="956016"/>
              <a:ext cx="11539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sz="1600">
                  <a:solidFill>
                    <a:schemeClr val="bg1"/>
                  </a:solidFill>
                </a:rPr>
                <a:t>Rendement</a:t>
              </a:r>
            </a:p>
            <a:p>
              <a:pPr algn="ctr"/>
              <a:r>
                <a:rPr lang="fr-FR" sz="1600">
                  <a:solidFill>
                    <a:schemeClr val="bg1"/>
                  </a:solidFill>
                </a:rPr>
                <a:t>jusqu’à </a:t>
              </a:r>
            </a:p>
          </p:txBody>
        </p:sp>
        <p:sp>
          <p:nvSpPr>
            <p:cNvPr id="15" name="Ellipse 14"/>
            <p:cNvSpPr/>
            <p:nvPr/>
          </p:nvSpPr>
          <p:spPr>
            <a:xfrm>
              <a:off x="7905934" y="751681"/>
              <a:ext cx="1311380" cy="1310724"/>
            </a:xfrm>
            <a:prstGeom prst="ellipse">
              <a:avLst/>
            </a:prstGeom>
            <a:solidFill>
              <a:schemeClr val="bg1"/>
            </a:solidFill>
            <a:ln w="38100">
              <a:solidFill>
                <a:srgbClr val="F2913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sz="1100">
                  <a:solidFill>
                    <a:srgbClr val="F29131"/>
                  </a:solidFill>
                </a:rPr>
                <a:t/>
              </a:r>
              <a:br>
                <a:rPr lang="fr-FR" sz="1100">
                  <a:solidFill>
                    <a:srgbClr val="F29131"/>
                  </a:solidFill>
                </a:rPr>
              </a:br>
              <a:r>
                <a:rPr lang="fr-FR" sz="1000">
                  <a:solidFill>
                    <a:srgbClr val="F29131"/>
                  </a:solidFill>
                </a:rPr>
                <a:t/>
              </a:r>
              <a:br>
                <a:rPr lang="fr-FR" sz="1000">
                  <a:solidFill>
                    <a:srgbClr val="F29131"/>
                  </a:solidFill>
                </a:rPr>
              </a:br>
              <a:endParaRPr lang="fr-FR" sz="1000">
                <a:solidFill>
                  <a:srgbClr val="F29131"/>
                </a:solidFill>
              </a:endParaRPr>
            </a:p>
            <a:p>
              <a:pPr algn="ctr"/>
              <a:endParaRPr lang="fr-FR" sz="1000">
                <a:solidFill>
                  <a:srgbClr val="F29131"/>
                </a:solidFill>
              </a:endParaRPr>
            </a:p>
            <a:p>
              <a:pPr algn="ctr"/>
              <a:r>
                <a:rPr lang="fr-FR" sz="2400">
                  <a:solidFill>
                    <a:srgbClr val="F29131"/>
                  </a:solidFill>
                </a:rPr>
                <a:t>-50%</a:t>
              </a:r>
            </a:p>
          </p:txBody>
        </p:sp>
        <p:sp>
          <p:nvSpPr>
            <p:cNvPr id="7189" name="Rectangle 15"/>
            <p:cNvSpPr>
              <a:spLocks noChangeArrowheads="1"/>
            </p:cNvSpPr>
            <p:nvPr/>
          </p:nvSpPr>
          <p:spPr bwMode="auto">
            <a:xfrm>
              <a:off x="8064713" y="904913"/>
              <a:ext cx="10155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ts val="1575"/>
                </a:lnSpc>
              </a:pPr>
              <a:r>
                <a:rPr lang="fr-FR" sz="1600">
                  <a:solidFill>
                    <a:srgbClr val="F29131"/>
                  </a:solidFill>
                </a:rPr>
                <a:t>Coûts </a:t>
              </a:r>
              <a:br>
                <a:rPr lang="fr-FR" sz="1600">
                  <a:solidFill>
                    <a:srgbClr val="F29131"/>
                  </a:solidFill>
                </a:rPr>
              </a:br>
              <a:r>
                <a:rPr lang="fr-FR" sz="1600">
                  <a:solidFill>
                    <a:srgbClr val="F29131"/>
                  </a:solidFill>
                </a:rPr>
                <a:t>d’Energie </a:t>
              </a:r>
            </a:p>
            <a:p>
              <a:pPr algn="ctr">
                <a:lnSpc>
                  <a:spcPts val="1575"/>
                </a:lnSpc>
              </a:pPr>
              <a:r>
                <a:rPr lang="fr-FR" sz="1600">
                  <a:solidFill>
                    <a:srgbClr val="F29131"/>
                  </a:solidFill>
                </a:rPr>
                <a:t>jusqu’à </a:t>
              </a:r>
            </a:p>
          </p:txBody>
        </p:sp>
        <p:sp>
          <p:nvSpPr>
            <p:cNvPr id="17" name="Ellipse 16"/>
            <p:cNvSpPr/>
            <p:nvPr/>
          </p:nvSpPr>
          <p:spPr>
            <a:xfrm>
              <a:off x="9360201" y="751681"/>
              <a:ext cx="1311380" cy="1310724"/>
            </a:xfrm>
            <a:prstGeom prst="ellipse">
              <a:avLst/>
            </a:prstGeom>
            <a:solidFill>
              <a:schemeClr val="bg1"/>
            </a:solidFill>
            <a:ln w="38100">
              <a:solidFill>
                <a:srgbClr val="F2913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sz="2000">
                  <a:solidFill>
                    <a:srgbClr val="F29131"/>
                  </a:solidFill>
                </a:rPr>
                <a:t/>
              </a:r>
              <a:br>
                <a:rPr lang="fr-FR" sz="2000">
                  <a:solidFill>
                    <a:srgbClr val="F29131"/>
                  </a:solidFill>
                </a:rPr>
              </a:br>
              <a:endParaRPr lang="fr-FR" sz="2000">
                <a:solidFill>
                  <a:srgbClr val="F29131"/>
                </a:solidFill>
              </a:endParaRPr>
            </a:p>
            <a:p>
              <a:pPr algn="ctr"/>
              <a:r>
                <a:rPr lang="fr-FR" sz="2400">
                  <a:solidFill>
                    <a:srgbClr val="F29131"/>
                  </a:solidFill>
                </a:rPr>
                <a:t>-50%</a:t>
              </a:r>
              <a:endParaRPr lang="fr-FR" sz="2400" baseline="-25000">
                <a:solidFill>
                  <a:srgbClr val="F29131"/>
                </a:solidFill>
              </a:endParaRPr>
            </a:p>
          </p:txBody>
        </p:sp>
        <p:sp>
          <p:nvSpPr>
            <p:cNvPr id="7191" name="Rectangle 17"/>
            <p:cNvSpPr>
              <a:spLocks noChangeArrowheads="1"/>
            </p:cNvSpPr>
            <p:nvPr/>
          </p:nvSpPr>
          <p:spPr bwMode="auto">
            <a:xfrm>
              <a:off x="9527037" y="819392"/>
              <a:ext cx="101181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ts val="1825"/>
                </a:lnSpc>
              </a:pPr>
              <a:r>
                <a:rPr lang="fr-FR" sz="1600">
                  <a:solidFill>
                    <a:srgbClr val="F29131"/>
                  </a:solidFill>
                </a:rPr>
                <a:t>C0</a:t>
              </a:r>
              <a:r>
                <a:rPr lang="fr-FR" sz="1600" baseline="-25000">
                  <a:solidFill>
                    <a:srgbClr val="F29131"/>
                  </a:solidFill>
                </a:rPr>
                <a:t>2</a:t>
              </a:r>
              <a:br>
                <a:rPr lang="fr-FR" sz="1600" baseline="-25000">
                  <a:solidFill>
                    <a:srgbClr val="F29131"/>
                  </a:solidFill>
                </a:rPr>
              </a:br>
              <a:r>
                <a:rPr lang="fr-FR" sz="1600">
                  <a:solidFill>
                    <a:srgbClr val="F29131"/>
                  </a:solidFill>
                </a:rPr>
                <a:t> Emission </a:t>
              </a:r>
            </a:p>
            <a:p>
              <a:pPr algn="ctr">
                <a:lnSpc>
                  <a:spcPts val="1825"/>
                </a:lnSpc>
              </a:pPr>
              <a:r>
                <a:rPr lang="fr-FR" sz="1600">
                  <a:solidFill>
                    <a:srgbClr val="F29131"/>
                  </a:solidFill>
                </a:rPr>
                <a:t>jusqu’à </a:t>
              </a:r>
              <a:endParaRPr lang="fr-FR" sz="1600" baseline="-25000">
                <a:solidFill>
                  <a:srgbClr val="F29131"/>
                </a:solidFill>
              </a:endParaRPr>
            </a:p>
          </p:txBody>
        </p:sp>
      </p:grpSp>
      <p:sp>
        <p:nvSpPr>
          <p:cNvPr id="7184" name="Titre 1"/>
          <p:cNvSpPr>
            <a:spLocks noGrp="1"/>
          </p:cNvSpPr>
          <p:nvPr>
            <p:ph type="title"/>
          </p:nvPr>
        </p:nvSpPr>
        <p:spPr>
          <a:xfrm>
            <a:off x="254000" y="212725"/>
            <a:ext cx="11099800" cy="468313"/>
          </a:xfrm>
        </p:spPr>
        <p:txBody>
          <a:bodyPr/>
          <a:lstStyle/>
          <a:p>
            <a:pPr algn="l" eaLnBrk="1" hangingPunct="1"/>
            <a:r>
              <a:rPr lang="fr-FR" sz="3200" b="1" dirty="0" smtClean="0">
                <a:solidFill>
                  <a:srgbClr val="FF6600"/>
                </a:solidFill>
              </a:rPr>
              <a:t>LA SOLUTION BOOSTHEAT</a:t>
            </a:r>
            <a:r>
              <a:rPr lang="fr-FR" dirty="0" smtClean="0"/>
              <a:t>	</a:t>
            </a:r>
          </a:p>
        </p:txBody>
      </p:sp>
      <p:cxnSp>
        <p:nvCxnSpPr>
          <p:cNvPr id="23" name="Connecteur droit 22"/>
          <p:cNvCxnSpPr/>
          <p:nvPr/>
        </p:nvCxnSpPr>
        <p:spPr>
          <a:xfrm>
            <a:off x="4583113" y="5211763"/>
            <a:ext cx="1196975" cy="0"/>
          </a:xfrm>
          <a:prstGeom prst="line">
            <a:avLst/>
          </a:prstGeom>
          <a:ln>
            <a:solidFill>
              <a:srgbClr val="F39230"/>
            </a:solidFill>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95</a:t>
            </a:fld>
            <a:endParaRPr lang="fr-FR" altLang="fr-FR"/>
          </a:p>
        </p:txBody>
      </p:sp>
    </p:spTree>
    <p:extLst>
      <p:ext uri="{BB962C8B-B14F-4D97-AF65-F5344CB8AC3E}">
        <p14:creationId xmlns:p14="http://schemas.microsoft.com/office/powerpoint/2010/main" val="367135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36"/>
          <p:cNvSpPr/>
          <p:nvPr/>
        </p:nvSpPr>
        <p:spPr>
          <a:xfrm>
            <a:off x="839788" y="1527175"/>
            <a:ext cx="4527550" cy="3640138"/>
          </a:xfrm>
          <a:custGeom>
            <a:avLst/>
            <a:gdLst>
              <a:gd name="connsiteX0" fmla="*/ 0 w 5421025"/>
              <a:gd name="connsiteY0" fmla="*/ 0 h 3751307"/>
              <a:gd name="connsiteX1" fmla="*/ 4927066 w 5421025"/>
              <a:gd name="connsiteY1" fmla="*/ 0 h 3751307"/>
              <a:gd name="connsiteX2" fmla="*/ 5421025 w 5421025"/>
              <a:gd name="connsiteY2" fmla="*/ 493959 h 3751307"/>
              <a:gd name="connsiteX3" fmla="*/ 5421025 w 5421025"/>
              <a:gd name="connsiteY3" fmla="*/ 3751307 h 3751307"/>
              <a:gd name="connsiteX4" fmla="*/ 0 w 5421025"/>
              <a:gd name="connsiteY4" fmla="*/ 3751307 h 3751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1025" h="3751307">
                <a:moveTo>
                  <a:pt x="0" y="0"/>
                </a:moveTo>
                <a:lnTo>
                  <a:pt x="4927066" y="0"/>
                </a:lnTo>
                <a:lnTo>
                  <a:pt x="5421025" y="493959"/>
                </a:lnTo>
                <a:lnTo>
                  <a:pt x="5421025" y="3751307"/>
                </a:lnTo>
                <a:lnTo>
                  <a:pt x="0" y="3751307"/>
                </a:lnTo>
                <a:close/>
              </a:path>
            </a:pathLst>
          </a:custGeom>
          <a:solidFill>
            <a:sysClr val="window" lastClr="FFFFFF">
              <a:lumMod val="95000"/>
            </a:sysClr>
          </a:solidFill>
          <a:ln w="12700" cap="flat" cmpd="sng" algn="ctr">
            <a:noFill/>
            <a:prstDash val="solid"/>
            <a:miter lim="800000"/>
          </a:ln>
          <a:effectLst/>
        </p:spPr>
        <p:txBody>
          <a:bodyPr anchor="ctr"/>
          <a:lstStyle/>
          <a:p>
            <a:pPr algn="ctr" defTabSz="760689" eaLnBrk="1" fontAlgn="auto" hangingPunct="1">
              <a:spcBef>
                <a:spcPts val="0"/>
              </a:spcBef>
              <a:spcAft>
                <a:spcPts val="0"/>
              </a:spcAft>
              <a:defRPr/>
            </a:pPr>
            <a:endParaRPr lang="en-US" sz="1600" kern="0">
              <a:solidFill>
                <a:prstClr val="white"/>
              </a:solidFill>
              <a:latin typeface="Calibri"/>
              <a:cs typeface=""/>
            </a:endParaRPr>
          </a:p>
        </p:txBody>
      </p:sp>
      <p:sp>
        <p:nvSpPr>
          <p:cNvPr id="8194" name="TextBox 3"/>
          <p:cNvSpPr txBox="1">
            <a:spLocks noChangeArrowheads="1"/>
          </p:cNvSpPr>
          <p:nvPr/>
        </p:nvSpPr>
        <p:spPr bwMode="auto">
          <a:xfrm>
            <a:off x="766763" y="1631950"/>
            <a:ext cx="4656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0413">
              <a:defRPr>
                <a:solidFill>
                  <a:schemeClr val="tx1"/>
                </a:solidFill>
                <a:latin typeface="Calibri" panose="020F0502020204030204" pitchFamily="34" charset="0"/>
                <a:cs typeface="Arial" panose="020B0604020202020204" pitchFamily="34" charset="0"/>
              </a:defRPr>
            </a:lvl1pPr>
            <a:lvl2pPr marL="742950" indent="-285750" defTabSz="760413">
              <a:defRPr>
                <a:solidFill>
                  <a:schemeClr val="tx1"/>
                </a:solidFill>
                <a:latin typeface="Calibri" panose="020F0502020204030204" pitchFamily="34" charset="0"/>
                <a:cs typeface="Arial" panose="020B0604020202020204" pitchFamily="34" charset="0"/>
              </a:defRPr>
            </a:lvl2pPr>
            <a:lvl3pPr marL="1143000" indent="-228600" defTabSz="760413">
              <a:defRPr>
                <a:solidFill>
                  <a:schemeClr val="tx1"/>
                </a:solidFill>
                <a:latin typeface="Calibri" panose="020F0502020204030204" pitchFamily="34" charset="0"/>
                <a:cs typeface="Arial" panose="020B0604020202020204" pitchFamily="34" charset="0"/>
              </a:defRPr>
            </a:lvl3pPr>
            <a:lvl4pPr marL="1600200" indent="-228600" defTabSz="760413">
              <a:defRPr>
                <a:solidFill>
                  <a:schemeClr val="tx1"/>
                </a:solidFill>
                <a:latin typeface="Calibri" panose="020F0502020204030204" pitchFamily="34" charset="0"/>
                <a:cs typeface="Arial" panose="020B0604020202020204" pitchFamily="34" charset="0"/>
              </a:defRPr>
            </a:lvl4pPr>
            <a:lvl5pPr marL="2057400" indent="-228600" defTabSz="760413">
              <a:defRPr>
                <a:solidFill>
                  <a:schemeClr val="tx1"/>
                </a:solidFill>
                <a:latin typeface="Calibri" panose="020F0502020204030204" pitchFamily="34" charset="0"/>
                <a:cs typeface="Arial" panose="020B0604020202020204" pitchFamily="34" charset="0"/>
              </a:defRPr>
            </a:lvl5pPr>
            <a:lvl6pPr marL="2514600" indent="-228600" defTabSz="7604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04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04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04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pPr>
            <a:r>
              <a:rPr lang="en-US" sz="2000" b="1">
                <a:solidFill>
                  <a:srgbClr val="FF9900"/>
                </a:solidFill>
                <a:latin typeface="Arial" panose="020B0604020202020204" pitchFamily="34" charset="0"/>
              </a:rPr>
              <a:t>7 FAMILLES</a:t>
            </a:r>
            <a:r>
              <a:rPr lang="id-ID" sz="2000" b="1">
                <a:solidFill>
                  <a:srgbClr val="FF9900"/>
                </a:solidFill>
                <a:latin typeface="Arial" panose="020B0604020202020204" pitchFamily="34" charset="0"/>
              </a:rPr>
              <a:t> </a:t>
            </a:r>
            <a:r>
              <a:rPr lang="en-US" sz="2000">
                <a:solidFill>
                  <a:srgbClr val="000000"/>
                </a:solidFill>
                <a:latin typeface="Arial" panose="020B0604020202020204" pitchFamily="34" charset="0"/>
              </a:rPr>
              <a:t>DE BREVETS</a:t>
            </a:r>
          </a:p>
        </p:txBody>
      </p:sp>
      <p:sp>
        <p:nvSpPr>
          <p:cNvPr id="44" name="ZoneTexte 43"/>
          <p:cNvSpPr txBox="1"/>
          <p:nvPr/>
        </p:nvSpPr>
        <p:spPr>
          <a:xfrm>
            <a:off x="5768975" y="1485900"/>
            <a:ext cx="1235075" cy="307975"/>
          </a:xfrm>
          <a:prstGeom prst="rect">
            <a:avLst/>
          </a:prstGeom>
          <a:noFill/>
        </p:spPr>
        <p:txBody>
          <a:bodyPr lIns="0">
            <a:spAutoFit/>
          </a:bodyPr>
          <a:lstStyle/>
          <a:p>
            <a:pPr defTabSz="760689" eaLnBrk="1" fontAlgn="auto" hangingPunct="1">
              <a:spcBef>
                <a:spcPts val="0"/>
              </a:spcBef>
              <a:spcAft>
                <a:spcPts val="0"/>
              </a:spcAft>
              <a:defRPr/>
            </a:pPr>
            <a:r>
              <a:rPr lang="fr-FR" sz="1400" b="1" dirty="0">
                <a:solidFill>
                  <a:prstClr val="black"/>
                </a:solidFill>
                <a:latin typeface="+mj-lt"/>
                <a:ea typeface="Arial" charset="0"/>
                <a:cs typeface="Arial"/>
              </a:rPr>
              <a:t>Issu de</a:t>
            </a:r>
          </a:p>
        </p:txBody>
      </p:sp>
      <p:grpSp>
        <p:nvGrpSpPr>
          <p:cNvPr id="8196" name="Group 15"/>
          <p:cNvGrpSpPr>
            <a:grpSpLocks/>
          </p:cNvGrpSpPr>
          <p:nvPr/>
        </p:nvGrpSpPr>
        <p:grpSpPr bwMode="auto">
          <a:xfrm>
            <a:off x="5784850" y="1557338"/>
            <a:ext cx="1930400" cy="830262"/>
            <a:chOff x="5734773" y="1973336"/>
            <a:chExt cx="2320815" cy="998862"/>
          </a:xfrm>
        </p:grpSpPr>
        <p:sp>
          <p:nvSpPr>
            <p:cNvPr id="46" name="Titre 1"/>
            <p:cNvSpPr txBox="1">
              <a:spLocks/>
            </p:cNvSpPr>
            <p:nvPr/>
          </p:nvSpPr>
          <p:spPr>
            <a:xfrm>
              <a:off x="6526828" y="1975245"/>
              <a:ext cx="1528760" cy="849893"/>
            </a:xfrm>
            <a:prstGeom prst="rect">
              <a:avLst/>
            </a:prstGeom>
            <a:noFill/>
          </p:spPr>
          <p:txBody>
            <a:bodyPr lIns="0" tIns="0" rIns="0" bIns="0" anchor="ctr">
              <a:spAutoFit/>
            </a:bodyPr>
            <a:lstStyle>
              <a:lvl1pPr defTabSz="388938">
                <a:defRPr>
                  <a:solidFill>
                    <a:schemeClr val="tx1"/>
                  </a:solidFill>
                  <a:latin typeface="Calibri" panose="020F0502020204030204" pitchFamily="34" charset="0"/>
                  <a:cs typeface="Arial" panose="020B0604020202020204" pitchFamily="34" charset="0"/>
                </a:defRPr>
              </a:lvl1pPr>
              <a:lvl2pPr marL="742950" indent="-285750" defTabSz="388938">
                <a:defRPr>
                  <a:solidFill>
                    <a:schemeClr val="tx1"/>
                  </a:solidFill>
                  <a:latin typeface="Calibri" panose="020F0502020204030204" pitchFamily="34" charset="0"/>
                  <a:cs typeface="Arial" panose="020B0604020202020204" pitchFamily="34" charset="0"/>
                </a:defRPr>
              </a:lvl2pPr>
              <a:lvl3pPr marL="1143000" indent="-228600" defTabSz="388938">
                <a:defRPr>
                  <a:solidFill>
                    <a:schemeClr val="tx1"/>
                  </a:solidFill>
                  <a:latin typeface="Calibri" panose="020F0502020204030204" pitchFamily="34" charset="0"/>
                  <a:cs typeface="Arial" panose="020B0604020202020204" pitchFamily="34" charset="0"/>
                </a:defRPr>
              </a:lvl3pPr>
              <a:lvl4pPr marL="1600200" indent="-228600" defTabSz="388938">
                <a:defRPr>
                  <a:solidFill>
                    <a:schemeClr val="tx1"/>
                  </a:solidFill>
                  <a:latin typeface="Calibri" panose="020F0502020204030204" pitchFamily="34" charset="0"/>
                  <a:cs typeface="Arial" panose="020B0604020202020204" pitchFamily="34" charset="0"/>
                </a:defRPr>
              </a:lvl4pPr>
              <a:lvl5pPr marL="2057400" indent="-228600" defTabSz="388938">
                <a:defRPr>
                  <a:solidFill>
                    <a:schemeClr val="tx1"/>
                  </a:solidFill>
                  <a:latin typeface="Calibri" panose="020F0502020204030204" pitchFamily="34" charset="0"/>
                  <a:cs typeface="Arial" panose="020B0604020202020204" pitchFamily="34" charset="0"/>
                </a:defRPr>
              </a:lvl5pPr>
              <a:lvl6pPr marL="2514600" indent="-228600" defTabSz="3889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3889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3889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3889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id-ID" sz="2400">
                  <a:solidFill>
                    <a:srgbClr val="FF9900"/>
                  </a:solidFill>
                </a:rPr>
                <a:t/>
              </a:r>
              <a:br>
                <a:rPr lang="id-ID" sz="2400">
                  <a:solidFill>
                    <a:srgbClr val="FF9900"/>
                  </a:solidFill>
                </a:rPr>
              </a:br>
              <a:r>
                <a:rPr lang="fr-FR" sz="1100">
                  <a:solidFill>
                    <a:srgbClr val="000000"/>
                  </a:solidFill>
                </a:rPr>
                <a:t>de Recherche   </a:t>
              </a:r>
            </a:p>
            <a:p>
              <a:pPr eaLnBrk="1" hangingPunct="1"/>
              <a:r>
                <a:rPr lang="fr-FR" sz="1100">
                  <a:solidFill>
                    <a:srgbClr val="000000"/>
                  </a:solidFill>
                </a:rPr>
                <a:t>&amp; Développement</a:t>
              </a:r>
            </a:p>
          </p:txBody>
        </p:sp>
        <p:sp>
          <p:nvSpPr>
            <p:cNvPr id="47" name="ZoneTexte 46"/>
            <p:cNvSpPr txBox="1"/>
            <p:nvPr/>
          </p:nvSpPr>
          <p:spPr>
            <a:xfrm>
              <a:off x="5734773" y="1973336"/>
              <a:ext cx="1139414" cy="998862"/>
            </a:xfrm>
            <a:prstGeom prst="rect">
              <a:avLst/>
            </a:prstGeom>
            <a:noFill/>
          </p:spPr>
          <p:txBody>
            <a:bodyPr lIns="0" tIns="0" rIns="0" bIns="0" anchor="ctr">
              <a:spAutoFit/>
            </a:bodyPr>
            <a:lstStyle/>
            <a:p>
              <a:pPr defTabSz="760689" eaLnBrk="1" fontAlgn="auto" hangingPunct="1">
                <a:spcBef>
                  <a:spcPts val="0"/>
                </a:spcBef>
                <a:spcAft>
                  <a:spcPts val="0"/>
                </a:spcAft>
                <a:defRPr/>
              </a:pPr>
              <a:r>
                <a:rPr lang="fr-FR" sz="5400" b="1" spc="-288" dirty="0">
                  <a:solidFill>
                    <a:srgbClr val="FF9900"/>
                  </a:solidFill>
                  <a:latin typeface="+mj-lt"/>
                  <a:ea typeface="Arial" charset="0"/>
                  <a:cs typeface="Arial"/>
                </a:rPr>
                <a:t>10</a:t>
              </a:r>
            </a:p>
          </p:txBody>
        </p:sp>
      </p:grpSp>
      <p:cxnSp>
        <p:nvCxnSpPr>
          <p:cNvPr id="8197" name="Straight Connector 37"/>
          <p:cNvCxnSpPr>
            <a:cxnSpLocks noChangeShapeType="1"/>
          </p:cNvCxnSpPr>
          <p:nvPr/>
        </p:nvCxnSpPr>
        <p:spPr bwMode="auto">
          <a:xfrm>
            <a:off x="5754688" y="2347913"/>
            <a:ext cx="3702050" cy="0"/>
          </a:xfrm>
          <a:prstGeom prst="line">
            <a:avLst/>
          </a:prstGeom>
          <a:noFill/>
          <a:ln w="6350">
            <a:solidFill>
              <a:srgbClr val="BFBFBF"/>
            </a:solidFill>
            <a:miter lim="800000"/>
            <a:headEnd/>
            <a:tailEnd/>
          </a:ln>
          <a:extLst>
            <a:ext uri="{909E8E84-426E-40DD-AFC4-6F175D3DCCD1}">
              <a14:hiddenFill xmlns:a14="http://schemas.microsoft.com/office/drawing/2010/main">
                <a:noFill/>
              </a14:hiddenFill>
            </a:ext>
          </a:extLst>
        </p:spPr>
      </p:cxnSp>
      <p:sp>
        <p:nvSpPr>
          <p:cNvPr id="49" name="ZoneTexte 2"/>
          <p:cNvSpPr txBox="1"/>
          <p:nvPr/>
        </p:nvSpPr>
        <p:spPr>
          <a:xfrm>
            <a:off x="5772150" y="2413000"/>
            <a:ext cx="4332288" cy="307975"/>
          </a:xfrm>
          <a:prstGeom prst="rect">
            <a:avLst/>
          </a:prstGeom>
          <a:noFill/>
        </p:spPr>
        <p:txBody>
          <a:bodyPr lIns="0">
            <a:spAutoFit/>
          </a:bodyPr>
          <a:lstStyle>
            <a:defPPr>
              <a:defRPr lang="fr-FR"/>
            </a:defPPr>
            <a:lvl1pPr>
              <a:defRPr sz="1400" b="1">
                <a:latin typeface="Arial"/>
                <a:cs typeface="Arial"/>
              </a:defRPr>
            </a:lvl1pPr>
          </a:lstStyle>
          <a:p>
            <a:pPr defTabSz="760689" eaLnBrk="1" fontAlgn="auto" hangingPunct="1">
              <a:spcBef>
                <a:spcPts val="0"/>
              </a:spcBef>
              <a:spcAft>
                <a:spcPts val="0"/>
              </a:spcAft>
              <a:defRPr/>
            </a:pPr>
            <a:r>
              <a:rPr lang="fr-FR" dirty="0">
                <a:solidFill>
                  <a:prstClr val="black"/>
                </a:solidFill>
                <a:latin typeface="+mj-lt"/>
                <a:ea typeface="Arial" charset="0"/>
              </a:rPr>
              <a:t>Soutenu par des partenaires de renom </a:t>
            </a:r>
          </a:p>
        </p:txBody>
      </p:sp>
      <p:pic>
        <p:nvPicPr>
          <p:cNvPr id="50" name="Image 49" descr="bpifrance_RVB_fd_blanc.gif"/>
          <p:cNvPicPr>
            <a:picLocks noChangeAspect="1"/>
          </p:cNvPicPr>
          <p:nvPr/>
        </p:nvPicPr>
        <p:blipFill>
          <a:blip r:embed="rId2" cstate="print">
            <a:extLst>
              <a:ext uri="{28A0092B-C50C-407E-A947-70E740481C1C}">
                <a14:useLocalDpi xmlns:a14="http://schemas.microsoft.com/office/drawing/2010/main" val="0"/>
              </a:ext>
            </a:extLst>
          </a:blip>
          <a:srcRect t="12483" b="11452"/>
          <a:stretch>
            <a:fillRect/>
          </a:stretch>
        </p:blipFill>
        <p:spPr bwMode="auto">
          <a:xfrm>
            <a:off x="6329363" y="4511675"/>
            <a:ext cx="104933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50" descr="LOGO-GRDF_descripteur_RV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2806700"/>
            <a:ext cx="592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Image 51" descr="ENGIE_logotype_RGB.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5163" y="3248025"/>
            <a:ext cx="8175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Image 52" descr="logo-anr.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4688" y="4545013"/>
            <a:ext cx="528637"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ight Triangle 35"/>
          <p:cNvSpPr/>
          <p:nvPr/>
        </p:nvSpPr>
        <p:spPr>
          <a:xfrm>
            <a:off x="4962525" y="1527175"/>
            <a:ext cx="404813" cy="495300"/>
          </a:xfrm>
          <a:prstGeom prst="rtTriangle">
            <a:avLst/>
          </a:prstGeom>
          <a:solidFill>
            <a:srgbClr val="E7E6E6"/>
          </a:solidFill>
          <a:ln w="12700" cap="flat" cmpd="sng" algn="ctr">
            <a:noFill/>
            <a:prstDash val="solid"/>
            <a:miter lim="800000"/>
          </a:ln>
          <a:effectLst/>
        </p:spPr>
        <p:txBody>
          <a:bodyPr anchor="ctr"/>
          <a:lstStyle>
            <a:lvl1pPr defTabSz="760413">
              <a:defRPr>
                <a:solidFill>
                  <a:schemeClr val="tx1"/>
                </a:solidFill>
                <a:latin typeface="Calibri" panose="020F0502020204030204" pitchFamily="34" charset="0"/>
                <a:cs typeface="Arial" panose="020B0604020202020204" pitchFamily="34" charset="0"/>
              </a:defRPr>
            </a:lvl1pPr>
            <a:lvl2pPr marL="742950" indent="-285750" defTabSz="760413">
              <a:defRPr>
                <a:solidFill>
                  <a:schemeClr val="tx1"/>
                </a:solidFill>
                <a:latin typeface="Calibri" panose="020F0502020204030204" pitchFamily="34" charset="0"/>
                <a:cs typeface="Arial" panose="020B0604020202020204" pitchFamily="34" charset="0"/>
              </a:defRPr>
            </a:lvl2pPr>
            <a:lvl3pPr marL="1143000" indent="-228600" defTabSz="760413">
              <a:defRPr>
                <a:solidFill>
                  <a:schemeClr val="tx1"/>
                </a:solidFill>
                <a:latin typeface="Calibri" panose="020F0502020204030204" pitchFamily="34" charset="0"/>
                <a:cs typeface="Arial" panose="020B0604020202020204" pitchFamily="34" charset="0"/>
              </a:defRPr>
            </a:lvl3pPr>
            <a:lvl4pPr marL="1600200" indent="-228600" defTabSz="760413">
              <a:defRPr>
                <a:solidFill>
                  <a:schemeClr val="tx1"/>
                </a:solidFill>
                <a:latin typeface="Calibri" panose="020F0502020204030204" pitchFamily="34" charset="0"/>
                <a:cs typeface="Arial" panose="020B0604020202020204" pitchFamily="34" charset="0"/>
              </a:defRPr>
            </a:lvl4pPr>
            <a:lvl5pPr marL="2057400" indent="-228600" defTabSz="760413">
              <a:defRPr>
                <a:solidFill>
                  <a:schemeClr val="tx1"/>
                </a:solidFill>
                <a:latin typeface="Calibri" panose="020F0502020204030204" pitchFamily="34" charset="0"/>
                <a:cs typeface="Arial" panose="020B0604020202020204" pitchFamily="34" charset="0"/>
              </a:defRPr>
            </a:lvl5pPr>
            <a:lvl6pPr marL="2514600" indent="-228600" defTabSz="7604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04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04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04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en-US" sz="1600">
              <a:solidFill>
                <a:srgbClr val="FFFFFF"/>
              </a:solidFill>
            </a:endParaRPr>
          </a:p>
        </p:txBody>
      </p:sp>
      <p:sp>
        <p:nvSpPr>
          <p:cNvPr id="55" name="ZoneTexte 2"/>
          <p:cNvSpPr txBox="1"/>
          <p:nvPr/>
        </p:nvSpPr>
        <p:spPr>
          <a:xfrm>
            <a:off x="5759450" y="4152900"/>
            <a:ext cx="3470275" cy="307975"/>
          </a:xfrm>
          <a:prstGeom prst="rect">
            <a:avLst/>
          </a:prstGeom>
          <a:noFill/>
        </p:spPr>
        <p:txBody>
          <a:bodyPr lIns="0">
            <a:spAutoFit/>
          </a:bodyPr>
          <a:lstStyle>
            <a:defPPr>
              <a:defRPr lang="fr-FR"/>
            </a:defPPr>
            <a:lvl1pPr>
              <a:defRPr sz="1400" b="1">
                <a:latin typeface="Arial"/>
                <a:cs typeface="Arial"/>
              </a:defRPr>
            </a:lvl1pPr>
          </a:lstStyle>
          <a:p>
            <a:pPr defTabSz="760689" eaLnBrk="1" fontAlgn="auto" hangingPunct="1">
              <a:spcBef>
                <a:spcPts val="0"/>
              </a:spcBef>
              <a:spcAft>
                <a:spcPts val="0"/>
              </a:spcAft>
              <a:defRPr/>
            </a:pPr>
            <a:r>
              <a:rPr lang="fr-FR" dirty="0">
                <a:solidFill>
                  <a:prstClr val="black"/>
                </a:solidFill>
                <a:latin typeface="+mj-lt"/>
                <a:ea typeface="Arial" charset="0"/>
              </a:rPr>
              <a:t>Financements collaboratifs </a:t>
            </a:r>
            <a:r>
              <a:rPr lang="fr-FR">
                <a:solidFill>
                  <a:prstClr val="black"/>
                </a:solidFill>
                <a:latin typeface="+mj-lt"/>
                <a:ea typeface="Arial" charset="0"/>
              </a:rPr>
              <a:t>et structurants</a:t>
            </a:r>
            <a:endParaRPr lang="fr-FR" dirty="0">
              <a:solidFill>
                <a:prstClr val="black"/>
              </a:solidFill>
              <a:latin typeface="+mj-lt"/>
              <a:ea typeface="Arial" charset="0"/>
            </a:endParaRPr>
          </a:p>
        </p:txBody>
      </p:sp>
      <p:pic>
        <p:nvPicPr>
          <p:cNvPr id="57" name="Image 5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42313" y="2827338"/>
            <a:ext cx="104616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Image 5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51850" y="3297238"/>
            <a:ext cx="89693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Image 5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39088" y="4425950"/>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Image 5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46750" y="3690938"/>
            <a:ext cx="814388"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Image 6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15225" y="3624263"/>
            <a:ext cx="43338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Image 6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38975" y="2794000"/>
            <a:ext cx="830263"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Image 6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067550" y="3621088"/>
            <a:ext cx="4429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ZoneTexte 63"/>
          <p:cNvSpPr txBox="1">
            <a:spLocks noChangeArrowheads="1"/>
          </p:cNvSpPr>
          <p:nvPr/>
        </p:nvSpPr>
        <p:spPr bwMode="auto">
          <a:xfrm>
            <a:off x="7023100" y="3240088"/>
            <a:ext cx="925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0413">
              <a:defRPr>
                <a:solidFill>
                  <a:schemeClr val="tx1"/>
                </a:solidFill>
                <a:latin typeface="Calibri" panose="020F0502020204030204" pitchFamily="34" charset="0"/>
                <a:cs typeface="Arial" panose="020B0604020202020204" pitchFamily="34" charset="0"/>
              </a:defRPr>
            </a:lvl1pPr>
            <a:lvl2pPr marL="742950" indent="-285750" defTabSz="760413">
              <a:defRPr>
                <a:solidFill>
                  <a:schemeClr val="tx1"/>
                </a:solidFill>
                <a:latin typeface="Calibri" panose="020F0502020204030204" pitchFamily="34" charset="0"/>
                <a:cs typeface="Arial" panose="020B0604020202020204" pitchFamily="34" charset="0"/>
              </a:defRPr>
            </a:lvl2pPr>
            <a:lvl3pPr marL="1143000" indent="-228600" defTabSz="760413">
              <a:defRPr>
                <a:solidFill>
                  <a:schemeClr val="tx1"/>
                </a:solidFill>
                <a:latin typeface="Calibri" panose="020F0502020204030204" pitchFamily="34" charset="0"/>
                <a:cs typeface="Arial" panose="020B0604020202020204" pitchFamily="34" charset="0"/>
              </a:defRPr>
            </a:lvl3pPr>
            <a:lvl4pPr marL="1600200" indent="-228600" defTabSz="760413">
              <a:defRPr>
                <a:solidFill>
                  <a:schemeClr val="tx1"/>
                </a:solidFill>
                <a:latin typeface="Calibri" panose="020F0502020204030204" pitchFamily="34" charset="0"/>
                <a:cs typeface="Arial" panose="020B0604020202020204" pitchFamily="34" charset="0"/>
              </a:defRPr>
            </a:lvl4pPr>
            <a:lvl5pPr marL="2057400" indent="-228600" defTabSz="760413">
              <a:defRPr>
                <a:solidFill>
                  <a:schemeClr val="tx1"/>
                </a:solidFill>
                <a:latin typeface="Calibri" panose="020F0502020204030204" pitchFamily="34" charset="0"/>
                <a:cs typeface="Arial" panose="020B0604020202020204" pitchFamily="34" charset="0"/>
              </a:defRPr>
            </a:lvl5pPr>
            <a:lvl6pPr marL="2514600" indent="-228600" defTabSz="7604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04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04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04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fr-FR" sz="1200">
                <a:solidFill>
                  <a:srgbClr val="595959"/>
                </a:solidFill>
                <a:latin typeface="Century Gothic" panose="020B0502020202020204" pitchFamily="34" charset="0"/>
              </a:rPr>
              <a:t>LaTEP</a:t>
            </a:r>
          </a:p>
        </p:txBody>
      </p:sp>
      <p:pic>
        <p:nvPicPr>
          <p:cNvPr id="65" name="Image 6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392988" y="4413250"/>
            <a:ext cx="4572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14" name="Straight Connector 37"/>
          <p:cNvCxnSpPr>
            <a:cxnSpLocks noChangeShapeType="1"/>
          </p:cNvCxnSpPr>
          <p:nvPr/>
        </p:nvCxnSpPr>
        <p:spPr bwMode="auto">
          <a:xfrm>
            <a:off x="5745163" y="4083050"/>
            <a:ext cx="3702050" cy="0"/>
          </a:xfrm>
          <a:prstGeom prst="line">
            <a:avLst/>
          </a:prstGeom>
          <a:noFill/>
          <a:ln w="6350">
            <a:solidFill>
              <a:srgbClr val="BFBFBF"/>
            </a:solidFill>
            <a:miter lim="800000"/>
            <a:headEnd/>
            <a:tailEnd/>
          </a:ln>
          <a:extLst>
            <a:ext uri="{909E8E84-426E-40DD-AFC4-6F175D3DCCD1}">
              <a14:hiddenFill xmlns:a14="http://schemas.microsoft.com/office/drawing/2010/main">
                <a:noFill/>
              </a14:hiddenFill>
            </a:ext>
          </a:extLst>
        </p:spPr>
      </p:cxnSp>
      <p:sp>
        <p:nvSpPr>
          <p:cNvPr id="8215" name="Rectangle 66"/>
          <p:cNvSpPr>
            <a:spLocks noChangeArrowheads="1"/>
          </p:cNvSpPr>
          <p:nvPr/>
        </p:nvSpPr>
        <p:spPr bwMode="auto">
          <a:xfrm>
            <a:off x="6348413" y="1622425"/>
            <a:ext cx="565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88938">
              <a:defRPr>
                <a:solidFill>
                  <a:schemeClr val="tx1"/>
                </a:solidFill>
                <a:latin typeface="Calibri" panose="020F0502020204030204" pitchFamily="34" charset="0"/>
                <a:cs typeface="Arial" panose="020B0604020202020204" pitchFamily="34" charset="0"/>
              </a:defRPr>
            </a:lvl1pPr>
            <a:lvl2pPr marL="742950" indent="-285750" defTabSz="388938">
              <a:defRPr>
                <a:solidFill>
                  <a:schemeClr val="tx1"/>
                </a:solidFill>
                <a:latin typeface="Calibri" panose="020F0502020204030204" pitchFamily="34" charset="0"/>
                <a:cs typeface="Arial" panose="020B0604020202020204" pitchFamily="34" charset="0"/>
              </a:defRPr>
            </a:lvl2pPr>
            <a:lvl3pPr marL="1143000" indent="-228600" defTabSz="388938">
              <a:defRPr>
                <a:solidFill>
                  <a:schemeClr val="tx1"/>
                </a:solidFill>
                <a:latin typeface="Calibri" panose="020F0502020204030204" pitchFamily="34" charset="0"/>
                <a:cs typeface="Arial" panose="020B0604020202020204" pitchFamily="34" charset="0"/>
              </a:defRPr>
            </a:lvl3pPr>
            <a:lvl4pPr marL="1600200" indent="-228600" defTabSz="388938">
              <a:defRPr>
                <a:solidFill>
                  <a:schemeClr val="tx1"/>
                </a:solidFill>
                <a:latin typeface="Calibri" panose="020F0502020204030204" pitchFamily="34" charset="0"/>
                <a:cs typeface="Arial" panose="020B0604020202020204" pitchFamily="34" charset="0"/>
              </a:defRPr>
            </a:lvl4pPr>
            <a:lvl5pPr marL="2057400" indent="-228600" defTabSz="388938">
              <a:defRPr>
                <a:solidFill>
                  <a:schemeClr val="tx1"/>
                </a:solidFill>
                <a:latin typeface="Calibri" panose="020F0502020204030204" pitchFamily="34" charset="0"/>
                <a:cs typeface="Arial" panose="020B0604020202020204" pitchFamily="34" charset="0"/>
              </a:defRPr>
            </a:lvl5pPr>
            <a:lvl6pPr marL="2514600" indent="-228600" defTabSz="3889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3889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3889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3889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fr-FR">
                <a:solidFill>
                  <a:srgbClr val="FF9900"/>
                </a:solidFill>
              </a:rPr>
              <a:t>ans</a:t>
            </a:r>
            <a:r>
              <a:rPr lang="fr-FR" sz="2000">
                <a:solidFill>
                  <a:srgbClr val="FF9900"/>
                </a:solidFill>
              </a:rPr>
              <a:t> </a:t>
            </a:r>
            <a:endParaRPr lang="fr-FR" sz="1600">
              <a:solidFill>
                <a:srgbClr val="000000"/>
              </a:solidFill>
            </a:endParaRPr>
          </a:p>
        </p:txBody>
      </p:sp>
      <p:pic>
        <p:nvPicPr>
          <p:cNvPr id="68" name="Image 6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426450" y="4437063"/>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Image 6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904288" y="4454525"/>
            <a:ext cx="858837"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ZoneTexte 69"/>
          <p:cNvSpPr txBox="1"/>
          <p:nvPr/>
        </p:nvSpPr>
        <p:spPr>
          <a:xfrm>
            <a:off x="7807325" y="4725988"/>
            <a:ext cx="644525" cy="254000"/>
          </a:xfrm>
          <a:prstGeom prst="rect">
            <a:avLst/>
          </a:prstGeom>
          <a:noFill/>
        </p:spPr>
        <p:txBody>
          <a:bodyPr>
            <a:spAutoFit/>
          </a:bodyPr>
          <a:lstStyle/>
          <a:p>
            <a:pPr algn="ctr" defTabSz="389214" eaLnBrk="1" fontAlgn="auto" hangingPunct="1">
              <a:spcBef>
                <a:spcPts val="0"/>
              </a:spcBef>
              <a:spcAft>
                <a:spcPts val="0"/>
              </a:spcAft>
              <a:defRPr/>
            </a:pPr>
            <a:r>
              <a:rPr lang="fr-FR" sz="1050" dirty="0">
                <a:solidFill>
                  <a:srgbClr val="4297CE"/>
                </a:solidFill>
                <a:latin typeface="Calibri"/>
                <a:ea typeface="Arial" charset="0"/>
                <a:cs typeface="Arial" charset="0"/>
              </a:rPr>
              <a:t>PIAVE</a:t>
            </a:r>
          </a:p>
        </p:txBody>
      </p:sp>
      <p:pic>
        <p:nvPicPr>
          <p:cNvPr id="71" name="Image 7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713413" y="4876800"/>
            <a:ext cx="10033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 7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811963" y="4897438"/>
            <a:ext cx="939800"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Image 7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827963" y="4965700"/>
            <a:ext cx="11684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Image 74"/>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372475" y="3678238"/>
            <a:ext cx="10461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3" name="Titre 1"/>
          <p:cNvSpPr>
            <a:spLocks noGrp="1"/>
          </p:cNvSpPr>
          <p:nvPr>
            <p:ph type="title"/>
          </p:nvPr>
        </p:nvSpPr>
        <p:spPr>
          <a:xfrm>
            <a:off x="254000" y="333375"/>
            <a:ext cx="11099800" cy="468313"/>
          </a:xfrm>
        </p:spPr>
        <p:txBody>
          <a:bodyPr/>
          <a:lstStyle/>
          <a:p>
            <a:pPr algn="l" eaLnBrk="1" hangingPunct="1"/>
            <a:r>
              <a:rPr lang="fr-FR" sz="3200" b="1" dirty="0" smtClean="0">
                <a:solidFill>
                  <a:srgbClr val="FF6600"/>
                </a:solidFill>
              </a:rPr>
              <a:t>UNE INNOVATION BREVETÉE ET SOUTENUE</a:t>
            </a:r>
            <a:r>
              <a:rPr lang="fr-FR" dirty="0" smtClean="0"/>
              <a:t>	</a:t>
            </a:r>
          </a:p>
        </p:txBody>
      </p:sp>
      <p:pic>
        <p:nvPicPr>
          <p:cNvPr id="8224" name="Image 76"/>
          <p:cNvPicPr>
            <a:picLocks noChangeAspect="1"/>
          </p:cNvPicPr>
          <p:nvPr/>
        </p:nvPicPr>
        <p:blipFill>
          <a:blip r:embed="rId20" cstate="print">
            <a:extLst>
              <a:ext uri="{28A0092B-C50C-407E-A947-70E740481C1C}">
                <a14:useLocalDpi xmlns:a14="http://schemas.microsoft.com/office/drawing/2010/main" val="0"/>
              </a:ext>
            </a:extLst>
          </a:blip>
          <a:srcRect l="25813"/>
          <a:stretch>
            <a:fillRect/>
          </a:stretch>
        </p:blipFill>
        <p:spPr bwMode="auto">
          <a:xfrm>
            <a:off x="1654175" y="2022475"/>
            <a:ext cx="3646488"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96</a:t>
            </a:fld>
            <a:endParaRPr lang="fr-FR" altLang="fr-FR"/>
          </a:p>
        </p:txBody>
      </p:sp>
    </p:spTree>
    <p:extLst>
      <p:ext uri="{BB962C8B-B14F-4D97-AF65-F5344CB8AC3E}">
        <p14:creationId xmlns:p14="http://schemas.microsoft.com/office/powerpoint/2010/main" val="218569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5" grpId="0"/>
      <p:bldP spid="64" grpId="0"/>
      <p:bldP spid="7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2163" y="5016500"/>
            <a:ext cx="15113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Image 4" descr="Schéma.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9900" y="1527175"/>
            <a:ext cx="3846513"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re 1"/>
          <p:cNvSpPr txBox="1">
            <a:spLocks/>
          </p:cNvSpPr>
          <p:nvPr/>
        </p:nvSpPr>
        <p:spPr bwMode="auto">
          <a:xfrm>
            <a:off x="4057650" y="5224463"/>
            <a:ext cx="3281363" cy="381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7843" tIns="38921" rIns="77843" bIns="38921" anchor="ctr"/>
          <a:lstStyle>
            <a:lvl1pPr defTabSz="388938">
              <a:defRPr>
                <a:solidFill>
                  <a:schemeClr val="tx1"/>
                </a:solidFill>
                <a:latin typeface="Calibri" panose="020F0502020204030204" pitchFamily="34" charset="0"/>
                <a:cs typeface="Arial" panose="020B0604020202020204" pitchFamily="34" charset="0"/>
              </a:defRPr>
            </a:lvl1pPr>
            <a:lvl2pPr marL="742950" indent="-285750" defTabSz="388938">
              <a:defRPr>
                <a:solidFill>
                  <a:schemeClr val="tx1"/>
                </a:solidFill>
                <a:latin typeface="Calibri" panose="020F0502020204030204" pitchFamily="34" charset="0"/>
                <a:cs typeface="Arial" panose="020B0604020202020204" pitchFamily="34" charset="0"/>
              </a:defRPr>
            </a:lvl2pPr>
            <a:lvl3pPr marL="1143000" indent="-228600" defTabSz="388938">
              <a:defRPr>
                <a:solidFill>
                  <a:schemeClr val="tx1"/>
                </a:solidFill>
                <a:latin typeface="Calibri" panose="020F0502020204030204" pitchFamily="34" charset="0"/>
                <a:cs typeface="Arial" panose="020B0604020202020204" pitchFamily="34" charset="0"/>
              </a:defRPr>
            </a:lvl3pPr>
            <a:lvl4pPr marL="1600200" indent="-228600" defTabSz="388938">
              <a:defRPr>
                <a:solidFill>
                  <a:schemeClr val="tx1"/>
                </a:solidFill>
                <a:latin typeface="Calibri" panose="020F0502020204030204" pitchFamily="34" charset="0"/>
                <a:cs typeface="Arial" panose="020B0604020202020204" pitchFamily="34" charset="0"/>
              </a:defRPr>
            </a:lvl4pPr>
            <a:lvl5pPr marL="2057400" indent="-228600" defTabSz="388938">
              <a:defRPr>
                <a:solidFill>
                  <a:schemeClr val="tx1"/>
                </a:solidFill>
                <a:latin typeface="Calibri" panose="020F0502020204030204" pitchFamily="34" charset="0"/>
                <a:cs typeface="Arial" panose="020B0604020202020204" pitchFamily="34" charset="0"/>
              </a:defRPr>
            </a:lvl5pPr>
            <a:lvl6pPr marL="2514600" indent="-228600" defTabSz="3889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3889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3889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3889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fr-FR" sz="1300">
                <a:solidFill>
                  <a:schemeClr val="bg1"/>
                </a:solidFill>
                <a:latin typeface="Arial" panose="020B0604020202020204" pitchFamily="34" charset="0"/>
              </a:rPr>
              <a:t>Un pilote </a:t>
            </a:r>
            <a:r>
              <a:rPr lang="fr-FR" sz="1300" b="1">
                <a:solidFill>
                  <a:srgbClr val="FF8526"/>
                </a:solidFill>
                <a:latin typeface="Arial" panose="020B0604020202020204" pitchFamily="34" charset="0"/>
              </a:rPr>
              <a:t>OPERATIONNEL depuis 5 ans</a:t>
            </a:r>
          </a:p>
        </p:txBody>
      </p:sp>
      <p:grpSp>
        <p:nvGrpSpPr>
          <p:cNvPr id="9220" name="Groupe 2"/>
          <p:cNvGrpSpPr>
            <a:grpSpLocks/>
          </p:cNvGrpSpPr>
          <p:nvPr/>
        </p:nvGrpSpPr>
        <p:grpSpPr bwMode="auto">
          <a:xfrm>
            <a:off x="7669213" y="1273175"/>
            <a:ext cx="1787525" cy="1127125"/>
            <a:chOff x="4398604" y="4461295"/>
            <a:chExt cx="2164021" cy="1126867"/>
          </a:xfrm>
        </p:grpSpPr>
        <p:sp>
          <p:nvSpPr>
            <p:cNvPr id="8" name="Larme 7"/>
            <p:cNvSpPr/>
            <p:nvPr/>
          </p:nvSpPr>
          <p:spPr>
            <a:xfrm rot="10800000">
              <a:off x="4690728" y="4461295"/>
              <a:ext cx="1871897" cy="1126867"/>
            </a:xfrm>
            <a:prstGeom prst="teardrop">
              <a:avLst/>
            </a:prstGeom>
            <a:solidFill>
              <a:srgbClr val="FF8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latin typeface="Arial" panose="020B0604020202020204" pitchFamily="34" charset="0"/>
                <a:cs typeface="Arial" panose="020B0604020202020204" pitchFamily="34" charset="0"/>
              </a:endParaRPr>
            </a:p>
          </p:txBody>
        </p:sp>
        <p:sp>
          <p:nvSpPr>
            <p:cNvPr id="9265" name="Rectangle 8"/>
            <p:cNvSpPr>
              <a:spLocks noChangeArrowheads="1"/>
            </p:cNvSpPr>
            <p:nvPr/>
          </p:nvSpPr>
          <p:spPr bwMode="auto">
            <a:xfrm>
              <a:off x="4398604" y="4610205"/>
              <a:ext cx="19941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r>
                <a:rPr lang="fr-FR" sz="1200">
                  <a:solidFill>
                    <a:schemeClr val="bg1"/>
                  </a:solidFill>
                  <a:latin typeface="Arial" panose="020B0604020202020204" pitchFamily="34" charset="0"/>
                </a:rPr>
                <a:t>Une technologie</a:t>
              </a:r>
              <a:br>
                <a:rPr lang="fr-FR" sz="1200">
                  <a:solidFill>
                    <a:schemeClr val="bg1"/>
                  </a:solidFill>
                  <a:latin typeface="Arial" panose="020B0604020202020204" pitchFamily="34" charset="0"/>
                </a:rPr>
              </a:br>
              <a:r>
                <a:rPr lang="fr-FR" sz="1200">
                  <a:solidFill>
                    <a:schemeClr val="bg1"/>
                  </a:solidFill>
                  <a:latin typeface="Arial" panose="020B0604020202020204" pitchFamily="34" charset="0"/>
                </a:rPr>
                <a:t>brevetée avec</a:t>
              </a:r>
              <a:br>
                <a:rPr lang="fr-FR" sz="1200">
                  <a:solidFill>
                    <a:schemeClr val="bg1"/>
                  </a:solidFill>
                  <a:latin typeface="Arial" panose="020B0604020202020204" pitchFamily="34" charset="0"/>
                </a:rPr>
              </a:br>
              <a:r>
                <a:rPr lang="fr-FR" sz="1200">
                  <a:solidFill>
                    <a:schemeClr val="bg1"/>
                  </a:solidFill>
                  <a:latin typeface="Arial" panose="020B0604020202020204" pitchFamily="34" charset="0"/>
                </a:rPr>
                <a:t>4 familles</a:t>
              </a:r>
              <a:br>
                <a:rPr lang="fr-FR" sz="1200">
                  <a:solidFill>
                    <a:schemeClr val="bg1"/>
                  </a:solidFill>
                  <a:latin typeface="Arial" panose="020B0604020202020204" pitchFamily="34" charset="0"/>
                </a:rPr>
              </a:br>
              <a:r>
                <a:rPr lang="fr-FR" sz="1200">
                  <a:solidFill>
                    <a:schemeClr val="bg1"/>
                  </a:solidFill>
                  <a:latin typeface="Arial" panose="020B0604020202020204" pitchFamily="34" charset="0"/>
                </a:rPr>
                <a:t>de brevets</a:t>
              </a:r>
              <a:endParaRPr lang="fr-FR" sz="1200">
                <a:latin typeface="Arial" panose="020B0604020202020204" pitchFamily="34" charset="0"/>
              </a:endParaRPr>
            </a:p>
          </p:txBody>
        </p:sp>
      </p:grpSp>
      <p:grpSp>
        <p:nvGrpSpPr>
          <p:cNvPr id="9221" name="Groupe 1"/>
          <p:cNvGrpSpPr>
            <a:grpSpLocks noChangeAspect="1"/>
          </p:cNvGrpSpPr>
          <p:nvPr/>
        </p:nvGrpSpPr>
        <p:grpSpPr bwMode="auto">
          <a:xfrm flipH="1">
            <a:off x="5094288" y="3135313"/>
            <a:ext cx="4521200" cy="1571625"/>
            <a:chOff x="2488789" y="2353920"/>
            <a:chExt cx="6535601" cy="2272897"/>
          </a:xfrm>
        </p:grpSpPr>
        <p:sp>
          <p:nvSpPr>
            <p:cNvPr id="11" name="ZoneTexte 10"/>
            <p:cNvSpPr txBox="1"/>
            <p:nvPr/>
          </p:nvSpPr>
          <p:spPr>
            <a:xfrm>
              <a:off x="2488789" y="3256191"/>
              <a:ext cx="1372293" cy="748449"/>
            </a:xfrm>
            <a:prstGeom prst="rect">
              <a:avLst/>
            </a:prstGeom>
            <a:noFill/>
          </p:spPr>
          <p:txBody>
            <a:bodyPr>
              <a:spAutoFit/>
            </a:bodyPr>
            <a:lstStyle/>
            <a:p>
              <a:pPr algn="r">
                <a:defRPr/>
              </a:pPr>
              <a:r>
                <a:rPr lang="fr-FR" sz="800" b="1" dirty="0">
                  <a:solidFill>
                    <a:schemeClr val="tx1">
                      <a:lumMod val="95000"/>
                      <a:lumOff val="5000"/>
                    </a:schemeClr>
                  </a:solidFill>
                  <a:latin typeface="Arial" panose="020B0604020202020204" pitchFamily="34" charset="0"/>
                  <a:ea typeface="Arial" charset="0"/>
                </a:rPr>
                <a:t>POMPAGE </a:t>
              </a:r>
            </a:p>
            <a:p>
              <a:pPr algn="r">
                <a:defRPr/>
              </a:pPr>
              <a:r>
                <a:rPr lang="fr-FR" sz="800" dirty="0">
                  <a:solidFill>
                    <a:schemeClr val="tx1">
                      <a:lumMod val="95000"/>
                      <a:lumOff val="5000"/>
                    </a:schemeClr>
                  </a:solidFill>
                  <a:latin typeface="Arial" panose="020B0604020202020204" pitchFamily="34" charset="0"/>
                  <a:ea typeface="Arial" charset="0"/>
                </a:rPr>
                <a:t>de la chaleur </a:t>
              </a:r>
            </a:p>
            <a:p>
              <a:pPr algn="r">
                <a:defRPr/>
              </a:pPr>
              <a:r>
                <a:rPr lang="fr-FR" sz="800" dirty="0">
                  <a:solidFill>
                    <a:schemeClr val="bg1">
                      <a:lumMod val="75000"/>
                    </a:schemeClr>
                  </a:solidFill>
                  <a:latin typeface="Arial" panose="020B0604020202020204" pitchFamily="34" charset="0"/>
                  <a:ea typeface="Arial" charset="0"/>
                </a:rPr>
                <a:t>(source froide)</a:t>
              </a:r>
            </a:p>
          </p:txBody>
        </p:sp>
        <p:sp>
          <p:nvSpPr>
            <p:cNvPr id="12" name="ZoneTexte 11"/>
            <p:cNvSpPr txBox="1"/>
            <p:nvPr/>
          </p:nvSpPr>
          <p:spPr>
            <a:xfrm>
              <a:off x="7344594" y="3219457"/>
              <a:ext cx="1679796" cy="748449"/>
            </a:xfrm>
            <a:prstGeom prst="rect">
              <a:avLst/>
            </a:prstGeom>
            <a:noFill/>
          </p:spPr>
          <p:txBody>
            <a:bodyPr>
              <a:spAutoFit/>
            </a:bodyPr>
            <a:lstStyle/>
            <a:p>
              <a:pPr>
                <a:defRPr/>
              </a:pPr>
              <a:r>
                <a:rPr lang="fr-FR" sz="800" b="1" dirty="0">
                  <a:solidFill>
                    <a:srgbClr val="E86B1E"/>
                  </a:solidFill>
                  <a:latin typeface="Arial" panose="020B0604020202020204" pitchFamily="34" charset="0"/>
                  <a:ea typeface="Arial" charset="0"/>
                </a:rPr>
                <a:t>PRODUCTION </a:t>
              </a:r>
            </a:p>
            <a:p>
              <a:pPr>
                <a:defRPr/>
              </a:pPr>
              <a:r>
                <a:rPr lang="fr-FR" sz="800" dirty="0">
                  <a:solidFill>
                    <a:srgbClr val="E86B1E"/>
                  </a:solidFill>
                  <a:latin typeface="Arial" panose="020B0604020202020204" pitchFamily="34" charset="0"/>
                  <a:ea typeface="Arial" charset="0"/>
                </a:rPr>
                <a:t>de la chaleur</a:t>
              </a:r>
            </a:p>
            <a:p>
              <a:pPr>
                <a:defRPr/>
              </a:pPr>
              <a:r>
                <a:rPr lang="fr-FR" sz="800" dirty="0">
                  <a:solidFill>
                    <a:schemeClr val="bg1">
                      <a:lumMod val="75000"/>
                    </a:schemeClr>
                  </a:solidFill>
                  <a:latin typeface="Arial" panose="020B0604020202020204" pitchFamily="34" charset="0"/>
                  <a:ea typeface="Arial" charset="0"/>
                </a:rPr>
                <a:t>(source chaude</a:t>
              </a:r>
              <a:r>
                <a:rPr lang="fr-FR" sz="800" dirty="0">
                  <a:solidFill>
                    <a:schemeClr val="bg1">
                      <a:lumMod val="75000"/>
                    </a:schemeClr>
                  </a:solidFill>
                  <a:ea typeface="Arial" charset="0"/>
                  <a:cs typeface="Arial" charset="0"/>
                </a:rPr>
                <a:t>)</a:t>
              </a:r>
            </a:p>
          </p:txBody>
        </p:sp>
        <p:sp>
          <p:nvSpPr>
            <p:cNvPr id="13" name="Rectangle à coins arrondis 12"/>
            <p:cNvSpPr/>
            <p:nvPr/>
          </p:nvSpPr>
          <p:spPr>
            <a:xfrm>
              <a:off x="5616607" y="2645493"/>
              <a:ext cx="1381472" cy="1719597"/>
            </a:xfrm>
            <a:prstGeom prst="roundRect">
              <a:avLst/>
            </a:prstGeom>
            <a:noFill/>
            <a:ln w="1016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800">
                <a:solidFill>
                  <a:srgbClr val="FFFFFF"/>
                </a:solidFill>
              </a:endParaRPr>
            </a:p>
          </p:txBody>
        </p:sp>
        <p:sp>
          <p:nvSpPr>
            <p:cNvPr id="14" name="Rectangle à coins arrondis 13"/>
            <p:cNvSpPr/>
            <p:nvPr/>
          </p:nvSpPr>
          <p:spPr>
            <a:xfrm>
              <a:off x="3962053" y="2721257"/>
              <a:ext cx="2946528" cy="15519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800">
                <a:solidFill>
                  <a:srgbClr val="FFFFFF"/>
                </a:solidFill>
              </a:endParaRPr>
            </a:p>
          </p:txBody>
        </p:sp>
        <p:sp>
          <p:nvSpPr>
            <p:cNvPr id="15" name="Rectangle à coins arrondis 14"/>
            <p:cNvSpPr/>
            <p:nvPr/>
          </p:nvSpPr>
          <p:spPr>
            <a:xfrm rot="10800000">
              <a:off x="4347580" y="2645493"/>
              <a:ext cx="1429663" cy="1719597"/>
            </a:xfrm>
            <a:prstGeom prst="roundRect">
              <a:avLst/>
            </a:prstGeom>
            <a:noFill/>
            <a:ln w="1016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800">
                <a:solidFill>
                  <a:srgbClr val="FFFFFF"/>
                </a:solidFill>
              </a:endParaRPr>
            </a:p>
          </p:txBody>
        </p:sp>
        <p:sp>
          <p:nvSpPr>
            <p:cNvPr id="16" name="Rectangle 15"/>
            <p:cNvSpPr/>
            <p:nvPr/>
          </p:nvSpPr>
          <p:spPr>
            <a:xfrm rot="10800000" flipH="1">
              <a:off x="5524815" y="2386062"/>
              <a:ext cx="346515" cy="2240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800">
                <a:solidFill>
                  <a:srgbClr val="FFFFFF"/>
                </a:solidFill>
              </a:endParaRPr>
            </a:p>
          </p:txBody>
        </p:sp>
        <p:sp>
          <p:nvSpPr>
            <p:cNvPr id="17" name="Rectangle à coins arrondis 16"/>
            <p:cNvSpPr/>
            <p:nvPr/>
          </p:nvSpPr>
          <p:spPr>
            <a:xfrm>
              <a:off x="4010245" y="3143694"/>
              <a:ext cx="683852" cy="78977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800">
                <a:solidFill>
                  <a:srgbClr val="FFFFFF"/>
                </a:solidFill>
              </a:endParaRPr>
            </a:p>
          </p:txBody>
        </p:sp>
        <p:sp>
          <p:nvSpPr>
            <p:cNvPr id="18" name="Rectangle à coins arrondis 17"/>
            <p:cNvSpPr/>
            <p:nvPr/>
          </p:nvSpPr>
          <p:spPr>
            <a:xfrm>
              <a:off x="6699755" y="3143694"/>
              <a:ext cx="683852" cy="78977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800">
                <a:solidFill>
                  <a:srgbClr val="FFFFFF"/>
                </a:solidFill>
              </a:endParaRPr>
            </a:p>
          </p:txBody>
        </p:sp>
        <p:sp>
          <p:nvSpPr>
            <p:cNvPr id="19" name="Ellipse 18"/>
            <p:cNvSpPr/>
            <p:nvPr/>
          </p:nvSpPr>
          <p:spPr>
            <a:xfrm>
              <a:off x="5398600" y="2353920"/>
              <a:ext cx="594355" cy="571667"/>
            </a:xfrm>
            <a:prstGeom prst="ellipse">
              <a:avLst/>
            </a:prstGeom>
            <a:solidFill>
              <a:schemeClr val="bg1">
                <a:lumMod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800">
                <a:solidFill>
                  <a:srgbClr val="FFFFFF"/>
                </a:solidFill>
              </a:endParaRPr>
            </a:p>
          </p:txBody>
        </p:sp>
        <p:sp>
          <p:nvSpPr>
            <p:cNvPr id="20" name="Triangle isocèle 17"/>
            <p:cNvSpPr/>
            <p:nvPr/>
          </p:nvSpPr>
          <p:spPr>
            <a:xfrm rot="5400000">
              <a:off x="5268836" y="4143634"/>
              <a:ext cx="468355" cy="419950"/>
            </a:xfrm>
            <a:prstGeom prst="triangle">
              <a:avLst/>
            </a:prstGeom>
            <a:solidFill>
              <a:schemeClr val="bg1">
                <a:lumMod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800">
                <a:solidFill>
                  <a:srgbClr val="FFFFFF"/>
                </a:solidFill>
              </a:endParaRPr>
            </a:p>
          </p:txBody>
        </p:sp>
        <p:sp>
          <p:nvSpPr>
            <p:cNvPr id="21" name="Triangle isocèle 18"/>
            <p:cNvSpPr/>
            <p:nvPr/>
          </p:nvSpPr>
          <p:spPr>
            <a:xfrm rot="16200000">
              <a:off x="5677311" y="4150522"/>
              <a:ext cx="468355" cy="419950"/>
            </a:xfrm>
            <a:prstGeom prst="triangle">
              <a:avLst/>
            </a:prstGeom>
            <a:solidFill>
              <a:schemeClr val="bg1">
                <a:lumMod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800">
                <a:solidFill>
                  <a:srgbClr val="FFFFFF"/>
                </a:solidFill>
              </a:endParaRPr>
            </a:p>
          </p:txBody>
        </p:sp>
        <p:sp>
          <p:nvSpPr>
            <p:cNvPr id="22" name="ZoneTexte 21"/>
            <p:cNvSpPr txBox="1"/>
            <p:nvPr/>
          </p:nvSpPr>
          <p:spPr>
            <a:xfrm>
              <a:off x="5054380" y="3850818"/>
              <a:ext cx="1278206" cy="348970"/>
            </a:xfrm>
            <a:prstGeom prst="rect">
              <a:avLst/>
            </a:prstGeom>
            <a:noFill/>
          </p:spPr>
          <p:txBody>
            <a:bodyPr>
              <a:spAutoFit/>
            </a:bodyPr>
            <a:lstStyle/>
            <a:p>
              <a:pPr algn="ctr">
                <a:defRPr/>
              </a:pPr>
              <a:r>
                <a:rPr lang="fr-FR" sz="800" dirty="0">
                  <a:solidFill>
                    <a:schemeClr val="bg1">
                      <a:lumMod val="65000"/>
                    </a:schemeClr>
                  </a:solidFill>
                  <a:latin typeface="Arial" panose="020B0604020202020204" pitchFamily="34" charset="0"/>
                  <a:ea typeface="Arial" charset="0"/>
                </a:rPr>
                <a:t>Détendeur</a:t>
              </a:r>
            </a:p>
          </p:txBody>
        </p:sp>
        <p:sp>
          <p:nvSpPr>
            <p:cNvPr id="23" name="ZoneTexte 22"/>
            <p:cNvSpPr txBox="1"/>
            <p:nvPr/>
          </p:nvSpPr>
          <p:spPr>
            <a:xfrm>
              <a:off x="4460026" y="3593682"/>
              <a:ext cx="1310332" cy="348970"/>
            </a:xfrm>
            <a:prstGeom prst="rect">
              <a:avLst/>
            </a:prstGeom>
            <a:noFill/>
          </p:spPr>
          <p:txBody>
            <a:bodyPr>
              <a:spAutoFit/>
            </a:bodyPr>
            <a:lstStyle/>
            <a:p>
              <a:pPr>
                <a:defRPr/>
              </a:pPr>
              <a:r>
                <a:rPr lang="fr-FR" sz="800" dirty="0">
                  <a:solidFill>
                    <a:schemeClr val="tx1">
                      <a:lumMod val="95000"/>
                      <a:lumOff val="5000"/>
                    </a:schemeClr>
                  </a:solidFill>
                  <a:latin typeface="Arial" panose="020B0604020202020204" pitchFamily="34" charset="0"/>
                  <a:ea typeface="Arial" charset="0"/>
                </a:rPr>
                <a:t>Évaporateur</a:t>
              </a:r>
            </a:p>
          </p:txBody>
        </p:sp>
        <p:sp>
          <p:nvSpPr>
            <p:cNvPr id="9257" name="ZoneTexte 23"/>
            <p:cNvSpPr txBox="1">
              <a:spLocks noChangeArrowheads="1"/>
            </p:cNvSpPr>
            <p:nvPr/>
          </p:nvSpPr>
          <p:spPr bwMode="auto">
            <a:xfrm>
              <a:off x="5466444" y="3244172"/>
              <a:ext cx="1309706" cy="34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sz="800">
                  <a:solidFill>
                    <a:srgbClr val="E86B1E"/>
                  </a:solidFill>
                  <a:latin typeface="Arial" panose="020B0604020202020204" pitchFamily="34" charset="0"/>
                </a:rPr>
                <a:t>Condenseur</a:t>
              </a:r>
            </a:p>
          </p:txBody>
        </p:sp>
        <p:sp>
          <p:nvSpPr>
            <p:cNvPr id="25" name="ZoneTexte 24"/>
            <p:cNvSpPr txBox="1"/>
            <p:nvPr/>
          </p:nvSpPr>
          <p:spPr>
            <a:xfrm>
              <a:off x="4980946" y="2953138"/>
              <a:ext cx="1367703" cy="348970"/>
            </a:xfrm>
            <a:prstGeom prst="rect">
              <a:avLst/>
            </a:prstGeom>
            <a:noFill/>
          </p:spPr>
          <p:txBody>
            <a:bodyPr>
              <a:spAutoFit/>
            </a:bodyPr>
            <a:lstStyle/>
            <a:p>
              <a:pPr algn="ctr">
                <a:defRPr/>
              </a:pPr>
              <a:r>
                <a:rPr lang="fr-FR" sz="800" dirty="0">
                  <a:solidFill>
                    <a:schemeClr val="bg1">
                      <a:lumMod val="50000"/>
                    </a:schemeClr>
                  </a:solidFill>
                  <a:latin typeface="Arial" panose="020B0604020202020204" pitchFamily="34" charset="0"/>
                  <a:ea typeface="Arial" charset="0"/>
                </a:rPr>
                <a:t>Compresseur</a:t>
              </a:r>
            </a:p>
          </p:txBody>
        </p:sp>
        <p:sp>
          <p:nvSpPr>
            <p:cNvPr id="26" name="Triangle isocèle 23"/>
            <p:cNvSpPr/>
            <p:nvPr/>
          </p:nvSpPr>
          <p:spPr>
            <a:xfrm rot="5400000">
              <a:off x="3677448" y="3423834"/>
              <a:ext cx="215810" cy="197353"/>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800">
                <a:solidFill>
                  <a:srgbClr val="FFFFFF"/>
                </a:solidFill>
              </a:endParaRPr>
            </a:p>
          </p:txBody>
        </p:sp>
        <p:sp>
          <p:nvSpPr>
            <p:cNvPr id="27" name="Triangle isocèle 24"/>
            <p:cNvSpPr/>
            <p:nvPr/>
          </p:nvSpPr>
          <p:spPr>
            <a:xfrm rot="16200000">
              <a:off x="7447811" y="3430720"/>
              <a:ext cx="218106" cy="195059"/>
            </a:xfrm>
            <a:prstGeom prst="triangl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800">
                <a:solidFill>
                  <a:srgbClr val="FFFFFF"/>
                </a:solidFill>
              </a:endParaRPr>
            </a:p>
          </p:txBody>
        </p:sp>
        <p:sp>
          <p:nvSpPr>
            <p:cNvPr id="28" name="Triangle isocèle 26"/>
            <p:cNvSpPr/>
            <p:nvPr/>
          </p:nvSpPr>
          <p:spPr>
            <a:xfrm rot="5400000">
              <a:off x="4741046" y="2511247"/>
              <a:ext cx="404071" cy="26849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800">
                <a:solidFill>
                  <a:srgbClr val="FFFFFF"/>
                </a:solidFill>
              </a:endParaRPr>
            </a:p>
          </p:txBody>
        </p:sp>
        <p:sp>
          <p:nvSpPr>
            <p:cNvPr id="29" name="Triangle isocèle 27"/>
            <p:cNvSpPr/>
            <p:nvPr/>
          </p:nvSpPr>
          <p:spPr>
            <a:xfrm rot="16200000">
              <a:off x="6330202" y="4236582"/>
              <a:ext cx="388000" cy="263902"/>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sz="800">
                <a:solidFill>
                  <a:srgbClr val="FFFFFF"/>
                </a:solidFill>
              </a:endParaRPr>
            </a:p>
          </p:txBody>
        </p:sp>
        <p:pic>
          <p:nvPicPr>
            <p:cNvPr id="9263" name="Image 29" descr="Captation d'ENR.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2324" y="2783212"/>
              <a:ext cx="940804" cy="4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Virage 30"/>
          <p:cNvSpPr/>
          <p:nvPr/>
        </p:nvSpPr>
        <p:spPr>
          <a:xfrm flipH="1">
            <a:off x="5324475" y="1849438"/>
            <a:ext cx="2141538" cy="1239837"/>
          </a:xfrm>
          <a:prstGeom prst="bentArrow">
            <a:avLst>
              <a:gd name="adj1" fmla="val 7438"/>
              <a:gd name="adj2" fmla="val 10929"/>
              <a:gd name="adj3" fmla="val 13500"/>
              <a:gd name="adj4" fmla="val 363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cxnSp>
        <p:nvCxnSpPr>
          <p:cNvPr id="32" name="Connecteur droit 31"/>
          <p:cNvCxnSpPr/>
          <p:nvPr/>
        </p:nvCxnSpPr>
        <p:spPr>
          <a:xfrm>
            <a:off x="4364038" y="3255963"/>
            <a:ext cx="0" cy="36195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4379913" y="3255963"/>
            <a:ext cx="233362" cy="361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a:solidFill>
                <a:srgbClr val="FFFFFF"/>
              </a:solidFill>
            </a:endParaRPr>
          </a:p>
        </p:txBody>
      </p:sp>
      <p:sp>
        <p:nvSpPr>
          <p:cNvPr id="34" name="Flèche vers le haut 33"/>
          <p:cNvSpPr/>
          <p:nvPr/>
        </p:nvSpPr>
        <p:spPr>
          <a:xfrm>
            <a:off x="6172200" y="4357688"/>
            <a:ext cx="176213" cy="487362"/>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a:solidFill>
                <a:srgbClr val="FFFFFF"/>
              </a:solidFill>
            </a:endParaRPr>
          </a:p>
        </p:txBody>
      </p:sp>
      <p:sp>
        <p:nvSpPr>
          <p:cNvPr id="35" name="Flèche vers le haut 34"/>
          <p:cNvSpPr/>
          <p:nvPr/>
        </p:nvSpPr>
        <p:spPr>
          <a:xfrm rot="16200000">
            <a:off x="5413375" y="2917825"/>
            <a:ext cx="176213" cy="1401763"/>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a:solidFill>
                <a:srgbClr val="FFFFFF"/>
              </a:solidFill>
            </a:endParaRPr>
          </a:p>
        </p:txBody>
      </p:sp>
      <p:sp>
        <p:nvSpPr>
          <p:cNvPr id="36" name="Flèche vers le haut 35"/>
          <p:cNvSpPr/>
          <p:nvPr/>
        </p:nvSpPr>
        <p:spPr>
          <a:xfrm rot="10800000">
            <a:off x="4422775" y="3778250"/>
            <a:ext cx="176213" cy="488950"/>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a:solidFill>
                <a:srgbClr val="FFFFFF"/>
              </a:solidFill>
            </a:endParaRPr>
          </a:p>
        </p:txBody>
      </p:sp>
      <p:sp>
        <p:nvSpPr>
          <p:cNvPr id="9228" name="ZoneTexte 36"/>
          <p:cNvSpPr txBox="1">
            <a:spLocks noChangeArrowheads="1"/>
          </p:cNvSpPr>
          <p:nvPr/>
        </p:nvSpPr>
        <p:spPr bwMode="auto">
          <a:xfrm>
            <a:off x="4171950" y="4411663"/>
            <a:ext cx="1938338" cy="4921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a:solidFill>
                  <a:schemeClr val="bg1"/>
                </a:solidFill>
              </a:rPr>
              <a:t>Eau de chauffage</a:t>
            </a:r>
          </a:p>
          <a:p>
            <a:pPr algn="ctr"/>
            <a:r>
              <a:rPr lang="fr-FR" sz="1100">
                <a:solidFill>
                  <a:schemeClr val="bg1"/>
                </a:solidFill>
              </a:rPr>
              <a:t>T°C moyenne 20-70°C</a:t>
            </a:r>
          </a:p>
        </p:txBody>
      </p:sp>
      <p:sp>
        <p:nvSpPr>
          <p:cNvPr id="9229" name="ZoneTexte 37"/>
          <p:cNvSpPr txBox="1">
            <a:spLocks noChangeArrowheads="1"/>
          </p:cNvSpPr>
          <p:nvPr/>
        </p:nvSpPr>
        <p:spPr bwMode="auto">
          <a:xfrm>
            <a:off x="8361363" y="4518025"/>
            <a:ext cx="1550987" cy="5397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a:solidFill>
                  <a:schemeClr val="bg1"/>
                </a:solidFill>
              </a:rPr>
              <a:t>Air extérieur</a:t>
            </a:r>
          </a:p>
          <a:p>
            <a:pPr algn="ctr"/>
            <a:r>
              <a:rPr lang="fr-FR" sz="1100">
                <a:solidFill>
                  <a:schemeClr val="bg1"/>
                </a:solidFill>
              </a:rPr>
              <a:t>T°C basse 15/-15°C</a:t>
            </a:r>
          </a:p>
        </p:txBody>
      </p:sp>
      <p:sp>
        <p:nvSpPr>
          <p:cNvPr id="9230" name="ZoneTexte 38"/>
          <p:cNvSpPr txBox="1">
            <a:spLocks noChangeArrowheads="1"/>
          </p:cNvSpPr>
          <p:nvPr/>
        </p:nvSpPr>
        <p:spPr bwMode="auto">
          <a:xfrm>
            <a:off x="1935163" y="4251325"/>
            <a:ext cx="1525587" cy="4921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fr-FR">
                <a:solidFill>
                  <a:schemeClr val="bg1"/>
                </a:solidFill>
              </a:rPr>
              <a:t>Brûleur GAZ</a:t>
            </a:r>
          </a:p>
          <a:p>
            <a:pPr algn="ctr"/>
            <a:r>
              <a:rPr lang="fr-FR" sz="1100">
                <a:solidFill>
                  <a:schemeClr val="bg1"/>
                </a:solidFill>
              </a:rPr>
              <a:t>T°C haute (600°C)</a:t>
            </a:r>
          </a:p>
        </p:txBody>
      </p:sp>
      <p:pic>
        <p:nvPicPr>
          <p:cNvPr id="9231" name="Picture 2" descr="Image result for image flamm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7875" y="3178175"/>
            <a:ext cx="54133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p:cNvSpPr/>
          <p:nvPr/>
        </p:nvSpPr>
        <p:spPr>
          <a:xfrm>
            <a:off x="7034213" y="3089275"/>
            <a:ext cx="765175" cy="669925"/>
          </a:xfrm>
          <a:prstGeom prst="rect">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a:solidFill>
                <a:srgbClr val="FFFFFF"/>
              </a:solidFill>
            </a:endParaRPr>
          </a:p>
        </p:txBody>
      </p:sp>
      <p:sp>
        <p:nvSpPr>
          <p:cNvPr id="42" name="Rectangle 41"/>
          <p:cNvSpPr/>
          <p:nvPr/>
        </p:nvSpPr>
        <p:spPr>
          <a:xfrm>
            <a:off x="1935163" y="1800225"/>
            <a:ext cx="714375"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a:solidFill>
                <a:srgbClr val="FFFFFF"/>
              </a:solidFill>
            </a:endParaRPr>
          </a:p>
        </p:txBody>
      </p:sp>
      <p:sp>
        <p:nvSpPr>
          <p:cNvPr id="43" name="Rectangle 42"/>
          <p:cNvSpPr/>
          <p:nvPr/>
        </p:nvSpPr>
        <p:spPr>
          <a:xfrm>
            <a:off x="3359150" y="1566863"/>
            <a:ext cx="714375" cy="173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a:solidFill>
                <a:srgbClr val="FFFFFF"/>
              </a:solidFill>
            </a:endParaRPr>
          </a:p>
        </p:txBody>
      </p:sp>
      <p:sp>
        <p:nvSpPr>
          <p:cNvPr id="44" name="Rectangle 43"/>
          <p:cNvSpPr/>
          <p:nvPr/>
        </p:nvSpPr>
        <p:spPr>
          <a:xfrm>
            <a:off x="4627563" y="1406525"/>
            <a:ext cx="714375"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a:solidFill>
                <a:srgbClr val="FFFFFF"/>
              </a:solidFill>
            </a:endParaRPr>
          </a:p>
        </p:txBody>
      </p:sp>
      <p:sp>
        <p:nvSpPr>
          <p:cNvPr id="45" name="Rectangle 44"/>
          <p:cNvSpPr/>
          <p:nvPr/>
        </p:nvSpPr>
        <p:spPr>
          <a:xfrm>
            <a:off x="4999038" y="2124075"/>
            <a:ext cx="714375" cy="42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a:solidFill>
                <a:srgbClr val="FFFFFF"/>
              </a:solidFill>
            </a:endParaRPr>
          </a:p>
        </p:txBody>
      </p:sp>
      <p:sp>
        <p:nvSpPr>
          <p:cNvPr id="46" name="Rectangle 45"/>
          <p:cNvSpPr/>
          <p:nvPr/>
        </p:nvSpPr>
        <p:spPr>
          <a:xfrm>
            <a:off x="1778000" y="2543175"/>
            <a:ext cx="684213" cy="427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a:solidFill>
                <a:srgbClr val="FFFFFF"/>
              </a:solidFill>
            </a:endParaRPr>
          </a:p>
        </p:txBody>
      </p:sp>
      <p:sp>
        <p:nvSpPr>
          <p:cNvPr id="47" name="Rectangle 46"/>
          <p:cNvSpPr/>
          <p:nvPr/>
        </p:nvSpPr>
        <p:spPr>
          <a:xfrm>
            <a:off x="2571750" y="2789238"/>
            <a:ext cx="2286000" cy="173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a:solidFill>
                <a:srgbClr val="FFFFFF"/>
              </a:solidFill>
            </a:endParaRPr>
          </a:p>
        </p:txBody>
      </p:sp>
      <p:pic>
        <p:nvPicPr>
          <p:cNvPr id="9239" name="Image 47" descr="Schéma.tif"/>
          <p:cNvPicPr>
            <a:picLocks noChangeAspect="1"/>
          </p:cNvPicPr>
          <p:nvPr/>
        </p:nvPicPr>
        <p:blipFill>
          <a:blip r:embed="rId6" cstate="print">
            <a:extLst>
              <a:ext uri="{28A0092B-C50C-407E-A947-70E740481C1C}">
                <a14:useLocalDpi xmlns:a14="http://schemas.microsoft.com/office/drawing/2010/main" val="0"/>
              </a:ext>
            </a:extLst>
          </a:blip>
          <a:srcRect l="80405" t="49620" r="13580" b="36015"/>
          <a:stretch>
            <a:fillRect/>
          </a:stretch>
        </p:blipFill>
        <p:spPr bwMode="auto">
          <a:xfrm>
            <a:off x="4830763" y="2647950"/>
            <a:ext cx="23018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Image 48" descr="Schéma.tif"/>
          <p:cNvPicPr>
            <a:picLocks noChangeAspect="1"/>
          </p:cNvPicPr>
          <p:nvPr/>
        </p:nvPicPr>
        <p:blipFill>
          <a:blip r:embed="rId7" cstate="print">
            <a:extLst>
              <a:ext uri="{28A0092B-C50C-407E-A947-70E740481C1C}">
                <a14:useLocalDpi xmlns:a14="http://schemas.microsoft.com/office/drawing/2010/main" val="0"/>
              </a:ext>
            </a:extLst>
          </a:blip>
          <a:srcRect l="80405" t="49620" r="13580" b="36015"/>
          <a:stretch>
            <a:fillRect/>
          </a:stretch>
        </p:blipFill>
        <p:spPr bwMode="auto">
          <a:xfrm>
            <a:off x="2419350" y="2552700"/>
            <a:ext cx="23177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a:xfrm>
            <a:off x="3394075" y="3681413"/>
            <a:ext cx="866775"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a:solidFill>
                <a:srgbClr val="FFFFFF"/>
              </a:solidFill>
            </a:endParaRPr>
          </a:p>
        </p:txBody>
      </p:sp>
      <p:sp>
        <p:nvSpPr>
          <p:cNvPr id="9242" name="Titre 1"/>
          <p:cNvSpPr>
            <a:spLocks noGrp="1"/>
          </p:cNvSpPr>
          <p:nvPr>
            <p:ph type="title"/>
          </p:nvPr>
        </p:nvSpPr>
        <p:spPr>
          <a:xfrm>
            <a:off x="254000" y="333375"/>
            <a:ext cx="11099800" cy="468313"/>
          </a:xfrm>
        </p:spPr>
        <p:txBody>
          <a:bodyPr/>
          <a:lstStyle/>
          <a:p>
            <a:pPr algn="l" eaLnBrk="1" hangingPunct="1"/>
            <a:r>
              <a:rPr lang="fr-FR" sz="3200" b="1" dirty="0" smtClean="0">
                <a:solidFill>
                  <a:srgbClr val="FF6600"/>
                </a:solidFill>
              </a:rPr>
              <a:t>LE CŒUR DE NOS CHAUDIÈRES</a:t>
            </a:r>
            <a:r>
              <a:rPr lang="fr-FR" dirty="0" smtClean="0"/>
              <a:t>	</a:t>
            </a:r>
          </a:p>
        </p:txBody>
      </p:sp>
      <p:sp>
        <p:nvSpPr>
          <p:cNvPr id="9243" name="Espace réservé du texte 3"/>
          <p:cNvSpPr txBox="1">
            <a:spLocks/>
          </p:cNvSpPr>
          <p:nvPr/>
        </p:nvSpPr>
        <p:spPr bwMode="auto">
          <a:xfrm>
            <a:off x="254000" y="820738"/>
            <a:ext cx="110998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2400">
                <a:solidFill>
                  <a:srgbClr val="898989"/>
                </a:solidFill>
              </a:rPr>
              <a:t>Le compresseur thermique régénératif</a:t>
            </a:r>
          </a:p>
        </p:txBody>
      </p:sp>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97</a:t>
            </a:fld>
            <a:endParaRPr lang="fr-FR" altLang="fr-FR"/>
          </a:p>
        </p:txBody>
      </p:sp>
    </p:spTree>
    <p:extLst>
      <p:ext uri="{BB962C8B-B14F-4D97-AF65-F5344CB8AC3E}">
        <p14:creationId xmlns:p14="http://schemas.microsoft.com/office/powerpoint/2010/main" val="146002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Rectangle 523"/>
          <p:cNvSpPr/>
          <p:nvPr/>
        </p:nvSpPr>
        <p:spPr>
          <a:xfrm>
            <a:off x="14288" y="1530350"/>
            <a:ext cx="4262437" cy="4379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0242" name="Titre 1"/>
          <p:cNvSpPr>
            <a:spLocks noGrp="1"/>
          </p:cNvSpPr>
          <p:nvPr>
            <p:ph type="title"/>
          </p:nvPr>
        </p:nvSpPr>
        <p:spPr>
          <a:xfrm>
            <a:off x="254000" y="333375"/>
            <a:ext cx="11099800" cy="468313"/>
          </a:xfrm>
        </p:spPr>
        <p:txBody>
          <a:bodyPr/>
          <a:lstStyle/>
          <a:p>
            <a:pPr algn="l" eaLnBrk="1" hangingPunct="1"/>
            <a:r>
              <a:rPr lang="fr-FR" sz="3200" b="1" dirty="0" smtClean="0">
                <a:solidFill>
                  <a:srgbClr val="FF6600"/>
                </a:solidFill>
              </a:rPr>
              <a:t>LE CŒUR DE NOS CHAUDIÈRES</a:t>
            </a:r>
            <a:r>
              <a:rPr lang="fr-FR" dirty="0" smtClean="0"/>
              <a:t>	</a:t>
            </a:r>
          </a:p>
        </p:txBody>
      </p:sp>
      <p:sp>
        <p:nvSpPr>
          <p:cNvPr id="10243" name="Espace réservé du texte 3"/>
          <p:cNvSpPr txBox="1">
            <a:spLocks/>
          </p:cNvSpPr>
          <p:nvPr/>
        </p:nvSpPr>
        <p:spPr bwMode="auto">
          <a:xfrm>
            <a:off x="254000" y="820738"/>
            <a:ext cx="110998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2400">
                <a:solidFill>
                  <a:srgbClr val="898989"/>
                </a:solidFill>
              </a:rPr>
              <a:t>Le compresseur thermique régénératif</a:t>
            </a:r>
          </a:p>
        </p:txBody>
      </p:sp>
      <p:sp>
        <p:nvSpPr>
          <p:cNvPr id="10244" name="ZoneTexte 397"/>
          <p:cNvSpPr txBox="1">
            <a:spLocks noChangeArrowheads="1"/>
          </p:cNvSpPr>
          <p:nvPr/>
        </p:nvSpPr>
        <p:spPr bwMode="auto">
          <a:xfrm>
            <a:off x="1825625" y="2098675"/>
            <a:ext cx="218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8" tIns="46783" rIns="93568" bIns="4678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b="1">
                <a:solidFill>
                  <a:srgbClr val="FF8610"/>
                </a:solidFill>
                <a:latin typeface="Arial" panose="020B0604020202020204" pitchFamily="34" charset="0"/>
              </a:rPr>
              <a:t>&gt; </a:t>
            </a:r>
            <a:r>
              <a:rPr lang="en-GB" b="1">
                <a:latin typeface="Arial" panose="020B0604020202020204" pitchFamily="34" charset="0"/>
              </a:rPr>
              <a:t>COMPRESSION</a:t>
            </a:r>
          </a:p>
        </p:txBody>
      </p:sp>
      <p:sp>
        <p:nvSpPr>
          <p:cNvPr id="399" name="Rectangle 398"/>
          <p:cNvSpPr/>
          <p:nvPr/>
        </p:nvSpPr>
        <p:spPr>
          <a:xfrm>
            <a:off x="3733800" y="2532063"/>
            <a:ext cx="3852863" cy="177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00" name="Rectangle 399"/>
          <p:cNvSpPr/>
          <p:nvPr/>
        </p:nvSpPr>
        <p:spPr>
          <a:xfrm rot="5400000">
            <a:off x="2521744" y="3745707"/>
            <a:ext cx="2603500" cy="1762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01" name="Rectangle 400"/>
          <p:cNvSpPr/>
          <p:nvPr/>
        </p:nvSpPr>
        <p:spPr>
          <a:xfrm rot="5400000">
            <a:off x="6196013" y="3751263"/>
            <a:ext cx="2601912" cy="1762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02" name="Rectangle 401"/>
          <p:cNvSpPr/>
          <p:nvPr/>
        </p:nvSpPr>
        <p:spPr>
          <a:xfrm>
            <a:off x="6575425" y="2814638"/>
            <a:ext cx="981075" cy="1841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grpSp>
        <p:nvGrpSpPr>
          <p:cNvPr id="10249" name="Grouper 138"/>
          <p:cNvGrpSpPr>
            <a:grpSpLocks/>
          </p:cNvGrpSpPr>
          <p:nvPr/>
        </p:nvGrpSpPr>
        <p:grpSpPr bwMode="auto">
          <a:xfrm rot="10800000">
            <a:off x="6511925" y="1820863"/>
            <a:ext cx="573088" cy="73025"/>
            <a:chOff x="3451225" y="1685925"/>
            <a:chExt cx="600075" cy="79375"/>
          </a:xfrm>
        </p:grpSpPr>
        <p:cxnSp>
          <p:nvCxnSpPr>
            <p:cNvPr id="404" name="Connecteur droit 403"/>
            <p:cNvCxnSpPr>
              <a:cxnSpLocks noChangeShapeType="1"/>
            </p:cNvCxnSpPr>
            <p:nvPr/>
          </p:nvCxnSpPr>
          <p:spPr bwMode="auto">
            <a:xfrm>
              <a:off x="3451225" y="1724025"/>
              <a:ext cx="590550" cy="0"/>
            </a:xfrm>
            <a:prstGeom prst="line">
              <a:avLst/>
            </a:prstGeom>
            <a:noFill/>
            <a:ln w="9525">
              <a:solidFill>
                <a:srgbClr val="40404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05" name="Forme libre 404"/>
            <p:cNvSpPr>
              <a:spLocks/>
            </p:cNvSpPr>
            <p:nvPr/>
          </p:nvSpPr>
          <p:spPr bwMode="auto">
            <a:xfrm>
              <a:off x="3975100" y="1685925"/>
              <a:ext cx="76200" cy="79375"/>
            </a:xfrm>
            <a:custGeom>
              <a:avLst/>
              <a:gdLst>
                <a:gd name="T0" fmla="*/ 0 w 69850"/>
                <a:gd name="T1" fmla="*/ 79375 h 95250"/>
                <a:gd name="T2" fmla="*/ 76200 w 69850"/>
                <a:gd name="T3" fmla="*/ 37042 h 95250"/>
                <a:gd name="T4" fmla="*/ 6927 w 69850"/>
                <a:gd name="T5" fmla="*/ 0 h 95250"/>
                <a:gd name="T6" fmla="*/ 72736 w 69850"/>
                <a:gd name="T7" fmla="*/ 39688 h 95250"/>
                <a:gd name="T8" fmla="*/ 0 w 69850"/>
                <a:gd name="T9" fmla="*/ 79375 h 95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850" h="95250">
                  <a:moveTo>
                    <a:pt x="0" y="95250"/>
                  </a:moveTo>
                  <a:lnTo>
                    <a:pt x="69850" y="44450"/>
                  </a:lnTo>
                  <a:lnTo>
                    <a:pt x="6350" y="0"/>
                  </a:lnTo>
                  <a:lnTo>
                    <a:pt x="66675" y="47625"/>
                  </a:lnTo>
                  <a:lnTo>
                    <a:pt x="0" y="95250"/>
                  </a:lnTo>
                  <a:close/>
                </a:path>
              </a:pathLst>
            </a:custGeom>
            <a:gradFill rotWithShape="1">
              <a:gsLst>
                <a:gs pos="0">
                  <a:srgbClr val="3A7CCB"/>
                </a:gs>
                <a:gs pos="20000">
                  <a:srgbClr val="3C7BC7"/>
                </a:gs>
                <a:gs pos="100000">
                  <a:srgbClr val="2C5D98"/>
                </a:gs>
              </a:gsLst>
              <a:lin ang="5400000"/>
            </a:gradFill>
            <a:ln w="9525" cap="flat" cmpd="sng">
              <a:solidFill>
                <a:srgbClr val="404040"/>
              </a:solidFill>
              <a:prstDash val="solid"/>
              <a:round/>
              <a:headEnd/>
              <a:tailEnd/>
            </a:ln>
            <a:effectLst>
              <a:outerShdw blurRad="40000" dist="23000" dir="5400000" rotWithShape="0">
                <a:srgbClr val="000000">
                  <a:alpha val="34999"/>
                </a:srgbClr>
              </a:outerShdw>
            </a:effectLst>
          </p:spPr>
          <p:txBody>
            <a:bodyPr anchor="ctr"/>
            <a:lstStyle/>
            <a:p>
              <a:endParaRPr lang="fr-FR"/>
            </a:p>
          </p:txBody>
        </p:sp>
      </p:grpSp>
      <p:sp>
        <p:nvSpPr>
          <p:cNvPr id="406" name="Rectangle 405"/>
          <p:cNvSpPr/>
          <p:nvPr/>
        </p:nvSpPr>
        <p:spPr>
          <a:xfrm>
            <a:off x="7262813" y="4835525"/>
            <a:ext cx="1931987" cy="72231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07" name="Rectangle 406"/>
          <p:cNvSpPr/>
          <p:nvPr/>
        </p:nvSpPr>
        <p:spPr>
          <a:xfrm>
            <a:off x="7239000" y="2273300"/>
            <a:ext cx="1301750" cy="809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08" name="Rectangle 407"/>
          <p:cNvSpPr/>
          <p:nvPr/>
        </p:nvSpPr>
        <p:spPr>
          <a:xfrm>
            <a:off x="2117725" y="2122488"/>
            <a:ext cx="5997575" cy="3048000"/>
          </a:xfrm>
          <a:prstGeom prst="rect">
            <a:avLst/>
          </a:prstGeom>
          <a:pattFill prst="wdUpDiag">
            <a:fgClr>
              <a:schemeClr val="tx1">
                <a:lumMod val="75000"/>
                <a:lumOff val="25000"/>
              </a:schemeClr>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09" name="Rectangle 408"/>
          <p:cNvSpPr/>
          <p:nvPr/>
        </p:nvSpPr>
        <p:spPr>
          <a:xfrm>
            <a:off x="4848634" y="2128776"/>
            <a:ext cx="2381672" cy="925442"/>
          </a:xfrm>
          <a:prstGeom prst="rect">
            <a:avLst/>
          </a:prstGeom>
          <a:gradFill flip="none" rotWithShape="1">
            <a:gsLst>
              <a:gs pos="0">
                <a:srgbClr val="FF6600">
                  <a:alpha val="82000"/>
                </a:srgbClr>
              </a:gs>
              <a:gs pos="48000">
                <a:srgbClr val="FF6600">
                  <a:alpha val="0"/>
                </a:srgbClr>
              </a:gs>
            </a:gsLst>
            <a:lin ang="1914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10" name="Forme libre 409"/>
          <p:cNvSpPr/>
          <p:nvPr/>
        </p:nvSpPr>
        <p:spPr>
          <a:xfrm>
            <a:off x="5121624" y="2102135"/>
            <a:ext cx="2986494" cy="2772416"/>
          </a:xfrm>
          <a:custGeom>
            <a:avLst/>
            <a:gdLst>
              <a:gd name="connsiteX0" fmla="*/ 0 w 5530850"/>
              <a:gd name="connsiteY0" fmla="*/ 0 h 2971800"/>
              <a:gd name="connsiteX1" fmla="*/ 6350 w 5530850"/>
              <a:gd name="connsiteY1" fmla="*/ 2419350 h 2971800"/>
              <a:gd name="connsiteX2" fmla="*/ 152400 w 5530850"/>
              <a:gd name="connsiteY2" fmla="*/ 2425700 h 2971800"/>
              <a:gd name="connsiteX3" fmla="*/ 127000 w 5530850"/>
              <a:gd name="connsiteY3" fmla="*/ 2971800 h 2971800"/>
              <a:gd name="connsiteX4" fmla="*/ 5518150 w 5530850"/>
              <a:gd name="connsiteY4" fmla="*/ 2971800 h 2971800"/>
              <a:gd name="connsiteX5" fmla="*/ 5530850 w 5530850"/>
              <a:gd name="connsiteY5" fmla="*/ 19050 h 2971800"/>
              <a:gd name="connsiteX6" fmla="*/ 0 w 55308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0850" h="2971800">
                <a:moveTo>
                  <a:pt x="0" y="0"/>
                </a:moveTo>
                <a:cubicBezTo>
                  <a:pt x="2117" y="806450"/>
                  <a:pt x="4233" y="1612900"/>
                  <a:pt x="6350" y="2419350"/>
                </a:cubicBezTo>
                <a:lnTo>
                  <a:pt x="152400" y="2425700"/>
                </a:lnTo>
                <a:lnTo>
                  <a:pt x="127000" y="2971800"/>
                </a:lnTo>
                <a:lnTo>
                  <a:pt x="5518150" y="2971800"/>
                </a:lnTo>
                <a:cubicBezTo>
                  <a:pt x="5522383" y="1987550"/>
                  <a:pt x="5526617" y="1003300"/>
                  <a:pt x="5530850" y="19050"/>
                </a:cubicBezTo>
                <a:lnTo>
                  <a:pt x="0" y="0"/>
                </a:lnTo>
                <a:close/>
              </a:path>
            </a:pathLst>
          </a:custGeom>
          <a:gradFill>
            <a:gsLst>
              <a:gs pos="30000">
                <a:schemeClr val="bg1">
                  <a:lumMod val="75000"/>
                  <a:alpha val="50000"/>
                </a:schemeClr>
              </a:gs>
              <a:gs pos="56000">
                <a:schemeClr val="tx1">
                  <a:lumMod val="75000"/>
                  <a:lumOff val="25000"/>
                  <a:alpha val="80000"/>
                </a:schemeClr>
              </a:gs>
            </a:gsLst>
            <a:lin ang="10320000" scaled="0"/>
          </a:gradFill>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11" name="Rectangle 410"/>
          <p:cNvSpPr/>
          <p:nvPr/>
        </p:nvSpPr>
        <p:spPr>
          <a:xfrm>
            <a:off x="3294063" y="2101850"/>
            <a:ext cx="1673225" cy="958850"/>
          </a:xfrm>
          <a:prstGeom prst="rect">
            <a:avLst/>
          </a:prstGeom>
          <a:gradFill flip="none" rotWithShape="1">
            <a:gsLst>
              <a:gs pos="0">
                <a:srgbClr val="FF6600">
                  <a:alpha val="82000"/>
                </a:srgbClr>
              </a:gs>
              <a:gs pos="100000">
                <a:srgbClr val="FF6600">
                  <a:alpha val="38000"/>
                </a:srgbClr>
              </a:gs>
            </a:gsLst>
            <a:lin ang="654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12" name="Rectangle 411"/>
          <p:cNvSpPr/>
          <p:nvPr/>
        </p:nvSpPr>
        <p:spPr>
          <a:xfrm>
            <a:off x="4792663" y="5021263"/>
            <a:ext cx="2714625" cy="8969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413" name="Connecteur droit 412"/>
          <p:cNvCxnSpPr/>
          <p:nvPr/>
        </p:nvCxnSpPr>
        <p:spPr>
          <a:xfrm flipV="1">
            <a:off x="7229475" y="1692275"/>
            <a:ext cx="0" cy="31115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414" name="Forme libre 413"/>
          <p:cNvSpPr/>
          <p:nvPr/>
        </p:nvSpPr>
        <p:spPr>
          <a:xfrm>
            <a:off x="4394200" y="2787650"/>
            <a:ext cx="473075" cy="2041525"/>
          </a:xfrm>
          <a:custGeom>
            <a:avLst/>
            <a:gdLst>
              <a:gd name="connsiteX0" fmla="*/ 495300 w 504825"/>
              <a:gd name="connsiteY0" fmla="*/ 0 h 2041525"/>
              <a:gd name="connsiteX1" fmla="*/ 495300 w 504825"/>
              <a:gd name="connsiteY1" fmla="*/ 0 h 2041525"/>
              <a:gd name="connsiteX2" fmla="*/ 6350 w 504825"/>
              <a:gd name="connsiteY2" fmla="*/ 6350 h 2041525"/>
              <a:gd name="connsiteX3" fmla="*/ 0 w 504825"/>
              <a:gd name="connsiteY3" fmla="*/ 2038350 h 2041525"/>
              <a:gd name="connsiteX4" fmla="*/ 495300 w 504825"/>
              <a:gd name="connsiteY4" fmla="*/ 2041525 h 2041525"/>
              <a:gd name="connsiteX5" fmla="*/ 498475 w 504825"/>
              <a:gd name="connsiteY5" fmla="*/ 1952625 h 2041525"/>
              <a:gd name="connsiteX6" fmla="*/ 92075 w 504825"/>
              <a:gd name="connsiteY6" fmla="*/ 1955800 h 2041525"/>
              <a:gd name="connsiteX7" fmla="*/ 92075 w 504825"/>
              <a:gd name="connsiteY7" fmla="*/ 88900 h 2041525"/>
              <a:gd name="connsiteX8" fmla="*/ 504825 w 504825"/>
              <a:gd name="connsiteY8" fmla="*/ 88900 h 2041525"/>
              <a:gd name="connsiteX9" fmla="*/ 495300 w 504825"/>
              <a:gd name="connsiteY9" fmla="*/ 0 h 204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825" h="2041525">
                <a:moveTo>
                  <a:pt x="495300" y="0"/>
                </a:moveTo>
                <a:lnTo>
                  <a:pt x="495300" y="0"/>
                </a:lnTo>
                <a:lnTo>
                  <a:pt x="6350" y="6350"/>
                </a:lnTo>
                <a:cubicBezTo>
                  <a:pt x="4233" y="683683"/>
                  <a:pt x="2117" y="1361017"/>
                  <a:pt x="0" y="2038350"/>
                </a:cubicBezTo>
                <a:lnTo>
                  <a:pt x="495300" y="2041525"/>
                </a:lnTo>
                <a:lnTo>
                  <a:pt x="498475" y="1952625"/>
                </a:lnTo>
                <a:lnTo>
                  <a:pt x="92075" y="1955800"/>
                </a:lnTo>
                <a:lnTo>
                  <a:pt x="92075" y="88900"/>
                </a:lnTo>
                <a:lnTo>
                  <a:pt x="504825" y="88900"/>
                </a:lnTo>
                <a:lnTo>
                  <a:pt x="495300" y="0"/>
                </a:lnTo>
                <a:close/>
              </a:path>
            </a:pathLst>
          </a:custGeom>
          <a:solidFill>
            <a:srgbClr val="FF6600">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p>
            <a:pPr algn="ctr">
              <a:defRPr/>
            </a:pPr>
            <a:endParaRPr lang="en-GB" dirty="0"/>
          </a:p>
        </p:txBody>
      </p:sp>
      <p:sp>
        <p:nvSpPr>
          <p:cNvPr id="415" name="ZoneTexte 414"/>
          <p:cNvSpPr txBox="1"/>
          <p:nvPr/>
        </p:nvSpPr>
        <p:spPr>
          <a:xfrm>
            <a:off x="4832350" y="1628775"/>
            <a:ext cx="2390775" cy="369888"/>
          </a:xfrm>
          <a:prstGeom prst="rect">
            <a:avLst/>
          </a:prstGeom>
          <a:noFill/>
          <a:effectLst/>
        </p:spPr>
        <p:txBody>
          <a:bodyPr lIns="93554" tIns="46776" rIns="93554" bIns="46776">
            <a:spAutoFit/>
          </a:bodyPr>
          <a:lstStyle/>
          <a:p>
            <a:pPr algn="ctr">
              <a:defRPr/>
            </a:pPr>
            <a:r>
              <a:rPr lang="en-GB" dirty="0" err="1">
                <a:solidFill>
                  <a:schemeClr val="tx1">
                    <a:lumMod val="65000"/>
                    <a:lumOff val="35000"/>
                  </a:schemeClr>
                </a:solidFill>
                <a:latin typeface="Gill Sans Light"/>
                <a:ea typeface="Arial" charset="0"/>
                <a:cs typeface="Gill Sans Light"/>
              </a:rPr>
              <a:t>Cylindre</a:t>
            </a:r>
            <a:endParaRPr lang="en-GB" dirty="0">
              <a:solidFill>
                <a:schemeClr val="tx1">
                  <a:lumMod val="65000"/>
                  <a:lumOff val="35000"/>
                </a:schemeClr>
              </a:solidFill>
              <a:latin typeface="Gill Sans Light"/>
              <a:ea typeface="Arial" charset="0"/>
              <a:cs typeface="Gill Sans Light"/>
            </a:endParaRPr>
          </a:p>
        </p:txBody>
      </p:sp>
      <p:grpSp>
        <p:nvGrpSpPr>
          <p:cNvPr id="10264" name="Grouper 153"/>
          <p:cNvGrpSpPr>
            <a:grpSpLocks/>
          </p:cNvGrpSpPr>
          <p:nvPr/>
        </p:nvGrpSpPr>
        <p:grpSpPr bwMode="auto">
          <a:xfrm>
            <a:off x="4979988" y="1824038"/>
            <a:ext cx="573087" cy="73025"/>
            <a:chOff x="3385480" y="1868434"/>
            <a:chExt cx="600075" cy="79375"/>
          </a:xfrm>
        </p:grpSpPr>
        <p:cxnSp>
          <p:nvCxnSpPr>
            <p:cNvPr id="417" name="Connecteur droit 416"/>
            <p:cNvCxnSpPr>
              <a:cxnSpLocks noChangeShapeType="1"/>
            </p:cNvCxnSpPr>
            <p:nvPr/>
          </p:nvCxnSpPr>
          <p:spPr bwMode="auto">
            <a:xfrm>
              <a:off x="3385480" y="1906534"/>
              <a:ext cx="590550" cy="0"/>
            </a:xfrm>
            <a:prstGeom prst="line">
              <a:avLst/>
            </a:prstGeom>
            <a:noFill/>
            <a:ln w="9525">
              <a:solidFill>
                <a:srgbClr val="40404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18" name="Forme libre 417"/>
            <p:cNvSpPr>
              <a:spLocks/>
            </p:cNvSpPr>
            <p:nvPr/>
          </p:nvSpPr>
          <p:spPr bwMode="auto">
            <a:xfrm>
              <a:off x="3909355" y="1868434"/>
              <a:ext cx="76200" cy="79375"/>
            </a:xfrm>
            <a:custGeom>
              <a:avLst/>
              <a:gdLst>
                <a:gd name="T0" fmla="*/ 0 w 69850"/>
                <a:gd name="T1" fmla="*/ 79375 h 95250"/>
                <a:gd name="T2" fmla="*/ 76200 w 69850"/>
                <a:gd name="T3" fmla="*/ 37042 h 95250"/>
                <a:gd name="T4" fmla="*/ 6927 w 69850"/>
                <a:gd name="T5" fmla="*/ 0 h 95250"/>
                <a:gd name="T6" fmla="*/ 72736 w 69850"/>
                <a:gd name="T7" fmla="*/ 39688 h 95250"/>
                <a:gd name="T8" fmla="*/ 0 w 69850"/>
                <a:gd name="T9" fmla="*/ 79375 h 95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850" h="95250">
                  <a:moveTo>
                    <a:pt x="0" y="95250"/>
                  </a:moveTo>
                  <a:lnTo>
                    <a:pt x="69850" y="44450"/>
                  </a:lnTo>
                  <a:lnTo>
                    <a:pt x="6350" y="0"/>
                  </a:lnTo>
                  <a:lnTo>
                    <a:pt x="66675" y="47625"/>
                  </a:lnTo>
                  <a:lnTo>
                    <a:pt x="0" y="95250"/>
                  </a:lnTo>
                  <a:close/>
                </a:path>
              </a:pathLst>
            </a:custGeom>
            <a:gradFill rotWithShape="1">
              <a:gsLst>
                <a:gs pos="0">
                  <a:srgbClr val="3A7CCB"/>
                </a:gs>
                <a:gs pos="20000">
                  <a:srgbClr val="3C7BC7"/>
                </a:gs>
                <a:gs pos="100000">
                  <a:srgbClr val="2C5D98"/>
                </a:gs>
              </a:gsLst>
              <a:lin ang="5400000"/>
            </a:gradFill>
            <a:ln w="9525" cap="flat" cmpd="sng">
              <a:solidFill>
                <a:srgbClr val="404040"/>
              </a:solidFill>
              <a:prstDash val="solid"/>
              <a:round/>
              <a:headEnd/>
              <a:tailEnd/>
            </a:ln>
            <a:effectLst>
              <a:outerShdw blurRad="40000" dist="23000" dir="5400000" rotWithShape="0">
                <a:srgbClr val="000000">
                  <a:alpha val="34999"/>
                </a:srgbClr>
              </a:outerShdw>
            </a:effectLst>
          </p:spPr>
          <p:txBody>
            <a:bodyPr anchor="ctr"/>
            <a:lstStyle/>
            <a:p>
              <a:endParaRPr lang="fr-FR"/>
            </a:p>
          </p:txBody>
        </p:sp>
      </p:grpSp>
      <p:cxnSp>
        <p:nvCxnSpPr>
          <p:cNvPr id="419" name="Connecteur droit 418"/>
          <p:cNvCxnSpPr/>
          <p:nvPr/>
        </p:nvCxnSpPr>
        <p:spPr>
          <a:xfrm flipV="1">
            <a:off x="4838700" y="1692275"/>
            <a:ext cx="0" cy="31115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420" name="Rectangle 419"/>
          <p:cNvSpPr/>
          <p:nvPr/>
        </p:nvSpPr>
        <p:spPr>
          <a:xfrm>
            <a:off x="7210425" y="2082800"/>
            <a:ext cx="1217613" cy="4206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21" name="Forme libre 420"/>
          <p:cNvSpPr/>
          <p:nvPr/>
        </p:nvSpPr>
        <p:spPr>
          <a:xfrm>
            <a:off x="7232650" y="2266950"/>
            <a:ext cx="0" cy="84138"/>
          </a:xfrm>
          <a:custGeom>
            <a:avLst/>
            <a:gdLst>
              <a:gd name="connsiteX0" fmla="*/ 0 w 0"/>
              <a:gd name="connsiteY0" fmla="*/ 92075 h 92075"/>
              <a:gd name="connsiteX1" fmla="*/ 0 w 0"/>
              <a:gd name="connsiteY1" fmla="*/ 0 h 92075"/>
            </a:gdLst>
            <a:ahLst/>
            <a:cxnLst>
              <a:cxn ang="0">
                <a:pos x="connsiteX0" y="connsiteY0"/>
              </a:cxn>
              <a:cxn ang="0">
                <a:pos x="connsiteX1" y="connsiteY1"/>
              </a:cxn>
            </a:cxnLst>
            <a:rect l="l" t="t" r="r" b="b"/>
            <a:pathLst>
              <a:path h="92075">
                <a:moveTo>
                  <a:pt x="0" y="92075"/>
                </a:moveTo>
                <a:lnTo>
                  <a:pt x="0" y="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422" name="Rectangle 421"/>
          <p:cNvSpPr/>
          <p:nvPr/>
        </p:nvSpPr>
        <p:spPr>
          <a:xfrm>
            <a:off x="1712913" y="1924050"/>
            <a:ext cx="2676525" cy="33480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23" name="Rectangle 422"/>
          <p:cNvSpPr/>
          <p:nvPr/>
        </p:nvSpPr>
        <p:spPr>
          <a:xfrm>
            <a:off x="3116263" y="2008188"/>
            <a:ext cx="1720850" cy="7842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24" name="Rectangle 423"/>
          <p:cNvSpPr/>
          <p:nvPr/>
        </p:nvSpPr>
        <p:spPr>
          <a:xfrm>
            <a:off x="7261225" y="2436813"/>
            <a:ext cx="1828800" cy="3603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25" name="Rectangle 424"/>
          <p:cNvSpPr/>
          <p:nvPr/>
        </p:nvSpPr>
        <p:spPr>
          <a:xfrm>
            <a:off x="4840288" y="2128838"/>
            <a:ext cx="347662" cy="908050"/>
          </a:xfrm>
          <a:prstGeom prst="rect">
            <a:avLst/>
          </a:prstGeom>
          <a:gradFill flip="none" rotWithShape="1">
            <a:gsLst>
              <a:gs pos="0">
                <a:schemeClr val="tx1"/>
              </a:gs>
              <a:gs pos="54000">
                <a:schemeClr val="tx1">
                  <a:lumMod val="65000"/>
                  <a:lumOff val="35000"/>
                </a:schemeClr>
              </a:gs>
              <a:gs pos="99000">
                <a:schemeClr val="tx1"/>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26" name="Rectangle 425"/>
          <p:cNvSpPr/>
          <p:nvPr/>
        </p:nvSpPr>
        <p:spPr>
          <a:xfrm>
            <a:off x="7383463" y="2346325"/>
            <a:ext cx="1712912" cy="3905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27" name="Forme libre 426"/>
          <p:cNvSpPr/>
          <p:nvPr/>
        </p:nvSpPr>
        <p:spPr>
          <a:xfrm>
            <a:off x="8558213" y="2271713"/>
            <a:ext cx="0" cy="87312"/>
          </a:xfrm>
          <a:custGeom>
            <a:avLst/>
            <a:gdLst>
              <a:gd name="connsiteX0" fmla="*/ 0 w 0"/>
              <a:gd name="connsiteY0" fmla="*/ 0 h 95250"/>
              <a:gd name="connsiteX1" fmla="*/ 0 w 0"/>
              <a:gd name="connsiteY1" fmla="*/ 95250 h 95250"/>
              <a:gd name="connsiteX2" fmla="*/ 0 w 0"/>
              <a:gd name="connsiteY2" fmla="*/ 95250 h 95250"/>
            </a:gdLst>
            <a:ahLst/>
            <a:cxnLst>
              <a:cxn ang="0">
                <a:pos x="connsiteX0" y="connsiteY0"/>
              </a:cxn>
              <a:cxn ang="0">
                <a:pos x="connsiteX1" y="connsiteY1"/>
              </a:cxn>
              <a:cxn ang="0">
                <a:pos x="connsiteX2" y="connsiteY2"/>
              </a:cxn>
            </a:cxnLst>
            <a:rect l="l" t="t" r="r" b="b"/>
            <a:pathLst>
              <a:path h="95250">
                <a:moveTo>
                  <a:pt x="0" y="0"/>
                </a:moveTo>
                <a:lnTo>
                  <a:pt x="0" y="95250"/>
                </a:lnTo>
                <a:lnTo>
                  <a:pt x="0" y="95250"/>
                </a:lnTo>
              </a:path>
            </a:pathLst>
          </a:custGeom>
          <a:solidFill>
            <a:srgbClr val="0D0D0D"/>
          </a:solidFill>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428" name="Rectangle 427"/>
          <p:cNvSpPr/>
          <p:nvPr/>
        </p:nvSpPr>
        <p:spPr>
          <a:xfrm>
            <a:off x="5268913" y="4521200"/>
            <a:ext cx="1930400" cy="538163"/>
          </a:xfrm>
          <a:prstGeom prst="rect">
            <a:avLst/>
          </a:prstGeom>
          <a:pattFill prst="wdUpDiag">
            <a:fgClr>
              <a:srgbClr val="FAC090"/>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29" name="Rectangle 428"/>
          <p:cNvSpPr/>
          <p:nvPr/>
        </p:nvSpPr>
        <p:spPr>
          <a:xfrm>
            <a:off x="6196013" y="4527550"/>
            <a:ext cx="1035050" cy="544513"/>
          </a:xfrm>
          <a:prstGeom prst="rect">
            <a:avLst/>
          </a:prstGeom>
          <a:pattFill prst="wdUpDiag">
            <a:fgClr>
              <a:srgbClr val="FAC090"/>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30" name="Rectangle 429"/>
          <p:cNvSpPr/>
          <p:nvPr/>
        </p:nvSpPr>
        <p:spPr>
          <a:xfrm>
            <a:off x="4848225" y="4505325"/>
            <a:ext cx="349250" cy="574675"/>
          </a:xfrm>
          <a:prstGeom prst="rect">
            <a:avLst/>
          </a:prstGeom>
          <a:pattFill prst="wdUpDiag">
            <a:fgClr>
              <a:schemeClr val="tx1">
                <a:lumMod val="65000"/>
                <a:lumOff val="35000"/>
              </a:schemeClr>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31" name="Rectangle 430"/>
          <p:cNvSpPr/>
          <p:nvPr/>
        </p:nvSpPr>
        <p:spPr>
          <a:xfrm>
            <a:off x="5214938" y="4759325"/>
            <a:ext cx="49212" cy="92075"/>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32" name="Rectangle 431"/>
          <p:cNvSpPr/>
          <p:nvPr/>
        </p:nvSpPr>
        <p:spPr>
          <a:xfrm>
            <a:off x="4840288" y="4740275"/>
            <a:ext cx="373062" cy="92075"/>
          </a:xfrm>
          <a:prstGeom prst="rect">
            <a:avLst/>
          </a:prstGeom>
          <a:solidFill>
            <a:srgbClr val="FF6600">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433" name="Connecteur droit 432"/>
          <p:cNvCxnSpPr/>
          <p:nvPr/>
        </p:nvCxnSpPr>
        <p:spPr>
          <a:xfrm>
            <a:off x="5207000" y="4498975"/>
            <a:ext cx="0" cy="576263"/>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34" name="Connecteur droit 433"/>
          <p:cNvCxnSpPr/>
          <p:nvPr/>
        </p:nvCxnSpPr>
        <p:spPr>
          <a:xfrm>
            <a:off x="4772025" y="4746625"/>
            <a:ext cx="438150"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435" name="Connecteur droit 434"/>
          <p:cNvCxnSpPr/>
          <p:nvPr/>
        </p:nvCxnSpPr>
        <p:spPr>
          <a:xfrm>
            <a:off x="4765675" y="4830763"/>
            <a:ext cx="476250"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436" name="Rectangle 435"/>
          <p:cNvSpPr/>
          <p:nvPr/>
        </p:nvSpPr>
        <p:spPr>
          <a:xfrm>
            <a:off x="5197475" y="4432300"/>
            <a:ext cx="66675" cy="6270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37" name="Rectangle 436"/>
          <p:cNvSpPr/>
          <p:nvPr/>
        </p:nvSpPr>
        <p:spPr>
          <a:xfrm>
            <a:off x="4794250" y="3057525"/>
            <a:ext cx="2743200" cy="1460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38" name="Rectangle 437"/>
          <p:cNvSpPr/>
          <p:nvPr/>
        </p:nvSpPr>
        <p:spPr>
          <a:xfrm>
            <a:off x="8067675" y="2889250"/>
            <a:ext cx="339725" cy="217805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39" name="Rectangle 438"/>
          <p:cNvSpPr/>
          <p:nvPr/>
        </p:nvSpPr>
        <p:spPr>
          <a:xfrm>
            <a:off x="5270500" y="4530725"/>
            <a:ext cx="1968500" cy="552450"/>
          </a:xfrm>
          <a:prstGeom prst="rect">
            <a:avLst/>
          </a:prstGeom>
          <a:gradFill>
            <a:gsLst>
              <a:gs pos="0">
                <a:srgbClr val="FF6600">
                  <a:alpha val="75000"/>
                </a:srgbClr>
              </a:gs>
              <a:gs pos="25000">
                <a:srgbClr val="FF6600">
                  <a:alpha val="75000"/>
                </a:srgbClr>
              </a:gs>
              <a:gs pos="66000">
                <a:schemeClr val="bg1">
                  <a:lumMod val="75000"/>
                  <a:alpha val="75000"/>
                </a:schemeClr>
              </a:gs>
              <a:gs pos="99000">
                <a:schemeClr val="tx1">
                  <a:lumMod val="65000"/>
                  <a:lumOff val="35000"/>
                  <a:alpha val="7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40" name="Rectangle 439"/>
          <p:cNvSpPr/>
          <p:nvPr/>
        </p:nvSpPr>
        <p:spPr>
          <a:xfrm>
            <a:off x="7677150" y="1893888"/>
            <a:ext cx="2740025" cy="3873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41" name="Rectangle 440"/>
          <p:cNvSpPr/>
          <p:nvPr/>
        </p:nvSpPr>
        <p:spPr>
          <a:xfrm>
            <a:off x="7256463" y="4837113"/>
            <a:ext cx="879475" cy="8969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442" name="Connecteur droit 441"/>
          <p:cNvCxnSpPr/>
          <p:nvPr/>
        </p:nvCxnSpPr>
        <p:spPr>
          <a:xfrm>
            <a:off x="7210425" y="2182813"/>
            <a:ext cx="830263" cy="0"/>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cxnSp>
        <p:nvCxnSpPr>
          <p:cNvPr id="443" name="Connecteur droit 442"/>
          <p:cNvCxnSpPr/>
          <p:nvPr/>
        </p:nvCxnSpPr>
        <p:spPr>
          <a:xfrm>
            <a:off x="7210425" y="2355850"/>
            <a:ext cx="820738" cy="0"/>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sp>
        <p:nvSpPr>
          <p:cNvPr id="444" name="Rectangle 443"/>
          <p:cNvSpPr/>
          <p:nvPr/>
        </p:nvSpPr>
        <p:spPr>
          <a:xfrm>
            <a:off x="4481513" y="2882900"/>
            <a:ext cx="361950" cy="1854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45" name="Rectangle 444"/>
          <p:cNvSpPr/>
          <p:nvPr/>
        </p:nvSpPr>
        <p:spPr>
          <a:xfrm>
            <a:off x="7242175" y="2894013"/>
            <a:ext cx="361950" cy="18367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446" name="Connecteur droit 445"/>
          <p:cNvCxnSpPr/>
          <p:nvPr/>
        </p:nvCxnSpPr>
        <p:spPr>
          <a:xfrm flipH="1" flipV="1">
            <a:off x="7604125" y="2876550"/>
            <a:ext cx="4763" cy="1870075"/>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47" name="Rectangle 446"/>
          <p:cNvSpPr/>
          <p:nvPr/>
        </p:nvSpPr>
        <p:spPr>
          <a:xfrm>
            <a:off x="2914650" y="4841875"/>
            <a:ext cx="1898650" cy="8969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48" name="Rectangle 447"/>
          <p:cNvSpPr/>
          <p:nvPr/>
        </p:nvSpPr>
        <p:spPr>
          <a:xfrm>
            <a:off x="4848225" y="4532313"/>
            <a:ext cx="361950" cy="517525"/>
          </a:xfrm>
          <a:prstGeom prst="rect">
            <a:avLst/>
          </a:prstGeom>
          <a:solidFill>
            <a:srgbClr val="FF3900">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49" name="Forme libre 448"/>
          <p:cNvSpPr/>
          <p:nvPr/>
        </p:nvSpPr>
        <p:spPr>
          <a:xfrm>
            <a:off x="4838700" y="2119313"/>
            <a:ext cx="2395538" cy="676275"/>
          </a:xfrm>
          <a:custGeom>
            <a:avLst/>
            <a:gdLst>
              <a:gd name="connsiteX0" fmla="*/ 0 w 2628900"/>
              <a:gd name="connsiteY0" fmla="*/ 694267 h 694267"/>
              <a:gd name="connsiteX1" fmla="*/ 4234 w 2628900"/>
              <a:gd name="connsiteY1" fmla="*/ 0 h 694267"/>
              <a:gd name="connsiteX2" fmla="*/ 2624667 w 2628900"/>
              <a:gd name="connsiteY2" fmla="*/ 8467 h 694267"/>
              <a:gd name="connsiteX3" fmla="*/ 2628900 w 2628900"/>
              <a:gd name="connsiteY3" fmla="*/ 67734 h 694267"/>
            </a:gdLst>
            <a:ahLst/>
            <a:cxnLst>
              <a:cxn ang="0">
                <a:pos x="connsiteX0" y="connsiteY0"/>
              </a:cxn>
              <a:cxn ang="0">
                <a:pos x="connsiteX1" y="connsiteY1"/>
              </a:cxn>
              <a:cxn ang="0">
                <a:pos x="connsiteX2" y="connsiteY2"/>
              </a:cxn>
              <a:cxn ang="0">
                <a:pos x="connsiteX3" y="connsiteY3"/>
              </a:cxn>
            </a:cxnLst>
            <a:rect l="l" t="t" r="r" b="b"/>
            <a:pathLst>
              <a:path w="2628900" h="694267">
                <a:moveTo>
                  <a:pt x="0" y="694267"/>
                </a:moveTo>
                <a:cubicBezTo>
                  <a:pt x="1411" y="462845"/>
                  <a:pt x="2823" y="231422"/>
                  <a:pt x="4234" y="0"/>
                </a:cubicBezTo>
                <a:lnTo>
                  <a:pt x="2624667" y="8467"/>
                </a:lnTo>
                <a:lnTo>
                  <a:pt x="2628900" y="67734"/>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450" name="Forme libre 449"/>
          <p:cNvSpPr/>
          <p:nvPr/>
        </p:nvSpPr>
        <p:spPr>
          <a:xfrm>
            <a:off x="4841875" y="4527550"/>
            <a:ext cx="2384425" cy="228600"/>
          </a:xfrm>
          <a:custGeom>
            <a:avLst/>
            <a:gdLst>
              <a:gd name="connsiteX0" fmla="*/ 0 w 2637366"/>
              <a:gd name="connsiteY0" fmla="*/ 228600 h 228600"/>
              <a:gd name="connsiteX1" fmla="*/ 0 w 2637366"/>
              <a:gd name="connsiteY1" fmla="*/ 0 h 228600"/>
              <a:gd name="connsiteX2" fmla="*/ 2637366 w 2637366"/>
              <a:gd name="connsiteY2" fmla="*/ 8466 h 228600"/>
              <a:gd name="connsiteX3" fmla="*/ 2637366 w 2637366"/>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2637366" h="228600">
                <a:moveTo>
                  <a:pt x="0" y="228600"/>
                </a:moveTo>
                <a:lnTo>
                  <a:pt x="0" y="0"/>
                </a:lnTo>
                <a:lnTo>
                  <a:pt x="2637366" y="8466"/>
                </a:lnTo>
                <a:lnTo>
                  <a:pt x="2637366" y="22860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451" name="Forme libre 450"/>
          <p:cNvSpPr/>
          <p:nvPr/>
        </p:nvSpPr>
        <p:spPr>
          <a:xfrm>
            <a:off x="4838700" y="4824413"/>
            <a:ext cx="2392363" cy="244475"/>
          </a:xfrm>
          <a:custGeom>
            <a:avLst/>
            <a:gdLst>
              <a:gd name="connsiteX0" fmla="*/ 0 w 2641600"/>
              <a:gd name="connsiteY0" fmla="*/ 4233 h 254000"/>
              <a:gd name="connsiteX1" fmla="*/ 0 w 2641600"/>
              <a:gd name="connsiteY1" fmla="*/ 241300 h 254000"/>
              <a:gd name="connsiteX2" fmla="*/ 2641600 w 2641600"/>
              <a:gd name="connsiteY2" fmla="*/ 254000 h 254000"/>
              <a:gd name="connsiteX3" fmla="*/ 2637367 w 2641600"/>
              <a:gd name="connsiteY3" fmla="*/ 0 h 254000"/>
            </a:gdLst>
            <a:ahLst/>
            <a:cxnLst>
              <a:cxn ang="0">
                <a:pos x="connsiteX0" y="connsiteY0"/>
              </a:cxn>
              <a:cxn ang="0">
                <a:pos x="connsiteX1" y="connsiteY1"/>
              </a:cxn>
              <a:cxn ang="0">
                <a:pos x="connsiteX2" y="connsiteY2"/>
              </a:cxn>
              <a:cxn ang="0">
                <a:pos x="connsiteX3" y="connsiteY3"/>
              </a:cxn>
            </a:cxnLst>
            <a:rect l="l" t="t" r="r" b="b"/>
            <a:pathLst>
              <a:path w="2641600" h="254000">
                <a:moveTo>
                  <a:pt x="0" y="4233"/>
                </a:moveTo>
                <a:lnTo>
                  <a:pt x="0" y="241300"/>
                </a:lnTo>
                <a:lnTo>
                  <a:pt x="2641600" y="254000"/>
                </a:lnTo>
                <a:lnTo>
                  <a:pt x="2637367" y="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452" name="Forme libre 451"/>
          <p:cNvSpPr/>
          <p:nvPr/>
        </p:nvSpPr>
        <p:spPr>
          <a:xfrm>
            <a:off x="7226300" y="2795588"/>
            <a:ext cx="458788" cy="2036762"/>
          </a:xfrm>
          <a:custGeom>
            <a:avLst/>
            <a:gdLst>
              <a:gd name="connsiteX0" fmla="*/ 8467 w 503767"/>
              <a:gd name="connsiteY0" fmla="*/ 0 h 2036233"/>
              <a:gd name="connsiteX1" fmla="*/ 8467 w 503767"/>
              <a:gd name="connsiteY1" fmla="*/ 0 h 2036233"/>
              <a:gd name="connsiteX2" fmla="*/ 503767 w 503767"/>
              <a:gd name="connsiteY2" fmla="*/ 4233 h 2036233"/>
              <a:gd name="connsiteX3" fmla="*/ 499533 w 503767"/>
              <a:gd name="connsiteY3" fmla="*/ 2032000 h 2036233"/>
              <a:gd name="connsiteX4" fmla="*/ 0 w 503767"/>
              <a:gd name="connsiteY4" fmla="*/ 2036233 h 2036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7" h="2036233">
                <a:moveTo>
                  <a:pt x="8467" y="0"/>
                </a:moveTo>
                <a:lnTo>
                  <a:pt x="8467" y="0"/>
                </a:lnTo>
                <a:lnTo>
                  <a:pt x="503767" y="4233"/>
                </a:lnTo>
                <a:cubicBezTo>
                  <a:pt x="502356" y="680155"/>
                  <a:pt x="500944" y="1356078"/>
                  <a:pt x="499533" y="2032000"/>
                </a:cubicBezTo>
                <a:lnTo>
                  <a:pt x="0" y="2036233"/>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453" name="Forme libre 452"/>
          <p:cNvSpPr/>
          <p:nvPr/>
        </p:nvSpPr>
        <p:spPr>
          <a:xfrm>
            <a:off x="7204075" y="2884488"/>
            <a:ext cx="400050" cy="1854200"/>
          </a:xfrm>
          <a:custGeom>
            <a:avLst/>
            <a:gdLst>
              <a:gd name="connsiteX0" fmla="*/ 16933 w 440266"/>
              <a:gd name="connsiteY0" fmla="*/ 0 h 1854200"/>
              <a:gd name="connsiteX1" fmla="*/ 440266 w 440266"/>
              <a:gd name="connsiteY1" fmla="*/ 0 h 1854200"/>
              <a:gd name="connsiteX2" fmla="*/ 440266 w 440266"/>
              <a:gd name="connsiteY2" fmla="*/ 1854200 h 1854200"/>
              <a:gd name="connsiteX3" fmla="*/ 0 w 440266"/>
              <a:gd name="connsiteY3" fmla="*/ 1849966 h 1854200"/>
            </a:gdLst>
            <a:ahLst/>
            <a:cxnLst>
              <a:cxn ang="0">
                <a:pos x="connsiteX0" y="connsiteY0"/>
              </a:cxn>
              <a:cxn ang="0">
                <a:pos x="connsiteX1" y="connsiteY1"/>
              </a:cxn>
              <a:cxn ang="0">
                <a:pos x="connsiteX2" y="connsiteY2"/>
              </a:cxn>
              <a:cxn ang="0">
                <a:pos x="connsiteX3" y="connsiteY3"/>
              </a:cxn>
            </a:cxnLst>
            <a:rect l="l" t="t" r="r" b="b"/>
            <a:pathLst>
              <a:path w="440266" h="1854200">
                <a:moveTo>
                  <a:pt x="16933" y="0"/>
                </a:moveTo>
                <a:lnTo>
                  <a:pt x="440266" y="0"/>
                </a:lnTo>
                <a:lnTo>
                  <a:pt x="440266" y="1854200"/>
                </a:lnTo>
                <a:lnTo>
                  <a:pt x="0" y="1849966"/>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454" name="Forme libre 453"/>
          <p:cNvSpPr/>
          <p:nvPr/>
        </p:nvSpPr>
        <p:spPr>
          <a:xfrm>
            <a:off x="7235825" y="2427288"/>
            <a:ext cx="3175" cy="384175"/>
          </a:xfrm>
          <a:custGeom>
            <a:avLst/>
            <a:gdLst>
              <a:gd name="connsiteX0" fmla="*/ 0 w 3175"/>
              <a:gd name="connsiteY0" fmla="*/ 419100 h 419100"/>
              <a:gd name="connsiteX1" fmla="*/ 3175 w 3175"/>
              <a:gd name="connsiteY1" fmla="*/ 0 h 419100"/>
              <a:gd name="connsiteX2" fmla="*/ 3175 w 3175"/>
              <a:gd name="connsiteY2" fmla="*/ 0 h 419100"/>
              <a:gd name="connsiteX3" fmla="*/ 3175 w 3175"/>
              <a:gd name="connsiteY3" fmla="*/ 0 h 419100"/>
            </a:gdLst>
            <a:ahLst/>
            <a:cxnLst>
              <a:cxn ang="0">
                <a:pos x="connsiteX0" y="connsiteY0"/>
              </a:cxn>
              <a:cxn ang="0">
                <a:pos x="connsiteX1" y="connsiteY1"/>
              </a:cxn>
              <a:cxn ang="0">
                <a:pos x="connsiteX2" y="connsiteY2"/>
              </a:cxn>
              <a:cxn ang="0">
                <a:pos x="connsiteX3" y="connsiteY3"/>
              </a:cxn>
            </a:cxnLst>
            <a:rect l="l" t="t" r="r" b="b"/>
            <a:pathLst>
              <a:path w="3175" h="419100">
                <a:moveTo>
                  <a:pt x="0" y="419100"/>
                </a:moveTo>
                <a:cubicBezTo>
                  <a:pt x="1058" y="279400"/>
                  <a:pt x="2117" y="139700"/>
                  <a:pt x="3175" y="0"/>
                </a:cubicBezTo>
                <a:lnTo>
                  <a:pt x="3175" y="0"/>
                </a:lnTo>
                <a:lnTo>
                  <a:pt x="3175" y="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455" name="Forme libre 454"/>
          <p:cNvSpPr/>
          <p:nvPr/>
        </p:nvSpPr>
        <p:spPr>
          <a:xfrm>
            <a:off x="4475163" y="2876550"/>
            <a:ext cx="392112" cy="1870075"/>
          </a:xfrm>
          <a:custGeom>
            <a:avLst/>
            <a:gdLst>
              <a:gd name="connsiteX0" fmla="*/ 346075 w 346075"/>
              <a:gd name="connsiteY0" fmla="*/ 0 h 2238375"/>
              <a:gd name="connsiteX1" fmla="*/ 0 w 346075"/>
              <a:gd name="connsiteY1" fmla="*/ 0 h 2238375"/>
              <a:gd name="connsiteX2" fmla="*/ 3175 w 346075"/>
              <a:gd name="connsiteY2" fmla="*/ 2238375 h 2238375"/>
              <a:gd name="connsiteX3" fmla="*/ 330200 w 346075"/>
              <a:gd name="connsiteY3" fmla="*/ 2235200 h 2238375"/>
            </a:gdLst>
            <a:ahLst/>
            <a:cxnLst>
              <a:cxn ang="0">
                <a:pos x="connsiteX0" y="connsiteY0"/>
              </a:cxn>
              <a:cxn ang="0">
                <a:pos x="connsiteX1" y="connsiteY1"/>
              </a:cxn>
              <a:cxn ang="0">
                <a:pos x="connsiteX2" y="connsiteY2"/>
              </a:cxn>
              <a:cxn ang="0">
                <a:pos x="connsiteX3" y="connsiteY3"/>
              </a:cxn>
            </a:cxnLst>
            <a:rect l="l" t="t" r="r" b="b"/>
            <a:pathLst>
              <a:path w="346075" h="2238375">
                <a:moveTo>
                  <a:pt x="346075" y="0"/>
                </a:moveTo>
                <a:lnTo>
                  <a:pt x="0" y="0"/>
                </a:lnTo>
                <a:cubicBezTo>
                  <a:pt x="1058" y="746125"/>
                  <a:pt x="2117" y="1492250"/>
                  <a:pt x="3175" y="2238375"/>
                </a:cubicBezTo>
                <a:lnTo>
                  <a:pt x="330200" y="2235200"/>
                </a:lnTo>
              </a:path>
            </a:pathLst>
          </a:custGeom>
          <a:ln w="285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456" name="Forme libre 455"/>
          <p:cNvSpPr/>
          <p:nvPr/>
        </p:nvSpPr>
        <p:spPr>
          <a:xfrm>
            <a:off x="4838700" y="2871788"/>
            <a:ext cx="2395538" cy="187325"/>
          </a:xfrm>
          <a:custGeom>
            <a:avLst/>
            <a:gdLst>
              <a:gd name="connsiteX0" fmla="*/ 0 w 2628900"/>
              <a:gd name="connsiteY0" fmla="*/ 0 h 186266"/>
              <a:gd name="connsiteX1" fmla="*/ 0 w 2628900"/>
              <a:gd name="connsiteY1" fmla="*/ 186266 h 186266"/>
              <a:gd name="connsiteX2" fmla="*/ 2628900 w 2628900"/>
              <a:gd name="connsiteY2" fmla="*/ 182033 h 186266"/>
              <a:gd name="connsiteX3" fmla="*/ 2628900 w 2628900"/>
              <a:gd name="connsiteY3" fmla="*/ 8466 h 186266"/>
              <a:gd name="connsiteX4" fmla="*/ 2628900 w 2628900"/>
              <a:gd name="connsiteY4" fmla="*/ 8466 h 186266"/>
              <a:gd name="connsiteX5" fmla="*/ 2628900 w 2628900"/>
              <a:gd name="connsiteY5" fmla="*/ 8466 h 18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8900" h="186266">
                <a:moveTo>
                  <a:pt x="0" y="0"/>
                </a:moveTo>
                <a:lnTo>
                  <a:pt x="0" y="186266"/>
                </a:lnTo>
                <a:lnTo>
                  <a:pt x="2628900" y="182033"/>
                </a:lnTo>
                <a:lnTo>
                  <a:pt x="2628900" y="8466"/>
                </a:lnTo>
                <a:lnTo>
                  <a:pt x="2628900" y="8466"/>
                </a:lnTo>
                <a:lnTo>
                  <a:pt x="2628900" y="8466"/>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457" name="Forme libre 456"/>
          <p:cNvSpPr/>
          <p:nvPr/>
        </p:nvSpPr>
        <p:spPr>
          <a:xfrm>
            <a:off x="4391025" y="2792413"/>
            <a:ext cx="469900" cy="2039937"/>
          </a:xfrm>
          <a:custGeom>
            <a:avLst/>
            <a:gdLst>
              <a:gd name="connsiteX0" fmla="*/ 516466 w 516466"/>
              <a:gd name="connsiteY0" fmla="*/ 0 h 2040467"/>
              <a:gd name="connsiteX1" fmla="*/ 8466 w 516466"/>
              <a:gd name="connsiteY1" fmla="*/ 4234 h 2040467"/>
              <a:gd name="connsiteX2" fmla="*/ 0 w 516466"/>
              <a:gd name="connsiteY2" fmla="*/ 2036234 h 2040467"/>
              <a:gd name="connsiteX3" fmla="*/ 512233 w 516466"/>
              <a:gd name="connsiteY3" fmla="*/ 2040467 h 2040467"/>
              <a:gd name="connsiteX4" fmla="*/ 512233 w 516466"/>
              <a:gd name="connsiteY4" fmla="*/ 2040467 h 204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66" h="2040467">
                <a:moveTo>
                  <a:pt x="516466" y="0"/>
                </a:moveTo>
                <a:lnTo>
                  <a:pt x="8466" y="4234"/>
                </a:lnTo>
                <a:lnTo>
                  <a:pt x="0" y="2036234"/>
                </a:lnTo>
                <a:lnTo>
                  <a:pt x="512233" y="2040467"/>
                </a:lnTo>
                <a:lnTo>
                  <a:pt x="512233" y="2040467"/>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cxnSp>
        <p:nvCxnSpPr>
          <p:cNvPr id="458" name="Connecteur droit 457"/>
          <p:cNvCxnSpPr/>
          <p:nvPr/>
        </p:nvCxnSpPr>
        <p:spPr>
          <a:xfrm>
            <a:off x="5202238" y="4522788"/>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cxnSp>
        <p:nvCxnSpPr>
          <p:cNvPr id="459" name="Connecteur droit 458"/>
          <p:cNvCxnSpPr/>
          <p:nvPr/>
        </p:nvCxnSpPr>
        <p:spPr>
          <a:xfrm>
            <a:off x="5272088" y="4535488"/>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sp>
        <p:nvSpPr>
          <p:cNvPr id="460" name="Forme libre 459"/>
          <p:cNvSpPr/>
          <p:nvPr/>
        </p:nvSpPr>
        <p:spPr>
          <a:xfrm>
            <a:off x="7213600" y="2428875"/>
            <a:ext cx="919163" cy="6350"/>
          </a:xfrm>
          <a:custGeom>
            <a:avLst/>
            <a:gdLst>
              <a:gd name="connsiteX0" fmla="*/ 0 w 1009650"/>
              <a:gd name="connsiteY0" fmla="*/ 0 h 6350"/>
              <a:gd name="connsiteX1" fmla="*/ 1009650 w 1009650"/>
              <a:gd name="connsiteY1" fmla="*/ 6350 h 6350"/>
              <a:gd name="connsiteX2" fmla="*/ 1009650 w 1009650"/>
              <a:gd name="connsiteY2" fmla="*/ 6350 h 6350"/>
            </a:gdLst>
            <a:ahLst/>
            <a:cxnLst>
              <a:cxn ang="0">
                <a:pos x="connsiteX0" y="connsiteY0"/>
              </a:cxn>
              <a:cxn ang="0">
                <a:pos x="connsiteX1" y="connsiteY1"/>
              </a:cxn>
              <a:cxn ang="0">
                <a:pos x="connsiteX2" y="connsiteY2"/>
              </a:cxn>
            </a:cxnLst>
            <a:rect l="l" t="t" r="r" b="b"/>
            <a:pathLst>
              <a:path w="1009650" h="6350">
                <a:moveTo>
                  <a:pt x="0" y="0"/>
                </a:moveTo>
                <a:lnTo>
                  <a:pt x="1009650" y="6350"/>
                </a:lnTo>
                <a:lnTo>
                  <a:pt x="1009650" y="6350"/>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461" name="Rectangle 460"/>
          <p:cNvSpPr/>
          <p:nvPr/>
        </p:nvSpPr>
        <p:spPr>
          <a:xfrm>
            <a:off x="6764338" y="4562475"/>
            <a:ext cx="65087" cy="4873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462" name="Connecteur droit 461"/>
          <p:cNvCxnSpPr/>
          <p:nvPr/>
        </p:nvCxnSpPr>
        <p:spPr>
          <a:xfrm rot="10800000">
            <a:off x="7386638" y="2322513"/>
            <a:ext cx="0" cy="160337"/>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63" name="Triangle isocèle 160"/>
          <p:cNvSpPr/>
          <p:nvPr/>
        </p:nvSpPr>
        <p:spPr>
          <a:xfrm rot="16200000">
            <a:off x="7392194" y="2337594"/>
            <a:ext cx="141288" cy="127000"/>
          </a:xfrm>
          <a:prstGeom prst="triangle">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64" name="Forme libre 463"/>
          <p:cNvSpPr/>
          <p:nvPr/>
        </p:nvSpPr>
        <p:spPr>
          <a:xfrm>
            <a:off x="7218363" y="2176463"/>
            <a:ext cx="919162" cy="6350"/>
          </a:xfrm>
          <a:custGeom>
            <a:avLst/>
            <a:gdLst>
              <a:gd name="connsiteX0" fmla="*/ 0 w 1009650"/>
              <a:gd name="connsiteY0" fmla="*/ 0 h 6350"/>
              <a:gd name="connsiteX1" fmla="*/ 1009650 w 1009650"/>
              <a:gd name="connsiteY1" fmla="*/ 6350 h 6350"/>
              <a:gd name="connsiteX2" fmla="*/ 1009650 w 1009650"/>
              <a:gd name="connsiteY2" fmla="*/ 6350 h 6350"/>
            </a:gdLst>
            <a:ahLst/>
            <a:cxnLst>
              <a:cxn ang="0">
                <a:pos x="connsiteX0" y="connsiteY0"/>
              </a:cxn>
              <a:cxn ang="0">
                <a:pos x="connsiteX1" y="connsiteY1"/>
              </a:cxn>
              <a:cxn ang="0">
                <a:pos x="connsiteX2" y="connsiteY2"/>
              </a:cxn>
            </a:cxnLst>
            <a:rect l="l" t="t" r="r" b="b"/>
            <a:pathLst>
              <a:path w="1009650" h="6350">
                <a:moveTo>
                  <a:pt x="0" y="0"/>
                </a:moveTo>
                <a:lnTo>
                  <a:pt x="1009650" y="6350"/>
                </a:lnTo>
                <a:lnTo>
                  <a:pt x="1009650" y="6350"/>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465" name="Forme libre 464"/>
          <p:cNvSpPr/>
          <p:nvPr/>
        </p:nvSpPr>
        <p:spPr>
          <a:xfrm>
            <a:off x="7204075" y="2259013"/>
            <a:ext cx="919163" cy="6350"/>
          </a:xfrm>
          <a:custGeom>
            <a:avLst/>
            <a:gdLst>
              <a:gd name="connsiteX0" fmla="*/ 0 w 1009650"/>
              <a:gd name="connsiteY0" fmla="*/ 0 h 6350"/>
              <a:gd name="connsiteX1" fmla="*/ 1009650 w 1009650"/>
              <a:gd name="connsiteY1" fmla="*/ 6350 h 6350"/>
              <a:gd name="connsiteX2" fmla="*/ 1009650 w 1009650"/>
              <a:gd name="connsiteY2" fmla="*/ 6350 h 6350"/>
            </a:gdLst>
            <a:ahLst/>
            <a:cxnLst>
              <a:cxn ang="0">
                <a:pos x="connsiteX0" y="connsiteY0"/>
              </a:cxn>
              <a:cxn ang="0">
                <a:pos x="connsiteX1" y="connsiteY1"/>
              </a:cxn>
              <a:cxn ang="0">
                <a:pos x="connsiteX2" y="connsiteY2"/>
              </a:cxn>
            </a:cxnLst>
            <a:rect l="l" t="t" r="r" b="b"/>
            <a:pathLst>
              <a:path w="1009650" h="6350">
                <a:moveTo>
                  <a:pt x="0" y="0"/>
                </a:moveTo>
                <a:lnTo>
                  <a:pt x="1009650" y="6350"/>
                </a:lnTo>
                <a:lnTo>
                  <a:pt x="1009650" y="6350"/>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466" name="Triangle isocèle 163"/>
          <p:cNvSpPr/>
          <p:nvPr/>
        </p:nvSpPr>
        <p:spPr>
          <a:xfrm rot="5400000">
            <a:off x="7254875" y="2154238"/>
            <a:ext cx="142875" cy="127000"/>
          </a:xfrm>
          <a:prstGeom prs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467" name="Connecteur droit 466"/>
          <p:cNvCxnSpPr/>
          <p:nvPr/>
        </p:nvCxnSpPr>
        <p:spPr>
          <a:xfrm rot="10800000">
            <a:off x="7389813" y="2135188"/>
            <a:ext cx="0" cy="160337"/>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68" name="Rectangle 467"/>
          <p:cNvSpPr/>
          <p:nvPr/>
        </p:nvSpPr>
        <p:spPr>
          <a:xfrm>
            <a:off x="8932863" y="1984375"/>
            <a:ext cx="103187" cy="6365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469" name="Rectangle 468"/>
          <p:cNvSpPr/>
          <p:nvPr/>
        </p:nvSpPr>
        <p:spPr>
          <a:xfrm>
            <a:off x="8029575" y="2071688"/>
            <a:ext cx="169863" cy="419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470" name="Connecteur droit avec flèche 469"/>
          <p:cNvCxnSpPr/>
          <p:nvPr/>
        </p:nvCxnSpPr>
        <p:spPr>
          <a:xfrm>
            <a:off x="8164513" y="2222500"/>
            <a:ext cx="177800" cy="0"/>
          </a:xfrm>
          <a:prstGeom prst="straightConnector1">
            <a:avLst/>
          </a:prstGeom>
          <a:ln w="28575" cmpd="sng">
            <a:solidFill>
              <a:schemeClr val="bg1">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71" name="Connecteur droit avec flèche 470"/>
          <p:cNvCxnSpPr/>
          <p:nvPr/>
        </p:nvCxnSpPr>
        <p:spPr>
          <a:xfrm flipH="1">
            <a:off x="8159750" y="2395538"/>
            <a:ext cx="177800" cy="0"/>
          </a:xfrm>
          <a:prstGeom prst="straightConnector1">
            <a:avLst/>
          </a:prstGeom>
          <a:ln w="28575" cmpd="sng">
            <a:solidFill>
              <a:schemeClr val="bg1">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72" name="ZoneTexte 471"/>
          <p:cNvSpPr txBox="1"/>
          <p:nvPr/>
        </p:nvSpPr>
        <p:spPr>
          <a:xfrm>
            <a:off x="4792663" y="4171950"/>
            <a:ext cx="2373312" cy="296863"/>
          </a:xfrm>
          <a:prstGeom prst="rect">
            <a:avLst/>
          </a:prstGeom>
          <a:noFill/>
          <a:effectLst/>
        </p:spPr>
        <p:txBody>
          <a:bodyPr lIns="109896" tIns="54947" rIns="109896" bIns="54947">
            <a:spAutoFit/>
          </a:bodyPr>
          <a:lstStyle/>
          <a:p>
            <a:pPr algn="ctr">
              <a:defRPr/>
            </a:pPr>
            <a:r>
              <a:rPr lang="en-GB" sz="1202" dirty="0" err="1">
                <a:solidFill>
                  <a:schemeClr val="tx1">
                    <a:lumMod val="65000"/>
                    <a:lumOff val="35000"/>
                  </a:schemeClr>
                </a:solidFill>
                <a:latin typeface="Gill Sans Light"/>
                <a:ea typeface="Arial" charset="0"/>
                <a:cs typeface="Gill Sans Light"/>
              </a:rPr>
              <a:t>Regenerateur</a:t>
            </a:r>
            <a:endParaRPr lang="en-GB" sz="1202" dirty="0">
              <a:solidFill>
                <a:schemeClr val="tx1">
                  <a:lumMod val="65000"/>
                  <a:lumOff val="35000"/>
                </a:schemeClr>
              </a:solidFill>
              <a:latin typeface="Gill Sans Light"/>
              <a:ea typeface="Arial" charset="0"/>
              <a:cs typeface="Gill Sans Light"/>
            </a:endParaRPr>
          </a:p>
        </p:txBody>
      </p:sp>
      <p:cxnSp>
        <p:nvCxnSpPr>
          <p:cNvPr id="473" name="Connecteur droit 472"/>
          <p:cNvCxnSpPr/>
          <p:nvPr/>
        </p:nvCxnSpPr>
        <p:spPr>
          <a:xfrm>
            <a:off x="2055813" y="4967288"/>
            <a:ext cx="1797050" cy="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74" name="Connecteur droit 473"/>
          <p:cNvCxnSpPr/>
          <p:nvPr/>
        </p:nvCxnSpPr>
        <p:spPr>
          <a:xfrm>
            <a:off x="2049463" y="4624388"/>
            <a:ext cx="1670050" cy="0"/>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75" name="Connecteur droit 474"/>
          <p:cNvCxnSpPr/>
          <p:nvPr/>
        </p:nvCxnSpPr>
        <p:spPr>
          <a:xfrm>
            <a:off x="2052638" y="3949700"/>
            <a:ext cx="1670050" cy="0"/>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76" name="Connecteur droit 475"/>
          <p:cNvCxnSpPr/>
          <p:nvPr/>
        </p:nvCxnSpPr>
        <p:spPr>
          <a:xfrm>
            <a:off x="2422525" y="3536950"/>
            <a:ext cx="0" cy="1562100"/>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77" name="ZoneTexte 476"/>
          <p:cNvSpPr txBox="1"/>
          <p:nvPr/>
        </p:nvSpPr>
        <p:spPr>
          <a:xfrm>
            <a:off x="2436813" y="4957763"/>
            <a:ext cx="541337" cy="296862"/>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X</a:t>
            </a:r>
            <a:r>
              <a:rPr lang="en-GB" sz="1202" dirty="0">
                <a:solidFill>
                  <a:schemeClr val="bg1">
                    <a:lumMod val="50000"/>
                  </a:schemeClr>
                </a:solidFill>
                <a:latin typeface="Calibri" charset="0"/>
                <a:ea typeface="Arial" charset="0"/>
                <a:cs typeface="Arial" charset="0"/>
              </a:rPr>
              <a:t>1</a:t>
            </a:r>
          </a:p>
        </p:txBody>
      </p:sp>
      <p:sp>
        <p:nvSpPr>
          <p:cNvPr id="478" name="ZoneTexte 477"/>
          <p:cNvSpPr txBox="1"/>
          <p:nvPr/>
        </p:nvSpPr>
        <p:spPr>
          <a:xfrm>
            <a:off x="3290888" y="4957763"/>
            <a:ext cx="512762" cy="296862"/>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X</a:t>
            </a:r>
            <a:r>
              <a:rPr lang="en-GB" sz="1202" dirty="0">
                <a:solidFill>
                  <a:schemeClr val="bg1">
                    <a:lumMod val="50000"/>
                  </a:schemeClr>
                </a:solidFill>
                <a:latin typeface="Calibri" charset="0"/>
                <a:ea typeface="Arial" charset="0"/>
                <a:cs typeface="Arial" charset="0"/>
              </a:rPr>
              <a:t>2</a:t>
            </a:r>
          </a:p>
        </p:txBody>
      </p:sp>
      <p:sp>
        <p:nvSpPr>
          <p:cNvPr id="479" name="ZoneTexte 478"/>
          <p:cNvSpPr txBox="1"/>
          <p:nvPr/>
        </p:nvSpPr>
        <p:spPr>
          <a:xfrm>
            <a:off x="1890713" y="4595813"/>
            <a:ext cx="407987" cy="298450"/>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P</a:t>
            </a:r>
            <a:r>
              <a:rPr lang="en-GB" sz="1202" dirty="0">
                <a:solidFill>
                  <a:schemeClr val="bg1">
                    <a:lumMod val="50000"/>
                  </a:schemeClr>
                </a:solidFill>
                <a:latin typeface="Calibri" charset="0"/>
                <a:ea typeface="Arial" charset="0"/>
                <a:cs typeface="Arial" charset="0"/>
              </a:rPr>
              <a:t>1</a:t>
            </a:r>
          </a:p>
        </p:txBody>
      </p:sp>
      <p:sp>
        <p:nvSpPr>
          <p:cNvPr id="480" name="ZoneTexte 479"/>
          <p:cNvSpPr txBox="1"/>
          <p:nvPr/>
        </p:nvSpPr>
        <p:spPr>
          <a:xfrm>
            <a:off x="1903413" y="3933825"/>
            <a:ext cx="395287" cy="298450"/>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P</a:t>
            </a:r>
            <a:r>
              <a:rPr lang="en-GB" sz="1202" dirty="0">
                <a:solidFill>
                  <a:schemeClr val="bg1">
                    <a:lumMod val="50000"/>
                  </a:schemeClr>
                </a:solidFill>
                <a:latin typeface="Calibri" charset="0"/>
                <a:ea typeface="Arial" charset="0"/>
                <a:cs typeface="Arial" charset="0"/>
              </a:rPr>
              <a:t>2</a:t>
            </a:r>
          </a:p>
        </p:txBody>
      </p:sp>
      <p:cxnSp>
        <p:nvCxnSpPr>
          <p:cNvPr id="481" name="Connecteur droit 480"/>
          <p:cNvCxnSpPr/>
          <p:nvPr/>
        </p:nvCxnSpPr>
        <p:spPr>
          <a:xfrm>
            <a:off x="3276600" y="3536950"/>
            <a:ext cx="9525" cy="1539875"/>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82" name="ZoneTexte 481"/>
          <p:cNvSpPr txBox="1"/>
          <p:nvPr/>
        </p:nvSpPr>
        <p:spPr>
          <a:xfrm rot="16200000">
            <a:off x="2138363" y="3387725"/>
            <a:ext cx="103187" cy="296863"/>
          </a:xfrm>
          <a:prstGeom prst="rect">
            <a:avLst/>
          </a:prstGeom>
          <a:noFill/>
          <a:effectLst/>
        </p:spPr>
        <p:txBody>
          <a:bodyPr lIns="93568" tIns="46783" rIns="93568" bIns="4678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sz="1300">
                <a:solidFill>
                  <a:srgbClr val="7F7F7F"/>
                </a:solidFill>
              </a:rPr>
              <a:t>&gt;</a:t>
            </a:r>
            <a:endParaRPr lang="en-GB" sz="1300"/>
          </a:p>
        </p:txBody>
      </p:sp>
      <p:sp>
        <p:nvSpPr>
          <p:cNvPr id="483" name="ZoneTexte 482"/>
          <p:cNvSpPr txBox="1"/>
          <p:nvPr/>
        </p:nvSpPr>
        <p:spPr>
          <a:xfrm>
            <a:off x="1903413" y="3394075"/>
            <a:ext cx="225425" cy="298450"/>
          </a:xfrm>
          <a:prstGeom prst="rect">
            <a:avLst/>
          </a:prstGeom>
          <a:noFill/>
          <a:effectLst/>
        </p:spPr>
        <p:txBody>
          <a:bodyPr lIns="93568" tIns="46783" rIns="93568" bIns="4678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sz="1300">
                <a:solidFill>
                  <a:srgbClr val="7F7F7F"/>
                </a:solidFill>
              </a:rPr>
              <a:t>P</a:t>
            </a:r>
            <a:endParaRPr lang="en-GB" sz="1300">
              <a:solidFill>
                <a:srgbClr val="7F7F7F"/>
              </a:solidFill>
              <a:latin typeface="Gill Sans Light"/>
              <a:ea typeface="Gill Sans Light"/>
              <a:cs typeface="Gill Sans Light"/>
            </a:endParaRPr>
          </a:p>
        </p:txBody>
      </p:sp>
      <p:sp>
        <p:nvSpPr>
          <p:cNvPr id="484" name="ZoneTexte 483"/>
          <p:cNvSpPr txBox="1"/>
          <p:nvPr/>
        </p:nvSpPr>
        <p:spPr>
          <a:xfrm>
            <a:off x="2354263" y="4111625"/>
            <a:ext cx="209550" cy="279400"/>
          </a:xfrm>
          <a:prstGeom prst="rect">
            <a:avLst/>
          </a:prstGeom>
          <a:noFill/>
          <a:effectLst/>
        </p:spPr>
        <p:txBody>
          <a:bodyPr lIns="93568" tIns="46783" rIns="93568" bIns="46783">
            <a:spAutoFit/>
          </a:bodyPr>
          <a:lstStyle/>
          <a:p>
            <a:pPr>
              <a:defRPr/>
            </a:pPr>
            <a:r>
              <a:rPr lang="en-GB" sz="1202" dirty="0">
                <a:solidFill>
                  <a:srgbClr val="FF6600"/>
                </a:solidFill>
                <a:latin typeface="Gill Sans Light"/>
                <a:ea typeface="Arial" charset="0"/>
                <a:cs typeface="Gill Sans Light"/>
              </a:rPr>
              <a:t>C</a:t>
            </a:r>
          </a:p>
        </p:txBody>
      </p:sp>
      <p:cxnSp>
        <p:nvCxnSpPr>
          <p:cNvPr id="485" name="Connecteur droit 484"/>
          <p:cNvCxnSpPr/>
          <p:nvPr/>
        </p:nvCxnSpPr>
        <p:spPr>
          <a:xfrm>
            <a:off x="2190750" y="3535363"/>
            <a:ext cx="0" cy="155575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486" name="Triangle isocèle 100"/>
          <p:cNvSpPr/>
          <p:nvPr/>
        </p:nvSpPr>
        <p:spPr>
          <a:xfrm rot="16200000">
            <a:off x="2655094" y="4591844"/>
            <a:ext cx="73025" cy="58737"/>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487" name="Triangle isocèle 101"/>
          <p:cNvSpPr/>
          <p:nvPr/>
        </p:nvSpPr>
        <p:spPr>
          <a:xfrm rot="4973554">
            <a:off x="3069431" y="4269582"/>
            <a:ext cx="73025" cy="58738"/>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488" name="Forme libre 487"/>
          <p:cNvSpPr/>
          <p:nvPr/>
        </p:nvSpPr>
        <p:spPr>
          <a:xfrm>
            <a:off x="2417643" y="3953438"/>
            <a:ext cx="349094" cy="681487"/>
          </a:xfrm>
          <a:custGeom>
            <a:avLst/>
            <a:gdLst>
              <a:gd name="connsiteX0" fmla="*/ 0 w 460375"/>
              <a:gd name="connsiteY0" fmla="*/ 819150 h 819150"/>
              <a:gd name="connsiteX1" fmla="*/ 460375 w 460375"/>
              <a:gd name="connsiteY1" fmla="*/ 0 h 819150"/>
            </a:gdLst>
            <a:ahLst/>
            <a:cxnLst>
              <a:cxn ang="0">
                <a:pos x="connsiteX0" y="connsiteY0"/>
              </a:cxn>
              <a:cxn ang="0">
                <a:pos x="connsiteX1" y="connsiteY1"/>
              </a:cxn>
            </a:cxnLst>
            <a:rect l="l" t="t" r="r" b="b"/>
            <a:pathLst>
              <a:path w="460375" h="819150">
                <a:moveTo>
                  <a:pt x="0" y="819150"/>
                </a:moveTo>
                <a:lnTo>
                  <a:pt x="460375" y="0"/>
                </a:lnTo>
              </a:path>
            </a:pathLst>
          </a:custGeom>
          <a:ln w="28575" cmpd="sng">
            <a:solidFill>
              <a:srgbClr val="FF6600"/>
            </a:solidFill>
          </a:ln>
          <a:effectLst>
            <a:glow>
              <a:srgbClr val="FF6600"/>
            </a:glow>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p>
        </p:txBody>
      </p:sp>
      <p:sp>
        <p:nvSpPr>
          <p:cNvPr id="489" name="Forme libre 488"/>
          <p:cNvSpPr/>
          <p:nvPr/>
        </p:nvSpPr>
        <p:spPr>
          <a:xfrm>
            <a:off x="2932113" y="3944938"/>
            <a:ext cx="349250" cy="682625"/>
          </a:xfrm>
          <a:custGeom>
            <a:avLst/>
            <a:gdLst>
              <a:gd name="connsiteX0" fmla="*/ 0 w 460375"/>
              <a:gd name="connsiteY0" fmla="*/ 819150 h 819150"/>
              <a:gd name="connsiteX1" fmla="*/ 460375 w 460375"/>
              <a:gd name="connsiteY1" fmla="*/ 0 h 819150"/>
            </a:gdLst>
            <a:ahLst/>
            <a:cxnLst>
              <a:cxn ang="0">
                <a:pos x="connsiteX0" y="connsiteY0"/>
              </a:cxn>
              <a:cxn ang="0">
                <a:pos x="connsiteX1" y="connsiteY1"/>
              </a:cxn>
            </a:cxnLst>
            <a:rect l="l" t="t" r="r" b="b"/>
            <a:pathLst>
              <a:path w="460375" h="819150">
                <a:moveTo>
                  <a:pt x="0" y="819150"/>
                </a:moveTo>
                <a:lnTo>
                  <a:pt x="460375" y="0"/>
                </a:ln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p>
            <a:pPr algn="ctr">
              <a:defRPr/>
            </a:pPr>
            <a:endParaRPr lang="en-GB" sz="1322" dirty="0"/>
          </a:p>
        </p:txBody>
      </p:sp>
      <p:sp>
        <p:nvSpPr>
          <p:cNvPr id="490" name="Forme libre 489"/>
          <p:cNvSpPr/>
          <p:nvPr/>
        </p:nvSpPr>
        <p:spPr>
          <a:xfrm>
            <a:off x="2773363" y="3948113"/>
            <a:ext cx="508000" cy="0"/>
          </a:xfrm>
          <a:custGeom>
            <a:avLst/>
            <a:gdLst>
              <a:gd name="connsiteX0" fmla="*/ 0 w 669925"/>
              <a:gd name="connsiteY0" fmla="*/ 0 h 0"/>
              <a:gd name="connsiteX1" fmla="*/ 669925 w 669925"/>
              <a:gd name="connsiteY1" fmla="*/ 0 h 0"/>
            </a:gdLst>
            <a:ahLst/>
            <a:cxnLst>
              <a:cxn ang="0">
                <a:pos x="connsiteX0" y="connsiteY0"/>
              </a:cxn>
              <a:cxn ang="0">
                <a:pos x="connsiteX1" y="connsiteY1"/>
              </a:cxn>
            </a:cxnLst>
            <a:rect l="l" t="t" r="r" b="b"/>
            <a:pathLst>
              <a:path w="669925">
                <a:moveTo>
                  <a:pt x="0" y="0"/>
                </a:moveTo>
                <a:lnTo>
                  <a:pt x="669925" y="0"/>
                </a:ln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p>
            <a:pPr algn="ctr">
              <a:defRPr/>
            </a:pPr>
            <a:endParaRPr lang="en-GB" sz="1322" dirty="0"/>
          </a:p>
        </p:txBody>
      </p:sp>
      <p:sp>
        <p:nvSpPr>
          <p:cNvPr id="491" name="Triangle isocèle 105"/>
          <p:cNvSpPr/>
          <p:nvPr/>
        </p:nvSpPr>
        <p:spPr>
          <a:xfrm rot="1672495">
            <a:off x="2576513" y="4230688"/>
            <a:ext cx="66675" cy="63500"/>
          </a:xfrm>
          <a:prstGeom prst="triangl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492" name="ZoneTexte 491"/>
          <p:cNvSpPr txBox="1"/>
          <p:nvPr/>
        </p:nvSpPr>
        <p:spPr>
          <a:xfrm>
            <a:off x="2876550" y="3686175"/>
            <a:ext cx="209550" cy="279400"/>
          </a:xfrm>
          <a:prstGeom prst="rect">
            <a:avLst/>
          </a:prstGeom>
          <a:noFill/>
          <a:ln>
            <a:noFill/>
          </a:ln>
          <a:effectLst/>
        </p:spPr>
        <p:txBody>
          <a:bodyPr lIns="93568" tIns="46783" rIns="93568" bIns="46783">
            <a:spAutoFit/>
          </a:bodyPr>
          <a:lstStyle/>
          <a:p>
            <a:pPr>
              <a:defRPr/>
            </a:pPr>
            <a:r>
              <a:rPr lang="en-GB" sz="1202" dirty="0">
                <a:solidFill>
                  <a:schemeClr val="accent2">
                    <a:lumMod val="60000"/>
                    <a:lumOff val="40000"/>
                  </a:schemeClr>
                </a:solidFill>
                <a:latin typeface="Gill Sans Light"/>
                <a:ea typeface="Arial" charset="0"/>
                <a:cs typeface="Gill Sans Light"/>
              </a:rPr>
              <a:t>R</a:t>
            </a:r>
          </a:p>
        </p:txBody>
      </p:sp>
      <p:sp>
        <p:nvSpPr>
          <p:cNvPr id="493" name="ZoneTexte 492"/>
          <p:cNvSpPr txBox="1"/>
          <p:nvPr/>
        </p:nvSpPr>
        <p:spPr>
          <a:xfrm>
            <a:off x="3119438" y="4171950"/>
            <a:ext cx="209550" cy="279400"/>
          </a:xfrm>
          <a:prstGeom prst="rect">
            <a:avLst/>
          </a:prstGeom>
          <a:noFill/>
          <a:effectLst/>
        </p:spPr>
        <p:txBody>
          <a:bodyPr lIns="93568" tIns="46783" rIns="93568" bIns="46783">
            <a:spAutoFit/>
          </a:bodyPr>
          <a:lstStyle/>
          <a:p>
            <a:pPr>
              <a:defRPr/>
            </a:pPr>
            <a:r>
              <a:rPr lang="en-GB" sz="1202" dirty="0">
                <a:solidFill>
                  <a:schemeClr val="accent2">
                    <a:lumMod val="60000"/>
                    <a:lumOff val="40000"/>
                  </a:schemeClr>
                </a:solidFill>
                <a:latin typeface="Gill Sans Light"/>
                <a:ea typeface="Arial" charset="0"/>
                <a:cs typeface="Gill Sans Light"/>
              </a:rPr>
              <a:t>D</a:t>
            </a:r>
          </a:p>
        </p:txBody>
      </p:sp>
      <p:sp>
        <p:nvSpPr>
          <p:cNvPr id="494" name="ZoneTexte 493"/>
          <p:cNvSpPr txBox="1"/>
          <p:nvPr/>
        </p:nvSpPr>
        <p:spPr>
          <a:xfrm>
            <a:off x="2555875" y="4633913"/>
            <a:ext cx="209550" cy="279400"/>
          </a:xfrm>
          <a:prstGeom prst="rect">
            <a:avLst/>
          </a:prstGeom>
          <a:noFill/>
          <a:effectLst/>
        </p:spPr>
        <p:txBody>
          <a:bodyPr lIns="93568" tIns="46783" rIns="93568" bIns="46783">
            <a:spAutoFit/>
          </a:bodyPr>
          <a:lstStyle/>
          <a:p>
            <a:pPr>
              <a:defRPr/>
            </a:pPr>
            <a:r>
              <a:rPr lang="en-GB" sz="1202" dirty="0">
                <a:solidFill>
                  <a:schemeClr val="accent2">
                    <a:lumMod val="60000"/>
                    <a:lumOff val="40000"/>
                  </a:schemeClr>
                </a:solidFill>
                <a:latin typeface="Gill Sans Light"/>
                <a:ea typeface="Arial" charset="0"/>
                <a:cs typeface="Gill Sans Light"/>
              </a:rPr>
              <a:t>A</a:t>
            </a:r>
          </a:p>
        </p:txBody>
      </p:sp>
      <p:sp>
        <p:nvSpPr>
          <p:cNvPr id="495" name="Ellipse 494"/>
          <p:cNvSpPr/>
          <p:nvPr/>
        </p:nvSpPr>
        <p:spPr>
          <a:xfrm>
            <a:off x="2408238" y="4614863"/>
            <a:ext cx="26987" cy="26987"/>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496" name="Forme libre 495"/>
          <p:cNvSpPr/>
          <p:nvPr/>
        </p:nvSpPr>
        <p:spPr>
          <a:xfrm>
            <a:off x="2435225" y="4624388"/>
            <a:ext cx="508000" cy="0"/>
          </a:xfrm>
          <a:custGeom>
            <a:avLst/>
            <a:gdLst>
              <a:gd name="connsiteX0" fmla="*/ 0 w 669925"/>
              <a:gd name="connsiteY0" fmla="*/ 0 h 0"/>
              <a:gd name="connsiteX1" fmla="*/ 669925 w 669925"/>
              <a:gd name="connsiteY1" fmla="*/ 0 h 0"/>
            </a:gdLst>
            <a:ahLst/>
            <a:cxnLst>
              <a:cxn ang="0">
                <a:pos x="connsiteX0" y="connsiteY0"/>
              </a:cxn>
              <a:cxn ang="0">
                <a:pos x="connsiteX1" y="connsiteY1"/>
              </a:cxn>
            </a:cxnLst>
            <a:rect l="l" t="t" r="r" b="b"/>
            <a:pathLst>
              <a:path w="669925">
                <a:moveTo>
                  <a:pt x="0" y="0"/>
                </a:moveTo>
                <a:lnTo>
                  <a:pt x="669925" y="0"/>
                </a:ln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p>
            <a:pPr algn="ctr">
              <a:defRPr/>
            </a:pPr>
            <a:endParaRPr lang="en-GB" sz="1322" dirty="0"/>
          </a:p>
        </p:txBody>
      </p:sp>
      <p:sp>
        <p:nvSpPr>
          <p:cNvPr id="497" name="Ellipse 496"/>
          <p:cNvSpPr/>
          <p:nvPr/>
        </p:nvSpPr>
        <p:spPr>
          <a:xfrm>
            <a:off x="2757488" y="3933825"/>
            <a:ext cx="26987" cy="26988"/>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498" name="Ellipse 497"/>
          <p:cNvSpPr/>
          <p:nvPr/>
        </p:nvSpPr>
        <p:spPr>
          <a:xfrm>
            <a:off x="3263900" y="3935413"/>
            <a:ext cx="28575" cy="26987"/>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499" name="Ellipse 498"/>
          <p:cNvSpPr/>
          <p:nvPr/>
        </p:nvSpPr>
        <p:spPr>
          <a:xfrm>
            <a:off x="2919413" y="4611688"/>
            <a:ext cx="26987" cy="25400"/>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500" name="Triangle isocèle 114"/>
          <p:cNvSpPr/>
          <p:nvPr/>
        </p:nvSpPr>
        <p:spPr>
          <a:xfrm rot="5400000">
            <a:off x="2971006" y="3918744"/>
            <a:ext cx="73025" cy="58738"/>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501" name="ZoneTexte 500"/>
          <p:cNvSpPr txBox="1"/>
          <p:nvPr/>
        </p:nvSpPr>
        <p:spPr>
          <a:xfrm>
            <a:off x="3702050" y="4991100"/>
            <a:ext cx="469900" cy="298450"/>
          </a:xfrm>
          <a:prstGeom prst="rect">
            <a:avLst/>
          </a:prstGeom>
          <a:noFill/>
          <a:effectLst/>
        </p:spPr>
        <p:txBody>
          <a:bodyPr lIns="93568" tIns="46783" rIns="93568" bIns="46783">
            <a:spAutoFit/>
          </a:bodyPr>
          <a:lstStyle/>
          <a:p>
            <a:pPr>
              <a:defRPr/>
            </a:pPr>
            <a:r>
              <a:rPr lang="en-GB" sz="1322" dirty="0" err="1">
                <a:solidFill>
                  <a:srgbClr val="7F7F7F"/>
                </a:solidFill>
                <a:latin typeface="Gill Sans Light"/>
                <a:ea typeface="Arial" charset="0"/>
                <a:cs typeface="Gill Sans Light"/>
              </a:rPr>
              <a:t>Xd</a:t>
            </a:r>
            <a:endParaRPr lang="en-GB" sz="1322" dirty="0">
              <a:solidFill>
                <a:srgbClr val="7F7F7F"/>
              </a:solidFill>
              <a:latin typeface="Gill Sans Light"/>
              <a:ea typeface="Arial" charset="0"/>
              <a:cs typeface="Gill Sans Light"/>
            </a:endParaRPr>
          </a:p>
        </p:txBody>
      </p:sp>
      <p:sp>
        <p:nvSpPr>
          <p:cNvPr id="502" name="ZoneTexte 501"/>
          <p:cNvSpPr txBox="1"/>
          <p:nvPr/>
        </p:nvSpPr>
        <p:spPr>
          <a:xfrm>
            <a:off x="3708400" y="4824413"/>
            <a:ext cx="203200" cy="296862"/>
          </a:xfrm>
          <a:prstGeom prst="rect">
            <a:avLst/>
          </a:prstGeom>
          <a:noFill/>
          <a:effectLst/>
        </p:spPr>
        <p:txBody>
          <a:bodyPr lIns="93568" tIns="46783" rIns="93568" bIns="46783">
            <a:spAutoFit/>
          </a:bodyPr>
          <a:lstStyle/>
          <a:p>
            <a:pPr>
              <a:defRPr/>
            </a:pPr>
            <a:r>
              <a:rPr lang="en-GB" sz="1322" dirty="0">
                <a:solidFill>
                  <a:schemeClr val="tx1">
                    <a:lumMod val="65000"/>
                    <a:lumOff val="35000"/>
                  </a:schemeClr>
                </a:solidFill>
                <a:latin typeface="Calibri" charset="0"/>
                <a:ea typeface="Arial" charset="0"/>
                <a:cs typeface="Arial" charset="0"/>
              </a:rPr>
              <a:t>&gt;</a:t>
            </a:r>
          </a:p>
        </p:txBody>
      </p:sp>
      <p:sp>
        <p:nvSpPr>
          <p:cNvPr id="503" name="Ellipse 502"/>
          <p:cNvSpPr/>
          <p:nvPr/>
        </p:nvSpPr>
        <p:spPr>
          <a:xfrm>
            <a:off x="2386345" y="4562725"/>
            <a:ext cx="86672" cy="95090"/>
          </a:xfrm>
          <a:prstGeom prst="ellipse">
            <a:avLst/>
          </a:prstGeom>
          <a:solidFill>
            <a:srgbClr val="FF6600"/>
          </a:solidFill>
          <a:ln/>
          <a:effectLst/>
        </p:spPr>
        <p:style>
          <a:lnRef idx="0">
            <a:schemeClr val="accent6"/>
          </a:lnRef>
          <a:fillRef idx="3">
            <a:schemeClr val="accent6"/>
          </a:fillRef>
          <a:effectRef idx="3">
            <a:schemeClr val="accent6"/>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10354" name="ZoneTexte 503"/>
          <p:cNvSpPr txBox="1">
            <a:spLocks noChangeArrowheads="1"/>
          </p:cNvSpPr>
          <p:nvPr/>
        </p:nvSpPr>
        <p:spPr bwMode="auto">
          <a:xfrm>
            <a:off x="1984375" y="2251075"/>
            <a:ext cx="218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8" tIns="46783" rIns="93568" bIns="4678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b="1">
                <a:solidFill>
                  <a:srgbClr val="FF8610"/>
                </a:solidFill>
                <a:latin typeface="Arial" panose="020B0604020202020204" pitchFamily="34" charset="0"/>
              </a:rPr>
              <a:t>&gt; </a:t>
            </a:r>
            <a:r>
              <a:rPr lang="en-GB" b="1">
                <a:latin typeface="Arial" panose="020B0604020202020204" pitchFamily="34" charset="0"/>
              </a:rPr>
              <a:t>COMPRESSION</a:t>
            </a:r>
          </a:p>
        </p:txBody>
      </p:sp>
      <p:cxnSp>
        <p:nvCxnSpPr>
          <p:cNvPr id="505" name="Connecteur droit 504"/>
          <p:cNvCxnSpPr/>
          <p:nvPr/>
        </p:nvCxnSpPr>
        <p:spPr>
          <a:xfrm>
            <a:off x="6762750" y="4514850"/>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cxnSp>
        <p:nvCxnSpPr>
          <p:cNvPr id="506" name="Connecteur droit 505"/>
          <p:cNvCxnSpPr/>
          <p:nvPr/>
        </p:nvCxnSpPr>
        <p:spPr>
          <a:xfrm>
            <a:off x="6832600" y="4527550"/>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pic>
        <p:nvPicPr>
          <p:cNvPr id="10357" name="Image 50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8288" y="2773363"/>
            <a:ext cx="2401887"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8" name="Connecteur droit avec flèche 507">
            <a:extLst>
              <a:ext uri="{FF2B5EF4-FFF2-40B4-BE49-F238E27FC236}"/>
            </a:extLst>
          </p:cNvPr>
          <p:cNvCxnSpPr/>
          <p:nvPr/>
        </p:nvCxnSpPr>
        <p:spPr>
          <a:xfrm>
            <a:off x="9024938" y="3654425"/>
            <a:ext cx="0" cy="4572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09" name="ZoneTexte 508"/>
          <p:cNvSpPr txBox="1"/>
          <p:nvPr/>
        </p:nvSpPr>
        <p:spPr>
          <a:xfrm>
            <a:off x="4581525" y="4170363"/>
            <a:ext cx="898525" cy="295275"/>
          </a:xfrm>
          <a:prstGeom prst="rect">
            <a:avLst/>
          </a:prstGeom>
          <a:noFill/>
          <a:effectLst/>
        </p:spPr>
        <p:txBody>
          <a:bodyPr lIns="109896" tIns="54947" rIns="109896" bIns="54947">
            <a:spAutoFit/>
          </a:bodyPr>
          <a:lstStyle/>
          <a:p>
            <a:pPr algn="ctr">
              <a:defRPr/>
            </a:pPr>
            <a:r>
              <a:rPr lang="en-GB" sz="1202" dirty="0">
                <a:solidFill>
                  <a:srgbClr val="C0504D"/>
                </a:solidFill>
                <a:latin typeface="Gill Sans Light"/>
                <a:ea typeface="Arial" charset="0"/>
                <a:cs typeface="Gill Sans Light"/>
              </a:rPr>
              <a:t>Heater</a:t>
            </a:r>
          </a:p>
        </p:txBody>
      </p:sp>
      <p:sp>
        <p:nvSpPr>
          <p:cNvPr id="510" name="ZoneTexte 509"/>
          <p:cNvSpPr txBox="1"/>
          <p:nvPr/>
        </p:nvSpPr>
        <p:spPr>
          <a:xfrm>
            <a:off x="6713538" y="4171950"/>
            <a:ext cx="673100" cy="296863"/>
          </a:xfrm>
          <a:prstGeom prst="rect">
            <a:avLst/>
          </a:prstGeom>
          <a:noFill/>
          <a:effectLst/>
        </p:spPr>
        <p:txBody>
          <a:bodyPr lIns="109896" tIns="54947" rIns="109896" bIns="54947">
            <a:spAutoFit/>
          </a:bodyPr>
          <a:lstStyle/>
          <a:p>
            <a:pPr algn="ctr">
              <a:defRPr/>
            </a:pPr>
            <a:r>
              <a:rPr lang="en-GB" sz="1202" dirty="0">
                <a:solidFill>
                  <a:schemeClr val="accent1"/>
                </a:solidFill>
                <a:latin typeface="Gill Sans Light"/>
                <a:ea typeface="Arial" charset="0"/>
                <a:cs typeface="Gill Sans Light"/>
              </a:rPr>
              <a:t>Cooler</a:t>
            </a:r>
          </a:p>
        </p:txBody>
      </p:sp>
      <p:pic>
        <p:nvPicPr>
          <p:cNvPr id="10361" name="Picture 12" descr="See original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463" y="5108575"/>
            <a:ext cx="3508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2" name="Picture 2" descr="Image result for image flam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663" y="5092700"/>
            <a:ext cx="65087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0"/>
          </p:nvPr>
        </p:nvSpPr>
        <p:spPr/>
        <p:txBody>
          <a:bodyPr/>
          <a:lstStyle/>
          <a:p>
            <a:pPr>
              <a:defRPr/>
            </a:pPr>
            <a:fld id="{D6D66D21-1EBE-47DE-90B1-96D0AAF5BC4A}" type="slidenum">
              <a:rPr lang="fr-FR" altLang="fr-FR" smtClean="0"/>
              <a:pPr>
                <a:defRPr/>
              </a:pPr>
              <a:t>98</a:t>
            </a:fld>
            <a:endParaRPr lang="fr-FR" altLang="fr-FR"/>
          </a:p>
        </p:txBody>
      </p:sp>
    </p:spTree>
    <p:extLst>
      <p:ext uri="{BB962C8B-B14F-4D97-AF65-F5344CB8AC3E}">
        <p14:creationId xmlns:p14="http://schemas.microsoft.com/office/powerpoint/2010/main" val="364517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grpId="0" nodeType="withEffect">
                                  <p:stCondLst>
                                    <p:cond delay="0"/>
                                  </p:stCondLst>
                                  <p:childTnLst>
                                    <p:animMotion origin="layout" path="M 0 0 L 0.10244 0 " pathEditMode="relative" ptsTypes="AA">
                                      <p:cBhvr>
                                        <p:cTn id="6" dur="5000" fill="hold"/>
                                        <p:tgtEl>
                                          <p:spTgt spid="411"/>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0244 0 " pathEditMode="relative" ptsTypes="AA">
                                      <p:cBhvr>
                                        <p:cTn id="8" dur="5000" fill="hold"/>
                                        <p:tgtEl>
                                          <p:spTgt spid="425"/>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10244 0 " pathEditMode="relative" ptsTypes="AA">
                                      <p:cBhvr>
                                        <p:cTn id="10" dur="5000" fill="hold"/>
                                        <p:tgtEl>
                                          <p:spTgt spid="410"/>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0244 0 " pathEditMode="relative" ptsTypes="AA">
                                      <p:cBhvr>
                                        <p:cTn id="12" dur="5000" fill="hold"/>
                                        <p:tgtEl>
                                          <p:spTgt spid="408"/>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6.07995E-8 2.96296E-6 L -0.0912 2.96296E-6 " pathEditMode="relative" ptsTypes="AA">
                                      <p:cBhvr>
                                        <p:cTn id="14" dur="5000" fill="hold"/>
                                        <p:tgtEl>
                                          <p:spTgt spid="429"/>
                                        </p:tgtEl>
                                        <p:attrNameLst>
                                          <p:attrName>ppt_x</p:attrName>
                                          <p:attrName>ppt_y</p:attrName>
                                        </p:attrNameLst>
                                      </p:cBhvr>
                                    </p:animMotion>
                                  </p:childTnLst>
                                </p:cTn>
                              </p:par>
                              <p:par>
                                <p:cTn id="15" presetID="0" presetClass="path" presetSubtype="0" accel="50000" decel="50000" fill="hold" grpId="1" nodeType="withEffect">
                                  <p:stCondLst>
                                    <p:cond delay="0"/>
                                  </p:stCondLst>
                                  <p:childTnLst>
                                    <p:animMotion origin="layout" path="M 0 0 L 0.13011 0.00139 " pathEditMode="relative" ptsTypes="AA">
                                      <p:cBhvr>
                                        <p:cTn id="16" dur="5000" fill="hold"/>
                                        <p:tgtEl>
                                          <p:spTgt spid="408"/>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1.25E-6 -2.22222E-6 L 0.02721 -0.09282 " pathEditMode="relative" rAng="0" ptsTypes="AA">
                                      <p:cBhvr>
                                        <p:cTn id="18" dur="5000" fill="hold"/>
                                        <p:tgtEl>
                                          <p:spTgt spid="503"/>
                                        </p:tgtEl>
                                        <p:attrNameLst>
                                          <p:attrName>ppt_x</p:attrName>
                                          <p:attrName>ppt_y</p:attrName>
                                        </p:attrNameLst>
                                      </p:cBhvr>
                                      <p:rCtr x="1354" y="-4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animBg="1"/>
      <p:bldP spid="408" grpId="1" animBg="1"/>
      <p:bldP spid="411" grpId="0" animBg="1"/>
      <p:bldP spid="425" grpId="0" animBg="1"/>
      <p:bldP spid="42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Rectangle 242"/>
          <p:cNvSpPr/>
          <p:nvPr/>
        </p:nvSpPr>
        <p:spPr>
          <a:xfrm>
            <a:off x="41275" y="1497013"/>
            <a:ext cx="4262438" cy="43799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22" name="Rectangle 121"/>
          <p:cNvSpPr/>
          <p:nvPr/>
        </p:nvSpPr>
        <p:spPr>
          <a:xfrm>
            <a:off x="7712075" y="1319213"/>
            <a:ext cx="2395538" cy="23923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23" name="Rectangle 122"/>
          <p:cNvSpPr/>
          <p:nvPr/>
        </p:nvSpPr>
        <p:spPr>
          <a:xfrm>
            <a:off x="3741738" y="2509838"/>
            <a:ext cx="3852862" cy="177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24" name="Rectangle 123"/>
          <p:cNvSpPr/>
          <p:nvPr/>
        </p:nvSpPr>
        <p:spPr>
          <a:xfrm rot="5400000">
            <a:off x="2530475" y="3724275"/>
            <a:ext cx="2601913" cy="1762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25" name="Rectangle 124"/>
          <p:cNvSpPr/>
          <p:nvPr/>
        </p:nvSpPr>
        <p:spPr>
          <a:xfrm rot="5400000">
            <a:off x="6203157" y="3729831"/>
            <a:ext cx="2603500" cy="1762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26" name="Rectangle 125"/>
          <p:cNvSpPr/>
          <p:nvPr/>
        </p:nvSpPr>
        <p:spPr>
          <a:xfrm>
            <a:off x="6583363" y="2794000"/>
            <a:ext cx="981075" cy="1825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grpSp>
        <p:nvGrpSpPr>
          <p:cNvPr id="11271" name="Grouper 41"/>
          <p:cNvGrpSpPr>
            <a:grpSpLocks/>
          </p:cNvGrpSpPr>
          <p:nvPr/>
        </p:nvGrpSpPr>
        <p:grpSpPr bwMode="auto">
          <a:xfrm rot="10800000">
            <a:off x="6519863" y="1798638"/>
            <a:ext cx="573087" cy="73025"/>
            <a:chOff x="3451225" y="1685925"/>
            <a:chExt cx="600075" cy="79375"/>
          </a:xfrm>
        </p:grpSpPr>
        <p:cxnSp>
          <p:nvCxnSpPr>
            <p:cNvPr id="128" name="Connecteur droit 127"/>
            <p:cNvCxnSpPr>
              <a:cxnSpLocks noChangeShapeType="1"/>
            </p:cNvCxnSpPr>
            <p:nvPr/>
          </p:nvCxnSpPr>
          <p:spPr bwMode="auto">
            <a:xfrm>
              <a:off x="3451225" y="1724025"/>
              <a:ext cx="590550" cy="0"/>
            </a:xfrm>
            <a:prstGeom prst="line">
              <a:avLst/>
            </a:prstGeom>
            <a:noFill/>
            <a:ln w="9525">
              <a:solidFill>
                <a:srgbClr val="40404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9" name="Forme libre 128"/>
            <p:cNvSpPr>
              <a:spLocks/>
            </p:cNvSpPr>
            <p:nvPr/>
          </p:nvSpPr>
          <p:spPr bwMode="auto">
            <a:xfrm>
              <a:off x="3975100" y="1685925"/>
              <a:ext cx="76200" cy="79375"/>
            </a:xfrm>
            <a:custGeom>
              <a:avLst/>
              <a:gdLst>
                <a:gd name="T0" fmla="*/ 0 w 69850"/>
                <a:gd name="T1" fmla="*/ 79375 h 95250"/>
                <a:gd name="T2" fmla="*/ 76200 w 69850"/>
                <a:gd name="T3" fmla="*/ 37042 h 95250"/>
                <a:gd name="T4" fmla="*/ 6927 w 69850"/>
                <a:gd name="T5" fmla="*/ 0 h 95250"/>
                <a:gd name="T6" fmla="*/ 72736 w 69850"/>
                <a:gd name="T7" fmla="*/ 39688 h 95250"/>
                <a:gd name="T8" fmla="*/ 0 w 69850"/>
                <a:gd name="T9" fmla="*/ 79375 h 95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850" h="95250">
                  <a:moveTo>
                    <a:pt x="0" y="95250"/>
                  </a:moveTo>
                  <a:lnTo>
                    <a:pt x="69850" y="44450"/>
                  </a:lnTo>
                  <a:lnTo>
                    <a:pt x="6350" y="0"/>
                  </a:lnTo>
                  <a:lnTo>
                    <a:pt x="66675" y="47625"/>
                  </a:lnTo>
                  <a:lnTo>
                    <a:pt x="0" y="95250"/>
                  </a:lnTo>
                  <a:close/>
                </a:path>
              </a:pathLst>
            </a:custGeom>
            <a:gradFill rotWithShape="1">
              <a:gsLst>
                <a:gs pos="0">
                  <a:srgbClr val="3A7CCB"/>
                </a:gs>
                <a:gs pos="20000">
                  <a:srgbClr val="3C7BC7"/>
                </a:gs>
                <a:gs pos="100000">
                  <a:srgbClr val="2C5D98"/>
                </a:gs>
              </a:gsLst>
              <a:lin ang="5400000"/>
            </a:gradFill>
            <a:ln w="9525" cap="flat" cmpd="sng">
              <a:solidFill>
                <a:srgbClr val="404040"/>
              </a:solidFill>
              <a:prstDash val="solid"/>
              <a:round/>
              <a:headEnd/>
              <a:tailEnd/>
            </a:ln>
            <a:effectLst>
              <a:outerShdw blurRad="40000" dist="23000" dir="5400000" rotWithShape="0">
                <a:srgbClr val="000000">
                  <a:alpha val="34999"/>
                </a:srgbClr>
              </a:outerShdw>
            </a:effectLst>
          </p:spPr>
          <p:txBody>
            <a:bodyPr anchor="ctr"/>
            <a:lstStyle/>
            <a:p>
              <a:endParaRPr lang="fr-FR"/>
            </a:p>
          </p:txBody>
        </p:sp>
      </p:grpSp>
      <p:sp>
        <p:nvSpPr>
          <p:cNvPr id="130" name="Rectangle 129"/>
          <p:cNvSpPr/>
          <p:nvPr/>
        </p:nvSpPr>
        <p:spPr>
          <a:xfrm>
            <a:off x="7270750" y="4813300"/>
            <a:ext cx="1931988" cy="72231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31" name="Rectangle 130"/>
          <p:cNvSpPr/>
          <p:nvPr/>
        </p:nvSpPr>
        <p:spPr>
          <a:xfrm>
            <a:off x="7245350" y="2251075"/>
            <a:ext cx="1303338" cy="82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32" name="Rectangle 131"/>
          <p:cNvSpPr/>
          <p:nvPr/>
        </p:nvSpPr>
        <p:spPr>
          <a:xfrm>
            <a:off x="2967038" y="2101850"/>
            <a:ext cx="7334250" cy="2947988"/>
          </a:xfrm>
          <a:prstGeom prst="rect">
            <a:avLst/>
          </a:prstGeom>
          <a:pattFill prst="wdUpDiag">
            <a:fgClr>
              <a:schemeClr val="tx1">
                <a:lumMod val="75000"/>
                <a:lumOff val="25000"/>
              </a:schemeClr>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33" name="Forme libre 132"/>
          <p:cNvSpPr/>
          <p:nvPr/>
        </p:nvSpPr>
        <p:spPr>
          <a:xfrm>
            <a:off x="5905500" y="2089150"/>
            <a:ext cx="2986088" cy="2979738"/>
          </a:xfrm>
          <a:custGeom>
            <a:avLst/>
            <a:gdLst>
              <a:gd name="connsiteX0" fmla="*/ 0 w 5530850"/>
              <a:gd name="connsiteY0" fmla="*/ 0 h 2971800"/>
              <a:gd name="connsiteX1" fmla="*/ 6350 w 5530850"/>
              <a:gd name="connsiteY1" fmla="*/ 2419350 h 2971800"/>
              <a:gd name="connsiteX2" fmla="*/ 152400 w 5530850"/>
              <a:gd name="connsiteY2" fmla="*/ 2425700 h 2971800"/>
              <a:gd name="connsiteX3" fmla="*/ 127000 w 5530850"/>
              <a:gd name="connsiteY3" fmla="*/ 2971800 h 2971800"/>
              <a:gd name="connsiteX4" fmla="*/ 5518150 w 5530850"/>
              <a:gd name="connsiteY4" fmla="*/ 2971800 h 2971800"/>
              <a:gd name="connsiteX5" fmla="*/ 5530850 w 5530850"/>
              <a:gd name="connsiteY5" fmla="*/ 19050 h 2971800"/>
              <a:gd name="connsiteX6" fmla="*/ 0 w 55308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0850" h="2971800">
                <a:moveTo>
                  <a:pt x="0" y="0"/>
                </a:moveTo>
                <a:cubicBezTo>
                  <a:pt x="2117" y="806450"/>
                  <a:pt x="4233" y="1612900"/>
                  <a:pt x="6350" y="2419350"/>
                </a:cubicBezTo>
                <a:lnTo>
                  <a:pt x="152400" y="2425700"/>
                </a:lnTo>
                <a:lnTo>
                  <a:pt x="127000" y="2971800"/>
                </a:lnTo>
                <a:lnTo>
                  <a:pt x="5518150" y="2971800"/>
                </a:lnTo>
                <a:cubicBezTo>
                  <a:pt x="5522383" y="1987550"/>
                  <a:pt x="5526617" y="1003300"/>
                  <a:pt x="5530850" y="19050"/>
                </a:cubicBezTo>
                <a:lnTo>
                  <a:pt x="0" y="0"/>
                </a:lnTo>
                <a:close/>
              </a:path>
            </a:pathLst>
          </a:custGeom>
          <a:gradFill flip="none" rotWithShape="1">
            <a:gsLst>
              <a:gs pos="0">
                <a:schemeClr val="tx1">
                  <a:lumMod val="75000"/>
                  <a:lumOff val="25000"/>
                  <a:alpha val="41000"/>
                </a:schemeClr>
              </a:gs>
              <a:gs pos="100000">
                <a:schemeClr val="bg1">
                  <a:lumMod val="85000"/>
                  <a:alpha val="50000"/>
                </a:schemeClr>
              </a:gs>
            </a:gsLst>
            <a:lin ang="0" scaled="1"/>
            <a:tileRect/>
          </a:gradFill>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p>
            <a:pPr algn="ctr">
              <a:defRPr/>
            </a:pPr>
            <a:endParaRPr lang="en-GB" dirty="0"/>
          </a:p>
        </p:txBody>
      </p:sp>
      <p:sp>
        <p:nvSpPr>
          <p:cNvPr id="134" name="Rectangle 133"/>
          <p:cNvSpPr/>
          <p:nvPr/>
        </p:nvSpPr>
        <p:spPr>
          <a:xfrm>
            <a:off x="4856445" y="2098180"/>
            <a:ext cx="2381672" cy="934323"/>
          </a:xfrm>
          <a:prstGeom prst="rect">
            <a:avLst/>
          </a:prstGeom>
          <a:gradFill flip="none" rotWithShape="1">
            <a:gsLst>
              <a:gs pos="0">
                <a:srgbClr val="FF6600">
                  <a:alpha val="82000"/>
                </a:srgbClr>
              </a:gs>
              <a:gs pos="48000">
                <a:srgbClr val="FF6600">
                  <a:alpha val="0"/>
                </a:srgbClr>
              </a:gs>
            </a:gsLst>
            <a:lin ang="1914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135" name="Connecteur droit 134"/>
          <p:cNvCxnSpPr/>
          <p:nvPr/>
        </p:nvCxnSpPr>
        <p:spPr>
          <a:xfrm flipV="1">
            <a:off x="7237413" y="1671638"/>
            <a:ext cx="0" cy="31115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36" name="Rectangle 135"/>
          <p:cNvSpPr/>
          <p:nvPr/>
        </p:nvSpPr>
        <p:spPr>
          <a:xfrm>
            <a:off x="3580240" y="2083704"/>
            <a:ext cx="2285226" cy="955146"/>
          </a:xfrm>
          <a:prstGeom prst="rect">
            <a:avLst/>
          </a:prstGeom>
          <a:gradFill flip="none" rotWithShape="1">
            <a:gsLst>
              <a:gs pos="0">
                <a:srgbClr val="FF6600">
                  <a:alpha val="82000"/>
                </a:srgbClr>
              </a:gs>
              <a:gs pos="76000">
                <a:srgbClr val="FF6600">
                  <a:alpha val="38000"/>
                </a:srgbClr>
              </a:gs>
            </a:gsLst>
            <a:lin ang="654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37" name="Rectangle 136"/>
          <p:cNvSpPr/>
          <p:nvPr/>
        </p:nvSpPr>
        <p:spPr>
          <a:xfrm>
            <a:off x="7827963" y="2135188"/>
            <a:ext cx="304800" cy="406400"/>
          </a:xfrm>
          <a:prstGeom prst="rect">
            <a:avLst/>
          </a:prstGeom>
          <a:gradFill flip="none" rotWithShape="1">
            <a:gsLst>
              <a:gs pos="0">
                <a:schemeClr val="tx1">
                  <a:alpha val="0"/>
                </a:schemeClr>
              </a:gs>
              <a:gs pos="100000">
                <a:schemeClr val="tx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38" name="Rectangle 137"/>
          <p:cNvSpPr/>
          <p:nvPr/>
        </p:nvSpPr>
        <p:spPr>
          <a:xfrm>
            <a:off x="8037513" y="1519238"/>
            <a:ext cx="1587500" cy="773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39" name="ZoneTexte 138"/>
          <p:cNvSpPr txBox="1"/>
          <p:nvPr/>
        </p:nvSpPr>
        <p:spPr>
          <a:xfrm>
            <a:off x="4840288" y="1606550"/>
            <a:ext cx="2390775" cy="369888"/>
          </a:xfrm>
          <a:prstGeom prst="rect">
            <a:avLst/>
          </a:prstGeom>
          <a:noFill/>
          <a:effectLst/>
        </p:spPr>
        <p:txBody>
          <a:bodyPr lIns="93554" tIns="46776" rIns="93554" bIns="46776">
            <a:spAutoFit/>
          </a:bodyPr>
          <a:lstStyle/>
          <a:p>
            <a:pPr algn="ctr">
              <a:defRPr/>
            </a:pPr>
            <a:r>
              <a:rPr lang="en-GB" dirty="0" err="1">
                <a:solidFill>
                  <a:schemeClr val="tx1">
                    <a:lumMod val="65000"/>
                    <a:lumOff val="35000"/>
                  </a:schemeClr>
                </a:solidFill>
                <a:latin typeface="Gill Sans Light"/>
                <a:ea typeface="Arial" charset="0"/>
                <a:cs typeface="Gill Sans Light"/>
              </a:rPr>
              <a:t>Cylindre</a:t>
            </a:r>
            <a:endParaRPr lang="en-GB" dirty="0">
              <a:solidFill>
                <a:schemeClr val="tx1">
                  <a:lumMod val="65000"/>
                  <a:lumOff val="35000"/>
                </a:schemeClr>
              </a:solidFill>
              <a:latin typeface="Gill Sans Light"/>
              <a:ea typeface="Arial" charset="0"/>
              <a:cs typeface="Gill Sans Light"/>
            </a:endParaRPr>
          </a:p>
        </p:txBody>
      </p:sp>
      <p:grpSp>
        <p:nvGrpSpPr>
          <p:cNvPr id="11286" name="Grouper 59"/>
          <p:cNvGrpSpPr>
            <a:grpSpLocks/>
          </p:cNvGrpSpPr>
          <p:nvPr/>
        </p:nvGrpSpPr>
        <p:grpSpPr bwMode="auto">
          <a:xfrm>
            <a:off x="4987925" y="1801813"/>
            <a:ext cx="571500" cy="73025"/>
            <a:chOff x="3385480" y="1868434"/>
            <a:chExt cx="600075" cy="79375"/>
          </a:xfrm>
        </p:grpSpPr>
        <p:cxnSp>
          <p:nvCxnSpPr>
            <p:cNvPr id="141" name="Connecteur droit 140"/>
            <p:cNvCxnSpPr>
              <a:cxnSpLocks noChangeShapeType="1"/>
            </p:cNvCxnSpPr>
            <p:nvPr/>
          </p:nvCxnSpPr>
          <p:spPr bwMode="auto">
            <a:xfrm>
              <a:off x="3385480" y="1906534"/>
              <a:ext cx="590550" cy="0"/>
            </a:xfrm>
            <a:prstGeom prst="line">
              <a:avLst/>
            </a:prstGeom>
            <a:noFill/>
            <a:ln w="9525">
              <a:solidFill>
                <a:srgbClr val="40404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2" name="Forme libre 141"/>
            <p:cNvSpPr>
              <a:spLocks/>
            </p:cNvSpPr>
            <p:nvPr/>
          </p:nvSpPr>
          <p:spPr bwMode="auto">
            <a:xfrm>
              <a:off x="3909355" y="1868434"/>
              <a:ext cx="76200" cy="79375"/>
            </a:xfrm>
            <a:custGeom>
              <a:avLst/>
              <a:gdLst>
                <a:gd name="T0" fmla="*/ 0 w 69850"/>
                <a:gd name="T1" fmla="*/ 79375 h 95250"/>
                <a:gd name="T2" fmla="*/ 76200 w 69850"/>
                <a:gd name="T3" fmla="*/ 37042 h 95250"/>
                <a:gd name="T4" fmla="*/ 6927 w 69850"/>
                <a:gd name="T5" fmla="*/ 0 h 95250"/>
                <a:gd name="T6" fmla="*/ 72736 w 69850"/>
                <a:gd name="T7" fmla="*/ 39688 h 95250"/>
                <a:gd name="T8" fmla="*/ 0 w 69850"/>
                <a:gd name="T9" fmla="*/ 79375 h 95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850" h="95250">
                  <a:moveTo>
                    <a:pt x="0" y="95250"/>
                  </a:moveTo>
                  <a:lnTo>
                    <a:pt x="69850" y="44450"/>
                  </a:lnTo>
                  <a:lnTo>
                    <a:pt x="6350" y="0"/>
                  </a:lnTo>
                  <a:lnTo>
                    <a:pt x="66675" y="47625"/>
                  </a:lnTo>
                  <a:lnTo>
                    <a:pt x="0" y="95250"/>
                  </a:lnTo>
                  <a:close/>
                </a:path>
              </a:pathLst>
            </a:custGeom>
            <a:gradFill rotWithShape="1">
              <a:gsLst>
                <a:gs pos="0">
                  <a:srgbClr val="3A7CCB"/>
                </a:gs>
                <a:gs pos="20000">
                  <a:srgbClr val="3C7BC7"/>
                </a:gs>
                <a:gs pos="100000">
                  <a:srgbClr val="2C5D98"/>
                </a:gs>
              </a:gsLst>
              <a:lin ang="5400000"/>
            </a:gradFill>
            <a:ln w="9525" cap="flat" cmpd="sng">
              <a:solidFill>
                <a:srgbClr val="404040"/>
              </a:solidFill>
              <a:prstDash val="solid"/>
              <a:round/>
              <a:headEnd/>
              <a:tailEnd/>
            </a:ln>
            <a:effectLst>
              <a:outerShdw blurRad="40000" dist="23000" dir="5400000" rotWithShape="0">
                <a:srgbClr val="000000">
                  <a:alpha val="34999"/>
                </a:srgbClr>
              </a:outerShdw>
            </a:effectLst>
          </p:spPr>
          <p:txBody>
            <a:bodyPr anchor="ctr"/>
            <a:lstStyle/>
            <a:p>
              <a:endParaRPr lang="fr-FR"/>
            </a:p>
          </p:txBody>
        </p:sp>
      </p:grpSp>
      <p:sp>
        <p:nvSpPr>
          <p:cNvPr id="143" name="Forme libre 142"/>
          <p:cNvSpPr/>
          <p:nvPr/>
        </p:nvSpPr>
        <p:spPr>
          <a:xfrm>
            <a:off x="4402138" y="2765425"/>
            <a:ext cx="460375" cy="2041525"/>
          </a:xfrm>
          <a:custGeom>
            <a:avLst/>
            <a:gdLst>
              <a:gd name="connsiteX0" fmla="*/ 495300 w 504825"/>
              <a:gd name="connsiteY0" fmla="*/ 0 h 2041525"/>
              <a:gd name="connsiteX1" fmla="*/ 495300 w 504825"/>
              <a:gd name="connsiteY1" fmla="*/ 0 h 2041525"/>
              <a:gd name="connsiteX2" fmla="*/ 6350 w 504825"/>
              <a:gd name="connsiteY2" fmla="*/ 6350 h 2041525"/>
              <a:gd name="connsiteX3" fmla="*/ 0 w 504825"/>
              <a:gd name="connsiteY3" fmla="*/ 2038350 h 2041525"/>
              <a:gd name="connsiteX4" fmla="*/ 495300 w 504825"/>
              <a:gd name="connsiteY4" fmla="*/ 2041525 h 2041525"/>
              <a:gd name="connsiteX5" fmla="*/ 498475 w 504825"/>
              <a:gd name="connsiteY5" fmla="*/ 1952625 h 2041525"/>
              <a:gd name="connsiteX6" fmla="*/ 92075 w 504825"/>
              <a:gd name="connsiteY6" fmla="*/ 1955800 h 2041525"/>
              <a:gd name="connsiteX7" fmla="*/ 92075 w 504825"/>
              <a:gd name="connsiteY7" fmla="*/ 88900 h 2041525"/>
              <a:gd name="connsiteX8" fmla="*/ 504825 w 504825"/>
              <a:gd name="connsiteY8" fmla="*/ 88900 h 2041525"/>
              <a:gd name="connsiteX9" fmla="*/ 495300 w 504825"/>
              <a:gd name="connsiteY9" fmla="*/ 0 h 204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825" h="2041525">
                <a:moveTo>
                  <a:pt x="495300" y="0"/>
                </a:moveTo>
                <a:lnTo>
                  <a:pt x="495300" y="0"/>
                </a:lnTo>
                <a:lnTo>
                  <a:pt x="6350" y="6350"/>
                </a:lnTo>
                <a:cubicBezTo>
                  <a:pt x="4233" y="683683"/>
                  <a:pt x="2117" y="1361017"/>
                  <a:pt x="0" y="2038350"/>
                </a:cubicBezTo>
                <a:lnTo>
                  <a:pt x="495300" y="2041525"/>
                </a:lnTo>
                <a:lnTo>
                  <a:pt x="498475" y="1952625"/>
                </a:lnTo>
                <a:lnTo>
                  <a:pt x="92075" y="1955800"/>
                </a:lnTo>
                <a:lnTo>
                  <a:pt x="92075" y="88900"/>
                </a:lnTo>
                <a:lnTo>
                  <a:pt x="504825" y="88900"/>
                </a:lnTo>
                <a:lnTo>
                  <a:pt x="495300" y="0"/>
                </a:lnTo>
                <a:close/>
              </a:path>
            </a:pathLst>
          </a:custGeom>
          <a:solidFill>
            <a:srgbClr val="FF6600">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p>
            <a:pPr algn="ctr">
              <a:defRPr/>
            </a:pPr>
            <a:endParaRPr lang="en-GB" dirty="0"/>
          </a:p>
        </p:txBody>
      </p:sp>
      <p:cxnSp>
        <p:nvCxnSpPr>
          <p:cNvPr id="144" name="Connecteur droit 143"/>
          <p:cNvCxnSpPr/>
          <p:nvPr/>
        </p:nvCxnSpPr>
        <p:spPr>
          <a:xfrm flipV="1">
            <a:off x="4846638" y="1671638"/>
            <a:ext cx="0" cy="31115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5" name="Rectangle 144"/>
          <p:cNvSpPr/>
          <p:nvPr/>
        </p:nvSpPr>
        <p:spPr>
          <a:xfrm>
            <a:off x="7258050" y="1724025"/>
            <a:ext cx="1217613" cy="4222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46" name="Rectangle 145"/>
          <p:cNvSpPr/>
          <p:nvPr/>
        </p:nvSpPr>
        <p:spPr>
          <a:xfrm>
            <a:off x="8012113" y="1163638"/>
            <a:ext cx="2397125" cy="2393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47" name="Rectangle 146"/>
          <p:cNvSpPr/>
          <p:nvPr/>
        </p:nvSpPr>
        <p:spPr>
          <a:xfrm>
            <a:off x="1443038" y="1901825"/>
            <a:ext cx="2954337" cy="3155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48" name="Rectangle 147"/>
          <p:cNvSpPr/>
          <p:nvPr/>
        </p:nvSpPr>
        <p:spPr>
          <a:xfrm>
            <a:off x="3116263" y="1911350"/>
            <a:ext cx="1720850" cy="8524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49" name="Rectangle 148"/>
          <p:cNvSpPr/>
          <p:nvPr/>
        </p:nvSpPr>
        <p:spPr>
          <a:xfrm>
            <a:off x="7269163" y="2414588"/>
            <a:ext cx="1828800" cy="361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0" name="Rectangle 149"/>
          <p:cNvSpPr/>
          <p:nvPr/>
        </p:nvSpPr>
        <p:spPr>
          <a:xfrm>
            <a:off x="5826125" y="2108200"/>
            <a:ext cx="347663" cy="906463"/>
          </a:xfrm>
          <a:prstGeom prst="rect">
            <a:avLst/>
          </a:prstGeom>
          <a:gradFill flip="none" rotWithShape="1">
            <a:gsLst>
              <a:gs pos="0">
                <a:schemeClr val="tx1"/>
              </a:gs>
              <a:gs pos="54000">
                <a:schemeClr val="tx1">
                  <a:lumMod val="65000"/>
                  <a:lumOff val="35000"/>
                </a:schemeClr>
              </a:gs>
              <a:gs pos="99000">
                <a:schemeClr val="tx1"/>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1" name="Rectangle 150"/>
          <p:cNvSpPr/>
          <p:nvPr/>
        </p:nvSpPr>
        <p:spPr>
          <a:xfrm>
            <a:off x="7218363" y="1979613"/>
            <a:ext cx="1217612" cy="2555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2" name="Rectangle 151"/>
          <p:cNvSpPr/>
          <p:nvPr/>
        </p:nvSpPr>
        <p:spPr>
          <a:xfrm>
            <a:off x="7223125" y="2247900"/>
            <a:ext cx="1712913" cy="3905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3" name="Rectangle 152"/>
          <p:cNvSpPr/>
          <p:nvPr/>
        </p:nvSpPr>
        <p:spPr>
          <a:xfrm>
            <a:off x="5276850" y="4498975"/>
            <a:ext cx="1930400" cy="538163"/>
          </a:xfrm>
          <a:prstGeom prst="rect">
            <a:avLst/>
          </a:prstGeom>
          <a:pattFill prst="wdUpDiag">
            <a:fgClr>
              <a:srgbClr val="FAC090"/>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4" name="Rectangle 153"/>
          <p:cNvSpPr/>
          <p:nvPr/>
        </p:nvSpPr>
        <p:spPr>
          <a:xfrm>
            <a:off x="6196013" y="4505325"/>
            <a:ext cx="1041400" cy="544513"/>
          </a:xfrm>
          <a:prstGeom prst="rect">
            <a:avLst/>
          </a:prstGeom>
          <a:pattFill prst="wdUpDiag">
            <a:fgClr>
              <a:srgbClr val="FAC090"/>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5" name="Rectangle 154"/>
          <p:cNvSpPr/>
          <p:nvPr/>
        </p:nvSpPr>
        <p:spPr>
          <a:xfrm>
            <a:off x="4856163" y="4484688"/>
            <a:ext cx="349250" cy="574675"/>
          </a:xfrm>
          <a:prstGeom prst="rect">
            <a:avLst/>
          </a:prstGeom>
          <a:pattFill prst="wdUpDiag">
            <a:fgClr>
              <a:schemeClr val="tx1">
                <a:lumMod val="65000"/>
                <a:lumOff val="35000"/>
              </a:schemeClr>
            </a:fgClr>
            <a:bgClr>
              <a:schemeClr val="tx1"/>
            </a:bgClr>
          </a:patt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6" name="Rectangle 155"/>
          <p:cNvSpPr/>
          <p:nvPr/>
        </p:nvSpPr>
        <p:spPr>
          <a:xfrm>
            <a:off x="5222875" y="4737100"/>
            <a:ext cx="49213" cy="92075"/>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57" name="Rectangle 156"/>
          <p:cNvSpPr/>
          <p:nvPr/>
        </p:nvSpPr>
        <p:spPr>
          <a:xfrm>
            <a:off x="4848225" y="4718050"/>
            <a:ext cx="373063" cy="92075"/>
          </a:xfrm>
          <a:prstGeom prst="rect">
            <a:avLst/>
          </a:prstGeom>
          <a:solidFill>
            <a:srgbClr val="FF6600">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158" name="Connecteur droit 157"/>
          <p:cNvCxnSpPr/>
          <p:nvPr/>
        </p:nvCxnSpPr>
        <p:spPr>
          <a:xfrm>
            <a:off x="5213350" y="4478338"/>
            <a:ext cx="0" cy="576262"/>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Connecteur droit 158"/>
          <p:cNvCxnSpPr/>
          <p:nvPr/>
        </p:nvCxnSpPr>
        <p:spPr>
          <a:xfrm>
            <a:off x="4779963" y="4725988"/>
            <a:ext cx="436562"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60" name="Connecteur droit 159"/>
          <p:cNvCxnSpPr/>
          <p:nvPr/>
        </p:nvCxnSpPr>
        <p:spPr>
          <a:xfrm>
            <a:off x="4773613" y="4810125"/>
            <a:ext cx="476250"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5210175" y="4411663"/>
            <a:ext cx="61913" cy="6159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62" name="Rectangle 161"/>
          <p:cNvSpPr/>
          <p:nvPr/>
        </p:nvSpPr>
        <p:spPr>
          <a:xfrm>
            <a:off x="8974138" y="1519238"/>
            <a:ext cx="698500" cy="1079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63" name="Rectangle 162"/>
          <p:cNvSpPr/>
          <p:nvPr/>
        </p:nvSpPr>
        <p:spPr>
          <a:xfrm>
            <a:off x="4854575" y="4518025"/>
            <a:ext cx="354013" cy="525463"/>
          </a:xfrm>
          <a:prstGeom prst="rect">
            <a:avLst/>
          </a:prstGeom>
          <a:solidFill>
            <a:schemeClr val="tx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64" name="Rectangle 163"/>
          <p:cNvSpPr/>
          <p:nvPr/>
        </p:nvSpPr>
        <p:spPr>
          <a:xfrm>
            <a:off x="4802188" y="3035300"/>
            <a:ext cx="2743200" cy="1460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65" name="Rectangle 164"/>
          <p:cNvSpPr/>
          <p:nvPr/>
        </p:nvSpPr>
        <p:spPr>
          <a:xfrm>
            <a:off x="8075613" y="2867025"/>
            <a:ext cx="339725" cy="21796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66" name="Rectangle 165"/>
          <p:cNvSpPr/>
          <p:nvPr/>
        </p:nvSpPr>
        <p:spPr>
          <a:xfrm>
            <a:off x="5297488" y="4505325"/>
            <a:ext cx="1955800" cy="555625"/>
          </a:xfrm>
          <a:prstGeom prst="rect">
            <a:avLst/>
          </a:prstGeom>
          <a:gradFill>
            <a:gsLst>
              <a:gs pos="0">
                <a:srgbClr val="FF6600">
                  <a:alpha val="75000"/>
                </a:srgbClr>
              </a:gs>
              <a:gs pos="25000">
                <a:srgbClr val="FF6600">
                  <a:alpha val="75000"/>
                </a:srgbClr>
              </a:gs>
              <a:gs pos="66000">
                <a:schemeClr val="bg1">
                  <a:lumMod val="75000"/>
                  <a:alpha val="75000"/>
                </a:schemeClr>
              </a:gs>
              <a:gs pos="99000">
                <a:schemeClr val="tx1">
                  <a:lumMod val="75000"/>
                  <a:lumOff val="25000"/>
                  <a:alpha val="7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67" name="Rectangle 166"/>
          <p:cNvSpPr/>
          <p:nvPr/>
        </p:nvSpPr>
        <p:spPr>
          <a:xfrm>
            <a:off x="7685088" y="2574925"/>
            <a:ext cx="2738437" cy="31718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68" name="Rectangle 167"/>
          <p:cNvSpPr/>
          <p:nvPr/>
        </p:nvSpPr>
        <p:spPr>
          <a:xfrm>
            <a:off x="7243763" y="4814888"/>
            <a:ext cx="879475" cy="8969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170" name="Connecteur droit 169"/>
          <p:cNvCxnSpPr/>
          <p:nvPr/>
        </p:nvCxnSpPr>
        <p:spPr>
          <a:xfrm>
            <a:off x="7218363" y="2333625"/>
            <a:ext cx="820737" cy="0"/>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sp>
        <p:nvSpPr>
          <p:cNvPr id="171" name="Rectangle 170"/>
          <p:cNvSpPr/>
          <p:nvPr/>
        </p:nvSpPr>
        <p:spPr>
          <a:xfrm>
            <a:off x="4489450" y="2860675"/>
            <a:ext cx="361950" cy="1854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72" name="Rectangle 171"/>
          <p:cNvSpPr/>
          <p:nvPr/>
        </p:nvSpPr>
        <p:spPr>
          <a:xfrm>
            <a:off x="7250113" y="2871788"/>
            <a:ext cx="361950" cy="18367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173" name="Connecteur droit 172"/>
          <p:cNvCxnSpPr/>
          <p:nvPr/>
        </p:nvCxnSpPr>
        <p:spPr>
          <a:xfrm flipH="1" flipV="1">
            <a:off x="7612063" y="2854325"/>
            <a:ext cx="3175" cy="187166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4" name="Rectangle 173"/>
          <p:cNvSpPr/>
          <p:nvPr/>
        </p:nvSpPr>
        <p:spPr>
          <a:xfrm>
            <a:off x="2943225" y="4819650"/>
            <a:ext cx="1898650" cy="8969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75" name="Rectangle 174"/>
          <p:cNvSpPr/>
          <p:nvPr/>
        </p:nvSpPr>
        <p:spPr>
          <a:xfrm>
            <a:off x="4856163" y="4511675"/>
            <a:ext cx="360362" cy="515938"/>
          </a:xfrm>
          <a:prstGeom prst="rect">
            <a:avLst/>
          </a:prstGeom>
          <a:solidFill>
            <a:srgbClr val="FF3900">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76" name="Forme libre 175"/>
          <p:cNvSpPr/>
          <p:nvPr/>
        </p:nvSpPr>
        <p:spPr>
          <a:xfrm>
            <a:off x="4845050" y="2097088"/>
            <a:ext cx="2397125" cy="677862"/>
          </a:xfrm>
          <a:custGeom>
            <a:avLst/>
            <a:gdLst>
              <a:gd name="connsiteX0" fmla="*/ 0 w 2628900"/>
              <a:gd name="connsiteY0" fmla="*/ 694267 h 694267"/>
              <a:gd name="connsiteX1" fmla="*/ 4234 w 2628900"/>
              <a:gd name="connsiteY1" fmla="*/ 0 h 694267"/>
              <a:gd name="connsiteX2" fmla="*/ 2624667 w 2628900"/>
              <a:gd name="connsiteY2" fmla="*/ 8467 h 694267"/>
              <a:gd name="connsiteX3" fmla="*/ 2628900 w 2628900"/>
              <a:gd name="connsiteY3" fmla="*/ 67734 h 694267"/>
            </a:gdLst>
            <a:ahLst/>
            <a:cxnLst>
              <a:cxn ang="0">
                <a:pos x="connsiteX0" y="connsiteY0"/>
              </a:cxn>
              <a:cxn ang="0">
                <a:pos x="connsiteX1" y="connsiteY1"/>
              </a:cxn>
              <a:cxn ang="0">
                <a:pos x="connsiteX2" y="connsiteY2"/>
              </a:cxn>
              <a:cxn ang="0">
                <a:pos x="connsiteX3" y="connsiteY3"/>
              </a:cxn>
            </a:cxnLst>
            <a:rect l="l" t="t" r="r" b="b"/>
            <a:pathLst>
              <a:path w="2628900" h="694267">
                <a:moveTo>
                  <a:pt x="0" y="694267"/>
                </a:moveTo>
                <a:cubicBezTo>
                  <a:pt x="1411" y="462845"/>
                  <a:pt x="2823" y="231422"/>
                  <a:pt x="4234" y="0"/>
                </a:cubicBezTo>
                <a:lnTo>
                  <a:pt x="2624667" y="8467"/>
                </a:lnTo>
                <a:lnTo>
                  <a:pt x="2628900" y="67734"/>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77" name="Forme libre 176"/>
          <p:cNvSpPr/>
          <p:nvPr/>
        </p:nvSpPr>
        <p:spPr>
          <a:xfrm>
            <a:off x="4849813" y="4505325"/>
            <a:ext cx="2384425" cy="228600"/>
          </a:xfrm>
          <a:custGeom>
            <a:avLst/>
            <a:gdLst>
              <a:gd name="connsiteX0" fmla="*/ 0 w 2637366"/>
              <a:gd name="connsiteY0" fmla="*/ 228600 h 228600"/>
              <a:gd name="connsiteX1" fmla="*/ 0 w 2637366"/>
              <a:gd name="connsiteY1" fmla="*/ 0 h 228600"/>
              <a:gd name="connsiteX2" fmla="*/ 2637366 w 2637366"/>
              <a:gd name="connsiteY2" fmla="*/ 8466 h 228600"/>
              <a:gd name="connsiteX3" fmla="*/ 2637366 w 2637366"/>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2637366" h="228600">
                <a:moveTo>
                  <a:pt x="0" y="228600"/>
                </a:moveTo>
                <a:lnTo>
                  <a:pt x="0" y="0"/>
                </a:lnTo>
                <a:lnTo>
                  <a:pt x="2637366" y="8466"/>
                </a:lnTo>
                <a:lnTo>
                  <a:pt x="2637366" y="22860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78" name="Forme libre 177"/>
          <p:cNvSpPr/>
          <p:nvPr/>
        </p:nvSpPr>
        <p:spPr>
          <a:xfrm>
            <a:off x="4845050" y="4802188"/>
            <a:ext cx="2392363" cy="246062"/>
          </a:xfrm>
          <a:custGeom>
            <a:avLst/>
            <a:gdLst>
              <a:gd name="connsiteX0" fmla="*/ 0 w 2641600"/>
              <a:gd name="connsiteY0" fmla="*/ 4233 h 254000"/>
              <a:gd name="connsiteX1" fmla="*/ 0 w 2641600"/>
              <a:gd name="connsiteY1" fmla="*/ 241300 h 254000"/>
              <a:gd name="connsiteX2" fmla="*/ 2641600 w 2641600"/>
              <a:gd name="connsiteY2" fmla="*/ 254000 h 254000"/>
              <a:gd name="connsiteX3" fmla="*/ 2637367 w 2641600"/>
              <a:gd name="connsiteY3" fmla="*/ 0 h 254000"/>
            </a:gdLst>
            <a:ahLst/>
            <a:cxnLst>
              <a:cxn ang="0">
                <a:pos x="connsiteX0" y="connsiteY0"/>
              </a:cxn>
              <a:cxn ang="0">
                <a:pos x="connsiteX1" y="connsiteY1"/>
              </a:cxn>
              <a:cxn ang="0">
                <a:pos x="connsiteX2" y="connsiteY2"/>
              </a:cxn>
              <a:cxn ang="0">
                <a:pos x="connsiteX3" y="connsiteY3"/>
              </a:cxn>
            </a:cxnLst>
            <a:rect l="l" t="t" r="r" b="b"/>
            <a:pathLst>
              <a:path w="2641600" h="254000">
                <a:moveTo>
                  <a:pt x="0" y="4233"/>
                </a:moveTo>
                <a:lnTo>
                  <a:pt x="0" y="241300"/>
                </a:lnTo>
                <a:lnTo>
                  <a:pt x="2641600" y="254000"/>
                </a:lnTo>
                <a:lnTo>
                  <a:pt x="2637367" y="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79" name="Forme libre 178"/>
          <p:cNvSpPr/>
          <p:nvPr/>
        </p:nvSpPr>
        <p:spPr>
          <a:xfrm>
            <a:off x="7234238" y="2774950"/>
            <a:ext cx="458787" cy="2035175"/>
          </a:xfrm>
          <a:custGeom>
            <a:avLst/>
            <a:gdLst>
              <a:gd name="connsiteX0" fmla="*/ 8467 w 503767"/>
              <a:gd name="connsiteY0" fmla="*/ 0 h 2036233"/>
              <a:gd name="connsiteX1" fmla="*/ 8467 w 503767"/>
              <a:gd name="connsiteY1" fmla="*/ 0 h 2036233"/>
              <a:gd name="connsiteX2" fmla="*/ 503767 w 503767"/>
              <a:gd name="connsiteY2" fmla="*/ 4233 h 2036233"/>
              <a:gd name="connsiteX3" fmla="*/ 499533 w 503767"/>
              <a:gd name="connsiteY3" fmla="*/ 2032000 h 2036233"/>
              <a:gd name="connsiteX4" fmla="*/ 0 w 503767"/>
              <a:gd name="connsiteY4" fmla="*/ 2036233 h 2036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7" h="2036233">
                <a:moveTo>
                  <a:pt x="8467" y="0"/>
                </a:moveTo>
                <a:lnTo>
                  <a:pt x="8467" y="0"/>
                </a:lnTo>
                <a:lnTo>
                  <a:pt x="503767" y="4233"/>
                </a:lnTo>
                <a:cubicBezTo>
                  <a:pt x="502356" y="680155"/>
                  <a:pt x="500944" y="1356078"/>
                  <a:pt x="499533" y="2032000"/>
                </a:cubicBezTo>
                <a:lnTo>
                  <a:pt x="0" y="2036233"/>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80" name="Forme libre 179"/>
          <p:cNvSpPr/>
          <p:nvPr/>
        </p:nvSpPr>
        <p:spPr>
          <a:xfrm>
            <a:off x="7210425" y="2863850"/>
            <a:ext cx="401638" cy="1854200"/>
          </a:xfrm>
          <a:custGeom>
            <a:avLst/>
            <a:gdLst>
              <a:gd name="connsiteX0" fmla="*/ 16933 w 440266"/>
              <a:gd name="connsiteY0" fmla="*/ 0 h 1854200"/>
              <a:gd name="connsiteX1" fmla="*/ 440266 w 440266"/>
              <a:gd name="connsiteY1" fmla="*/ 0 h 1854200"/>
              <a:gd name="connsiteX2" fmla="*/ 440266 w 440266"/>
              <a:gd name="connsiteY2" fmla="*/ 1854200 h 1854200"/>
              <a:gd name="connsiteX3" fmla="*/ 0 w 440266"/>
              <a:gd name="connsiteY3" fmla="*/ 1849966 h 1854200"/>
            </a:gdLst>
            <a:ahLst/>
            <a:cxnLst>
              <a:cxn ang="0">
                <a:pos x="connsiteX0" y="connsiteY0"/>
              </a:cxn>
              <a:cxn ang="0">
                <a:pos x="connsiteX1" y="connsiteY1"/>
              </a:cxn>
              <a:cxn ang="0">
                <a:pos x="connsiteX2" y="connsiteY2"/>
              </a:cxn>
              <a:cxn ang="0">
                <a:pos x="connsiteX3" y="connsiteY3"/>
              </a:cxn>
            </a:cxnLst>
            <a:rect l="l" t="t" r="r" b="b"/>
            <a:pathLst>
              <a:path w="440266" h="1854200">
                <a:moveTo>
                  <a:pt x="16933" y="0"/>
                </a:moveTo>
                <a:lnTo>
                  <a:pt x="440266" y="0"/>
                </a:lnTo>
                <a:lnTo>
                  <a:pt x="440266" y="1854200"/>
                </a:lnTo>
                <a:lnTo>
                  <a:pt x="0" y="1849966"/>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81" name="Forme libre 180"/>
          <p:cNvSpPr/>
          <p:nvPr/>
        </p:nvSpPr>
        <p:spPr>
          <a:xfrm>
            <a:off x="7243763" y="2405063"/>
            <a:ext cx="1587" cy="384175"/>
          </a:xfrm>
          <a:custGeom>
            <a:avLst/>
            <a:gdLst>
              <a:gd name="connsiteX0" fmla="*/ 0 w 3175"/>
              <a:gd name="connsiteY0" fmla="*/ 419100 h 419100"/>
              <a:gd name="connsiteX1" fmla="*/ 3175 w 3175"/>
              <a:gd name="connsiteY1" fmla="*/ 0 h 419100"/>
              <a:gd name="connsiteX2" fmla="*/ 3175 w 3175"/>
              <a:gd name="connsiteY2" fmla="*/ 0 h 419100"/>
              <a:gd name="connsiteX3" fmla="*/ 3175 w 3175"/>
              <a:gd name="connsiteY3" fmla="*/ 0 h 419100"/>
            </a:gdLst>
            <a:ahLst/>
            <a:cxnLst>
              <a:cxn ang="0">
                <a:pos x="connsiteX0" y="connsiteY0"/>
              </a:cxn>
              <a:cxn ang="0">
                <a:pos x="connsiteX1" y="connsiteY1"/>
              </a:cxn>
              <a:cxn ang="0">
                <a:pos x="connsiteX2" y="connsiteY2"/>
              </a:cxn>
              <a:cxn ang="0">
                <a:pos x="connsiteX3" y="connsiteY3"/>
              </a:cxn>
            </a:cxnLst>
            <a:rect l="l" t="t" r="r" b="b"/>
            <a:pathLst>
              <a:path w="3175" h="419100">
                <a:moveTo>
                  <a:pt x="0" y="419100"/>
                </a:moveTo>
                <a:cubicBezTo>
                  <a:pt x="1058" y="279400"/>
                  <a:pt x="2117" y="139700"/>
                  <a:pt x="3175" y="0"/>
                </a:cubicBezTo>
                <a:lnTo>
                  <a:pt x="3175" y="0"/>
                </a:lnTo>
                <a:lnTo>
                  <a:pt x="3175" y="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82" name="Forme libre 181"/>
          <p:cNvSpPr/>
          <p:nvPr/>
        </p:nvSpPr>
        <p:spPr>
          <a:xfrm>
            <a:off x="4483100" y="2854325"/>
            <a:ext cx="392113" cy="1871663"/>
          </a:xfrm>
          <a:custGeom>
            <a:avLst/>
            <a:gdLst>
              <a:gd name="connsiteX0" fmla="*/ 346075 w 346075"/>
              <a:gd name="connsiteY0" fmla="*/ 0 h 2238375"/>
              <a:gd name="connsiteX1" fmla="*/ 0 w 346075"/>
              <a:gd name="connsiteY1" fmla="*/ 0 h 2238375"/>
              <a:gd name="connsiteX2" fmla="*/ 3175 w 346075"/>
              <a:gd name="connsiteY2" fmla="*/ 2238375 h 2238375"/>
              <a:gd name="connsiteX3" fmla="*/ 330200 w 346075"/>
              <a:gd name="connsiteY3" fmla="*/ 2235200 h 2238375"/>
            </a:gdLst>
            <a:ahLst/>
            <a:cxnLst>
              <a:cxn ang="0">
                <a:pos x="connsiteX0" y="connsiteY0"/>
              </a:cxn>
              <a:cxn ang="0">
                <a:pos x="connsiteX1" y="connsiteY1"/>
              </a:cxn>
              <a:cxn ang="0">
                <a:pos x="connsiteX2" y="connsiteY2"/>
              </a:cxn>
              <a:cxn ang="0">
                <a:pos x="connsiteX3" y="connsiteY3"/>
              </a:cxn>
            </a:cxnLst>
            <a:rect l="l" t="t" r="r" b="b"/>
            <a:pathLst>
              <a:path w="346075" h="2238375">
                <a:moveTo>
                  <a:pt x="346075" y="0"/>
                </a:moveTo>
                <a:lnTo>
                  <a:pt x="0" y="0"/>
                </a:lnTo>
                <a:cubicBezTo>
                  <a:pt x="1058" y="746125"/>
                  <a:pt x="2117" y="1492250"/>
                  <a:pt x="3175" y="2238375"/>
                </a:cubicBezTo>
                <a:lnTo>
                  <a:pt x="330200" y="2235200"/>
                </a:lnTo>
              </a:path>
            </a:pathLst>
          </a:custGeom>
          <a:ln w="285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83" name="Forme libre 182"/>
          <p:cNvSpPr/>
          <p:nvPr/>
        </p:nvSpPr>
        <p:spPr>
          <a:xfrm>
            <a:off x="4845050" y="2851150"/>
            <a:ext cx="2397125" cy="185738"/>
          </a:xfrm>
          <a:custGeom>
            <a:avLst/>
            <a:gdLst>
              <a:gd name="connsiteX0" fmla="*/ 0 w 2628900"/>
              <a:gd name="connsiteY0" fmla="*/ 0 h 186266"/>
              <a:gd name="connsiteX1" fmla="*/ 0 w 2628900"/>
              <a:gd name="connsiteY1" fmla="*/ 186266 h 186266"/>
              <a:gd name="connsiteX2" fmla="*/ 2628900 w 2628900"/>
              <a:gd name="connsiteY2" fmla="*/ 182033 h 186266"/>
              <a:gd name="connsiteX3" fmla="*/ 2628900 w 2628900"/>
              <a:gd name="connsiteY3" fmla="*/ 8466 h 186266"/>
              <a:gd name="connsiteX4" fmla="*/ 2628900 w 2628900"/>
              <a:gd name="connsiteY4" fmla="*/ 8466 h 186266"/>
              <a:gd name="connsiteX5" fmla="*/ 2628900 w 2628900"/>
              <a:gd name="connsiteY5" fmla="*/ 8466 h 18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8900" h="186266">
                <a:moveTo>
                  <a:pt x="0" y="0"/>
                </a:moveTo>
                <a:lnTo>
                  <a:pt x="0" y="186266"/>
                </a:lnTo>
                <a:lnTo>
                  <a:pt x="2628900" y="182033"/>
                </a:lnTo>
                <a:lnTo>
                  <a:pt x="2628900" y="8466"/>
                </a:lnTo>
                <a:lnTo>
                  <a:pt x="2628900" y="8466"/>
                </a:lnTo>
                <a:lnTo>
                  <a:pt x="2628900" y="8466"/>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84" name="Forme libre 183"/>
          <p:cNvSpPr/>
          <p:nvPr/>
        </p:nvSpPr>
        <p:spPr>
          <a:xfrm>
            <a:off x="4398963" y="2770188"/>
            <a:ext cx="469900" cy="2039937"/>
          </a:xfrm>
          <a:custGeom>
            <a:avLst/>
            <a:gdLst>
              <a:gd name="connsiteX0" fmla="*/ 516466 w 516466"/>
              <a:gd name="connsiteY0" fmla="*/ 0 h 2040467"/>
              <a:gd name="connsiteX1" fmla="*/ 8466 w 516466"/>
              <a:gd name="connsiteY1" fmla="*/ 4234 h 2040467"/>
              <a:gd name="connsiteX2" fmla="*/ 0 w 516466"/>
              <a:gd name="connsiteY2" fmla="*/ 2036234 h 2040467"/>
              <a:gd name="connsiteX3" fmla="*/ 512233 w 516466"/>
              <a:gd name="connsiteY3" fmla="*/ 2040467 h 2040467"/>
              <a:gd name="connsiteX4" fmla="*/ 512233 w 516466"/>
              <a:gd name="connsiteY4" fmla="*/ 2040467 h 204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66" h="2040467">
                <a:moveTo>
                  <a:pt x="516466" y="0"/>
                </a:moveTo>
                <a:lnTo>
                  <a:pt x="8466" y="4234"/>
                </a:lnTo>
                <a:lnTo>
                  <a:pt x="0" y="2036234"/>
                </a:lnTo>
                <a:lnTo>
                  <a:pt x="512233" y="2040467"/>
                </a:lnTo>
                <a:lnTo>
                  <a:pt x="512233" y="2040467"/>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cxnSp>
        <p:nvCxnSpPr>
          <p:cNvPr id="185" name="Connecteur droit 184"/>
          <p:cNvCxnSpPr/>
          <p:nvPr/>
        </p:nvCxnSpPr>
        <p:spPr>
          <a:xfrm>
            <a:off x="5210175" y="4502150"/>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cxnSp>
        <p:nvCxnSpPr>
          <p:cNvPr id="186" name="Connecteur droit 185"/>
          <p:cNvCxnSpPr/>
          <p:nvPr/>
        </p:nvCxnSpPr>
        <p:spPr>
          <a:xfrm>
            <a:off x="5280025" y="4514850"/>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cxnSp>
        <p:nvCxnSpPr>
          <p:cNvPr id="188" name="Connecteur droit 187"/>
          <p:cNvCxnSpPr/>
          <p:nvPr/>
        </p:nvCxnSpPr>
        <p:spPr>
          <a:xfrm rot="10800000">
            <a:off x="7394575" y="2300288"/>
            <a:ext cx="0" cy="160337"/>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90" name="Forme libre 189"/>
          <p:cNvSpPr/>
          <p:nvPr/>
        </p:nvSpPr>
        <p:spPr>
          <a:xfrm>
            <a:off x="7226300" y="2154238"/>
            <a:ext cx="919163" cy="6350"/>
          </a:xfrm>
          <a:custGeom>
            <a:avLst/>
            <a:gdLst>
              <a:gd name="connsiteX0" fmla="*/ 0 w 1009650"/>
              <a:gd name="connsiteY0" fmla="*/ 0 h 6350"/>
              <a:gd name="connsiteX1" fmla="*/ 1009650 w 1009650"/>
              <a:gd name="connsiteY1" fmla="*/ 6350 h 6350"/>
              <a:gd name="connsiteX2" fmla="*/ 1009650 w 1009650"/>
              <a:gd name="connsiteY2" fmla="*/ 6350 h 6350"/>
            </a:gdLst>
            <a:ahLst/>
            <a:cxnLst>
              <a:cxn ang="0">
                <a:pos x="connsiteX0" y="connsiteY0"/>
              </a:cxn>
              <a:cxn ang="0">
                <a:pos x="connsiteX1" y="connsiteY1"/>
              </a:cxn>
              <a:cxn ang="0">
                <a:pos x="connsiteX2" y="connsiteY2"/>
              </a:cxn>
            </a:cxnLst>
            <a:rect l="l" t="t" r="r" b="b"/>
            <a:pathLst>
              <a:path w="1009650" h="6350">
                <a:moveTo>
                  <a:pt x="0" y="0"/>
                </a:moveTo>
                <a:lnTo>
                  <a:pt x="1009650" y="6350"/>
                </a:lnTo>
                <a:lnTo>
                  <a:pt x="1009650" y="6350"/>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94" name="Rectangle 193"/>
          <p:cNvSpPr/>
          <p:nvPr/>
        </p:nvSpPr>
        <p:spPr>
          <a:xfrm>
            <a:off x="8940800" y="1962150"/>
            <a:ext cx="103188" cy="6365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95" name="Rectangle 194"/>
          <p:cNvSpPr/>
          <p:nvPr/>
        </p:nvSpPr>
        <p:spPr>
          <a:xfrm>
            <a:off x="8037513" y="2049463"/>
            <a:ext cx="169862" cy="419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98" name="Forme libre 197"/>
          <p:cNvSpPr/>
          <p:nvPr/>
        </p:nvSpPr>
        <p:spPr>
          <a:xfrm>
            <a:off x="7240588" y="2246313"/>
            <a:ext cx="0" cy="84137"/>
          </a:xfrm>
          <a:custGeom>
            <a:avLst/>
            <a:gdLst>
              <a:gd name="connsiteX0" fmla="*/ 0 w 0"/>
              <a:gd name="connsiteY0" fmla="*/ 92075 h 92075"/>
              <a:gd name="connsiteX1" fmla="*/ 0 w 0"/>
              <a:gd name="connsiteY1" fmla="*/ 0 h 92075"/>
            </a:gdLst>
            <a:ahLst/>
            <a:cxnLst>
              <a:cxn ang="0">
                <a:pos x="connsiteX0" y="connsiteY0"/>
              </a:cxn>
              <a:cxn ang="0">
                <a:pos x="connsiteX1" y="connsiteY1"/>
              </a:cxn>
            </a:cxnLst>
            <a:rect l="l" t="t" r="r" b="b"/>
            <a:pathLst>
              <a:path h="92075">
                <a:moveTo>
                  <a:pt x="0" y="92075"/>
                </a:moveTo>
                <a:lnTo>
                  <a:pt x="0" y="0"/>
                </a:lnTo>
              </a:path>
            </a:pathLst>
          </a:custGeom>
          <a:ln w="5715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99" name="Rectangle 198"/>
          <p:cNvSpPr/>
          <p:nvPr/>
        </p:nvSpPr>
        <p:spPr>
          <a:xfrm rot="5400000">
            <a:off x="2732088" y="3781425"/>
            <a:ext cx="2165350" cy="1460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cxnSp>
        <p:nvCxnSpPr>
          <p:cNvPr id="200" name="Connecteur droit 199"/>
          <p:cNvCxnSpPr/>
          <p:nvPr/>
        </p:nvCxnSpPr>
        <p:spPr>
          <a:xfrm>
            <a:off x="2058988" y="4943475"/>
            <a:ext cx="1797050" cy="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201" name="Connecteur droit 200"/>
          <p:cNvCxnSpPr/>
          <p:nvPr/>
        </p:nvCxnSpPr>
        <p:spPr>
          <a:xfrm>
            <a:off x="2052638" y="4598988"/>
            <a:ext cx="1670050" cy="0"/>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2" name="Connecteur droit 201"/>
          <p:cNvCxnSpPr/>
          <p:nvPr/>
        </p:nvCxnSpPr>
        <p:spPr>
          <a:xfrm>
            <a:off x="2055813" y="3924300"/>
            <a:ext cx="1670050" cy="0"/>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3" name="Connecteur droit 202"/>
          <p:cNvCxnSpPr/>
          <p:nvPr/>
        </p:nvCxnSpPr>
        <p:spPr>
          <a:xfrm>
            <a:off x="2425700" y="3511550"/>
            <a:ext cx="0" cy="1562100"/>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04" name="ZoneTexte 203"/>
          <p:cNvSpPr txBox="1"/>
          <p:nvPr/>
        </p:nvSpPr>
        <p:spPr>
          <a:xfrm>
            <a:off x="2439988" y="4932363"/>
            <a:ext cx="450850" cy="298450"/>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X</a:t>
            </a:r>
            <a:r>
              <a:rPr lang="en-GB" sz="1202" dirty="0">
                <a:solidFill>
                  <a:schemeClr val="bg1">
                    <a:lumMod val="50000"/>
                  </a:schemeClr>
                </a:solidFill>
                <a:latin typeface="Calibri" charset="0"/>
                <a:ea typeface="Arial" charset="0"/>
                <a:cs typeface="Arial" charset="0"/>
              </a:rPr>
              <a:t>1</a:t>
            </a:r>
          </a:p>
        </p:txBody>
      </p:sp>
      <p:sp>
        <p:nvSpPr>
          <p:cNvPr id="205" name="ZoneTexte 204"/>
          <p:cNvSpPr txBox="1"/>
          <p:nvPr/>
        </p:nvSpPr>
        <p:spPr>
          <a:xfrm>
            <a:off x="3294063" y="4932363"/>
            <a:ext cx="449262" cy="298450"/>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X</a:t>
            </a:r>
            <a:r>
              <a:rPr lang="en-GB" sz="1202" dirty="0">
                <a:solidFill>
                  <a:schemeClr val="bg1">
                    <a:lumMod val="50000"/>
                  </a:schemeClr>
                </a:solidFill>
                <a:latin typeface="Calibri" charset="0"/>
                <a:ea typeface="Arial" charset="0"/>
                <a:cs typeface="Arial" charset="0"/>
              </a:rPr>
              <a:t>2</a:t>
            </a:r>
          </a:p>
        </p:txBody>
      </p:sp>
      <p:sp>
        <p:nvSpPr>
          <p:cNvPr id="206" name="ZoneTexte 205"/>
          <p:cNvSpPr txBox="1"/>
          <p:nvPr/>
        </p:nvSpPr>
        <p:spPr>
          <a:xfrm>
            <a:off x="1893888" y="4572000"/>
            <a:ext cx="407987" cy="296863"/>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P</a:t>
            </a:r>
            <a:r>
              <a:rPr lang="en-GB" sz="1202" dirty="0">
                <a:solidFill>
                  <a:schemeClr val="bg1">
                    <a:lumMod val="50000"/>
                  </a:schemeClr>
                </a:solidFill>
                <a:latin typeface="Calibri" charset="0"/>
                <a:ea typeface="Arial" charset="0"/>
                <a:cs typeface="Arial" charset="0"/>
              </a:rPr>
              <a:t>1</a:t>
            </a:r>
          </a:p>
        </p:txBody>
      </p:sp>
      <p:sp>
        <p:nvSpPr>
          <p:cNvPr id="207" name="ZoneTexte 206"/>
          <p:cNvSpPr txBox="1"/>
          <p:nvPr/>
        </p:nvSpPr>
        <p:spPr>
          <a:xfrm>
            <a:off x="1906588" y="3910013"/>
            <a:ext cx="395287" cy="296862"/>
          </a:xfrm>
          <a:prstGeom prst="rect">
            <a:avLst/>
          </a:prstGeom>
          <a:noFill/>
          <a:effectLst/>
        </p:spPr>
        <p:txBody>
          <a:bodyPr lIns="93568" tIns="46783" rIns="93568" bIns="46783">
            <a:spAutoFit/>
          </a:bodyPr>
          <a:lstStyle/>
          <a:p>
            <a:pPr>
              <a:defRPr/>
            </a:pPr>
            <a:r>
              <a:rPr lang="en-GB" sz="1322" dirty="0">
                <a:solidFill>
                  <a:schemeClr val="bg1">
                    <a:lumMod val="50000"/>
                  </a:schemeClr>
                </a:solidFill>
                <a:latin typeface="Calibri" charset="0"/>
                <a:ea typeface="Arial" charset="0"/>
                <a:cs typeface="Arial" charset="0"/>
              </a:rPr>
              <a:t>P</a:t>
            </a:r>
            <a:r>
              <a:rPr lang="en-GB" sz="1202" dirty="0">
                <a:solidFill>
                  <a:schemeClr val="bg1">
                    <a:lumMod val="50000"/>
                  </a:schemeClr>
                </a:solidFill>
                <a:latin typeface="Calibri" charset="0"/>
                <a:ea typeface="Arial" charset="0"/>
                <a:cs typeface="Arial" charset="0"/>
              </a:rPr>
              <a:t>2</a:t>
            </a:r>
          </a:p>
        </p:txBody>
      </p:sp>
      <p:cxnSp>
        <p:nvCxnSpPr>
          <p:cNvPr id="208" name="Connecteur droit 207"/>
          <p:cNvCxnSpPr/>
          <p:nvPr/>
        </p:nvCxnSpPr>
        <p:spPr>
          <a:xfrm>
            <a:off x="3279775" y="3511550"/>
            <a:ext cx="9525" cy="1541463"/>
          </a:xfrm>
          <a:prstGeom prst="line">
            <a:avLst/>
          </a:prstGeom>
          <a:ln w="952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09" name="ZoneTexte 208"/>
          <p:cNvSpPr txBox="1"/>
          <p:nvPr/>
        </p:nvSpPr>
        <p:spPr>
          <a:xfrm>
            <a:off x="2357438" y="4086225"/>
            <a:ext cx="209550" cy="279400"/>
          </a:xfrm>
          <a:prstGeom prst="rect">
            <a:avLst/>
          </a:prstGeom>
          <a:noFill/>
          <a:effectLst/>
        </p:spPr>
        <p:txBody>
          <a:bodyPr lIns="93568" tIns="46783" rIns="93568" bIns="46783">
            <a:spAutoFit/>
          </a:bodyPr>
          <a:lstStyle/>
          <a:p>
            <a:pPr>
              <a:defRPr/>
            </a:pPr>
            <a:r>
              <a:rPr lang="en-GB" sz="1202" dirty="0">
                <a:solidFill>
                  <a:srgbClr val="F4B183"/>
                </a:solidFill>
                <a:latin typeface="Gill Sans Light"/>
                <a:ea typeface="Arial" charset="0"/>
                <a:cs typeface="Gill Sans Light"/>
              </a:rPr>
              <a:t>C</a:t>
            </a:r>
          </a:p>
        </p:txBody>
      </p:sp>
      <p:cxnSp>
        <p:nvCxnSpPr>
          <p:cNvPr id="210" name="Connecteur droit 209"/>
          <p:cNvCxnSpPr/>
          <p:nvPr/>
        </p:nvCxnSpPr>
        <p:spPr>
          <a:xfrm>
            <a:off x="2193925" y="3509963"/>
            <a:ext cx="0" cy="155575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11" name="Triangle isocèle 91"/>
          <p:cNvSpPr/>
          <p:nvPr/>
        </p:nvSpPr>
        <p:spPr>
          <a:xfrm rot="16200000">
            <a:off x="2659062" y="4568826"/>
            <a:ext cx="73025" cy="57150"/>
          </a:xfrm>
          <a:prstGeom prst="triangl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12" name="Triangle isocèle 92"/>
          <p:cNvSpPr/>
          <p:nvPr/>
        </p:nvSpPr>
        <p:spPr>
          <a:xfrm rot="4973554">
            <a:off x="3072606" y="4245769"/>
            <a:ext cx="73025" cy="58738"/>
          </a:xfrm>
          <a:prstGeom prst="triangl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13" name="Forme libre 212"/>
          <p:cNvSpPr/>
          <p:nvPr/>
        </p:nvSpPr>
        <p:spPr>
          <a:xfrm>
            <a:off x="2420971" y="3928736"/>
            <a:ext cx="349094" cy="681487"/>
          </a:xfrm>
          <a:custGeom>
            <a:avLst/>
            <a:gdLst>
              <a:gd name="connsiteX0" fmla="*/ 0 w 460375"/>
              <a:gd name="connsiteY0" fmla="*/ 819150 h 819150"/>
              <a:gd name="connsiteX1" fmla="*/ 460375 w 460375"/>
              <a:gd name="connsiteY1" fmla="*/ 0 h 819150"/>
            </a:gdLst>
            <a:ahLst/>
            <a:cxnLst>
              <a:cxn ang="0">
                <a:pos x="connsiteX0" y="connsiteY0"/>
              </a:cxn>
              <a:cxn ang="0">
                <a:pos x="connsiteX1" y="connsiteY1"/>
              </a:cxn>
            </a:cxnLst>
            <a:rect l="l" t="t" r="r" b="b"/>
            <a:pathLst>
              <a:path w="460375" h="819150">
                <a:moveTo>
                  <a:pt x="0" y="819150"/>
                </a:moveTo>
                <a:lnTo>
                  <a:pt x="460375" y="0"/>
                </a:lnTo>
              </a:path>
            </a:pathLst>
          </a:custGeom>
          <a:ln w="9525" cmpd="sng">
            <a:solidFill>
              <a:srgbClr val="000000"/>
            </a:solidFill>
          </a:ln>
          <a:effectLst>
            <a:glow>
              <a:srgbClr val="FF6600"/>
            </a:glow>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p>
        </p:txBody>
      </p:sp>
      <p:sp>
        <p:nvSpPr>
          <p:cNvPr id="214" name="Forme libre 213"/>
          <p:cNvSpPr/>
          <p:nvPr/>
        </p:nvSpPr>
        <p:spPr>
          <a:xfrm>
            <a:off x="2936875" y="3921125"/>
            <a:ext cx="347663" cy="681038"/>
          </a:xfrm>
          <a:custGeom>
            <a:avLst/>
            <a:gdLst>
              <a:gd name="connsiteX0" fmla="*/ 0 w 460375"/>
              <a:gd name="connsiteY0" fmla="*/ 819150 h 819150"/>
              <a:gd name="connsiteX1" fmla="*/ 460375 w 460375"/>
              <a:gd name="connsiteY1" fmla="*/ 0 h 819150"/>
            </a:gdLst>
            <a:ahLst/>
            <a:cxnLst>
              <a:cxn ang="0">
                <a:pos x="connsiteX0" y="connsiteY0"/>
              </a:cxn>
              <a:cxn ang="0">
                <a:pos x="connsiteX1" y="connsiteY1"/>
              </a:cxn>
            </a:cxnLst>
            <a:rect l="l" t="t" r="r" b="b"/>
            <a:pathLst>
              <a:path w="460375" h="819150">
                <a:moveTo>
                  <a:pt x="0" y="819150"/>
                </a:moveTo>
                <a:lnTo>
                  <a:pt x="460375" y="0"/>
                </a:ln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p>
            <a:pPr algn="ctr">
              <a:defRPr/>
            </a:pPr>
            <a:endParaRPr lang="en-GB" sz="1322" dirty="0"/>
          </a:p>
        </p:txBody>
      </p:sp>
      <p:sp>
        <p:nvSpPr>
          <p:cNvPr id="215" name="Forme libre 214"/>
          <p:cNvSpPr/>
          <p:nvPr/>
        </p:nvSpPr>
        <p:spPr>
          <a:xfrm>
            <a:off x="2776538" y="3922713"/>
            <a:ext cx="508000" cy="0"/>
          </a:xfrm>
          <a:custGeom>
            <a:avLst/>
            <a:gdLst>
              <a:gd name="connsiteX0" fmla="*/ 0 w 669925"/>
              <a:gd name="connsiteY0" fmla="*/ 0 h 0"/>
              <a:gd name="connsiteX1" fmla="*/ 669925 w 669925"/>
              <a:gd name="connsiteY1" fmla="*/ 0 h 0"/>
            </a:gdLst>
            <a:ahLst/>
            <a:cxnLst>
              <a:cxn ang="0">
                <a:pos x="connsiteX0" y="connsiteY0"/>
              </a:cxn>
              <a:cxn ang="0">
                <a:pos x="connsiteX1" y="connsiteY1"/>
              </a:cxn>
            </a:cxnLst>
            <a:rect l="l" t="t" r="r" b="b"/>
            <a:pathLst>
              <a:path w="669925">
                <a:moveTo>
                  <a:pt x="0" y="0"/>
                </a:moveTo>
                <a:lnTo>
                  <a:pt x="669925" y="0"/>
                </a:ln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p>
            <a:pPr algn="ctr">
              <a:defRPr/>
            </a:pPr>
            <a:endParaRPr lang="en-GB" sz="1322" dirty="0"/>
          </a:p>
        </p:txBody>
      </p:sp>
      <p:sp>
        <p:nvSpPr>
          <p:cNvPr id="216" name="Triangle isocèle 96"/>
          <p:cNvSpPr/>
          <p:nvPr/>
        </p:nvSpPr>
        <p:spPr>
          <a:xfrm rot="1672495">
            <a:off x="2579688" y="4206875"/>
            <a:ext cx="66675" cy="61913"/>
          </a:xfrm>
          <a:prstGeom prst="triangl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17" name="ZoneTexte 216"/>
          <p:cNvSpPr txBox="1"/>
          <p:nvPr/>
        </p:nvSpPr>
        <p:spPr>
          <a:xfrm>
            <a:off x="2879725" y="3660775"/>
            <a:ext cx="209550" cy="279400"/>
          </a:xfrm>
          <a:prstGeom prst="rect">
            <a:avLst/>
          </a:prstGeom>
          <a:noFill/>
          <a:effectLst/>
        </p:spPr>
        <p:txBody>
          <a:bodyPr lIns="93568" tIns="46783" rIns="93568" bIns="46783">
            <a:spAutoFit/>
          </a:bodyPr>
          <a:lstStyle/>
          <a:p>
            <a:pPr>
              <a:defRPr/>
            </a:pPr>
            <a:r>
              <a:rPr lang="en-GB" sz="1202" dirty="0">
                <a:solidFill>
                  <a:srgbClr val="FF8000"/>
                </a:solidFill>
                <a:latin typeface="Gill Sans Light"/>
                <a:ea typeface="Arial" charset="0"/>
                <a:cs typeface="Gill Sans Light"/>
              </a:rPr>
              <a:t>R</a:t>
            </a:r>
          </a:p>
        </p:txBody>
      </p:sp>
      <p:sp>
        <p:nvSpPr>
          <p:cNvPr id="218" name="ZoneTexte 217"/>
          <p:cNvSpPr txBox="1"/>
          <p:nvPr/>
        </p:nvSpPr>
        <p:spPr>
          <a:xfrm>
            <a:off x="3122613" y="4148138"/>
            <a:ext cx="209550" cy="279400"/>
          </a:xfrm>
          <a:prstGeom prst="rect">
            <a:avLst/>
          </a:prstGeom>
          <a:noFill/>
          <a:effectLst/>
        </p:spPr>
        <p:txBody>
          <a:bodyPr lIns="93568" tIns="46783" rIns="93568" bIns="46783">
            <a:spAutoFit/>
          </a:bodyPr>
          <a:lstStyle/>
          <a:p>
            <a:pPr>
              <a:defRPr/>
            </a:pPr>
            <a:r>
              <a:rPr lang="en-GB" sz="1202" dirty="0">
                <a:solidFill>
                  <a:srgbClr val="F4B183"/>
                </a:solidFill>
                <a:latin typeface="Gill Sans Light"/>
                <a:ea typeface="Arial" charset="0"/>
                <a:cs typeface="Gill Sans Light"/>
              </a:rPr>
              <a:t>D</a:t>
            </a:r>
          </a:p>
        </p:txBody>
      </p:sp>
      <p:sp>
        <p:nvSpPr>
          <p:cNvPr id="219" name="ZoneTexte 218"/>
          <p:cNvSpPr txBox="1"/>
          <p:nvPr/>
        </p:nvSpPr>
        <p:spPr>
          <a:xfrm>
            <a:off x="2579688" y="4610100"/>
            <a:ext cx="209550" cy="279400"/>
          </a:xfrm>
          <a:prstGeom prst="rect">
            <a:avLst/>
          </a:prstGeom>
          <a:noFill/>
          <a:effectLst/>
        </p:spPr>
        <p:txBody>
          <a:bodyPr lIns="93568" tIns="46783" rIns="93568" bIns="46783">
            <a:spAutoFit/>
          </a:bodyPr>
          <a:lstStyle/>
          <a:p>
            <a:pPr>
              <a:defRPr/>
            </a:pPr>
            <a:r>
              <a:rPr lang="en-GB" sz="1202" dirty="0">
                <a:solidFill>
                  <a:srgbClr val="F4B183"/>
                </a:solidFill>
                <a:latin typeface="Gill Sans Light"/>
                <a:ea typeface="Arial" charset="0"/>
                <a:cs typeface="Gill Sans Light"/>
              </a:rPr>
              <a:t>A</a:t>
            </a:r>
          </a:p>
        </p:txBody>
      </p:sp>
      <p:sp>
        <p:nvSpPr>
          <p:cNvPr id="220" name="Ellipse 219"/>
          <p:cNvSpPr/>
          <p:nvPr/>
        </p:nvSpPr>
        <p:spPr>
          <a:xfrm>
            <a:off x="2411413" y="4589463"/>
            <a:ext cx="26987" cy="26987"/>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21" name="Forme libre 220"/>
          <p:cNvSpPr/>
          <p:nvPr/>
        </p:nvSpPr>
        <p:spPr>
          <a:xfrm>
            <a:off x="2438400" y="4598988"/>
            <a:ext cx="508000" cy="0"/>
          </a:xfrm>
          <a:custGeom>
            <a:avLst/>
            <a:gdLst>
              <a:gd name="connsiteX0" fmla="*/ 0 w 669925"/>
              <a:gd name="connsiteY0" fmla="*/ 0 h 0"/>
              <a:gd name="connsiteX1" fmla="*/ 669925 w 669925"/>
              <a:gd name="connsiteY1" fmla="*/ 0 h 0"/>
            </a:gdLst>
            <a:ahLst/>
            <a:cxnLst>
              <a:cxn ang="0">
                <a:pos x="connsiteX0" y="connsiteY0"/>
              </a:cxn>
              <a:cxn ang="0">
                <a:pos x="connsiteX1" y="connsiteY1"/>
              </a:cxn>
            </a:cxnLst>
            <a:rect l="l" t="t" r="r" b="b"/>
            <a:pathLst>
              <a:path w="669925">
                <a:moveTo>
                  <a:pt x="0" y="0"/>
                </a:moveTo>
                <a:lnTo>
                  <a:pt x="669925" y="0"/>
                </a:lnTo>
              </a:path>
            </a:pathLst>
          </a:cu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93568" tIns="46783" rIns="93568" bIns="46783" anchor="ctr"/>
          <a:lstStyle/>
          <a:p>
            <a:pPr algn="ctr">
              <a:defRPr/>
            </a:pPr>
            <a:endParaRPr lang="en-GB" sz="1322" dirty="0"/>
          </a:p>
        </p:txBody>
      </p:sp>
      <p:sp>
        <p:nvSpPr>
          <p:cNvPr id="222" name="Ellipse 221"/>
          <p:cNvSpPr/>
          <p:nvPr/>
        </p:nvSpPr>
        <p:spPr>
          <a:xfrm>
            <a:off x="2760663" y="3910013"/>
            <a:ext cx="26987" cy="25400"/>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23" name="Ellipse 222"/>
          <p:cNvSpPr/>
          <p:nvPr/>
        </p:nvSpPr>
        <p:spPr>
          <a:xfrm>
            <a:off x="3268663" y="3911600"/>
            <a:ext cx="26987" cy="25400"/>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24" name="Ellipse 223"/>
          <p:cNvSpPr/>
          <p:nvPr/>
        </p:nvSpPr>
        <p:spPr>
          <a:xfrm>
            <a:off x="2922588" y="4586288"/>
            <a:ext cx="26987" cy="26987"/>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25" name="Triangle isocèle 105"/>
          <p:cNvSpPr/>
          <p:nvPr/>
        </p:nvSpPr>
        <p:spPr>
          <a:xfrm rot="5400000">
            <a:off x="2973387" y="3894138"/>
            <a:ext cx="74613" cy="58738"/>
          </a:xfrm>
          <a:prstGeom prst="triangl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26" name="ZoneTexte 225"/>
          <p:cNvSpPr txBox="1"/>
          <p:nvPr/>
        </p:nvSpPr>
        <p:spPr>
          <a:xfrm>
            <a:off x="3722688" y="4784725"/>
            <a:ext cx="203200" cy="298450"/>
          </a:xfrm>
          <a:prstGeom prst="rect">
            <a:avLst/>
          </a:prstGeom>
          <a:noFill/>
          <a:effectLst/>
        </p:spPr>
        <p:txBody>
          <a:bodyPr lIns="93568" tIns="46783" rIns="93568" bIns="46783">
            <a:spAutoFit/>
          </a:bodyPr>
          <a:lstStyle/>
          <a:p>
            <a:pPr>
              <a:defRPr/>
            </a:pPr>
            <a:r>
              <a:rPr lang="en-GB" sz="1322" dirty="0">
                <a:solidFill>
                  <a:srgbClr val="595959"/>
                </a:solidFill>
                <a:latin typeface="Calibri" charset="0"/>
                <a:ea typeface="Arial" charset="0"/>
                <a:cs typeface="Arial" charset="0"/>
              </a:rPr>
              <a:t>&gt;</a:t>
            </a:r>
          </a:p>
        </p:txBody>
      </p:sp>
      <p:sp>
        <p:nvSpPr>
          <p:cNvPr id="227" name="Ellipse 226"/>
          <p:cNvSpPr/>
          <p:nvPr/>
        </p:nvSpPr>
        <p:spPr>
          <a:xfrm>
            <a:off x="2731546" y="3875028"/>
            <a:ext cx="86672" cy="95090"/>
          </a:xfrm>
          <a:prstGeom prst="ellipse">
            <a:avLst/>
          </a:prstGeom>
          <a:solidFill>
            <a:srgbClr val="FF8000"/>
          </a:solidFill>
          <a:ln/>
          <a:effectLst/>
        </p:spPr>
        <p:style>
          <a:lnRef idx="0">
            <a:schemeClr val="accent6"/>
          </a:lnRef>
          <a:fillRef idx="3">
            <a:schemeClr val="accent6"/>
          </a:fillRef>
          <a:effectRef idx="3">
            <a:schemeClr val="accent6"/>
          </a:effectRef>
          <a:fontRef idx="minor">
            <a:schemeClr val="lt1"/>
          </a:fontRef>
        </p:style>
        <p:txBody>
          <a:bodyPr lIns="93568" tIns="46783" rIns="93568" bIns="46783"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sz="1300">
              <a:solidFill>
                <a:srgbClr val="FFFFFF"/>
              </a:solidFill>
            </a:endParaRPr>
          </a:p>
        </p:txBody>
      </p:sp>
      <p:sp>
        <p:nvSpPr>
          <p:cNvPr id="228" name="ZoneTexte 227"/>
          <p:cNvSpPr txBox="1"/>
          <p:nvPr/>
        </p:nvSpPr>
        <p:spPr>
          <a:xfrm>
            <a:off x="1892300" y="3376613"/>
            <a:ext cx="227013" cy="296862"/>
          </a:xfrm>
          <a:prstGeom prst="rect">
            <a:avLst/>
          </a:prstGeom>
          <a:noFill/>
          <a:effectLst/>
        </p:spPr>
        <p:txBody>
          <a:bodyPr lIns="93568" tIns="46783" rIns="93568" bIns="46783">
            <a:spAutoFit/>
          </a:bodyPr>
          <a:lstStyle/>
          <a:p>
            <a:pPr>
              <a:defRPr/>
            </a:pPr>
            <a:r>
              <a:rPr lang="en-GB" sz="1322" dirty="0">
                <a:solidFill>
                  <a:srgbClr val="7F7F7F"/>
                </a:solidFill>
                <a:latin typeface="Gill Sans Light"/>
                <a:ea typeface="Arial" charset="0"/>
                <a:cs typeface="Gill Sans Light"/>
              </a:rPr>
              <a:t>P</a:t>
            </a:r>
          </a:p>
        </p:txBody>
      </p:sp>
      <p:sp>
        <p:nvSpPr>
          <p:cNvPr id="229" name="ZoneTexte 228"/>
          <p:cNvSpPr txBox="1"/>
          <p:nvPr/>
        </p:nvSpPr>
        <p:spPr>
          <a:xfrm>
            <a:off x="3705225" y="4965700"/>
            <a:ext cx="495300" cy="298450"/>
          </a:xfrm>
          <a:prstGeom prst="rect">
            <a:avLst/>
          </a:prstGeom>
          <a:noFill/>
          <a:effectLst/>
        </p:spPr>
        <p:txBody>
          <a:bodyPr lIns="93568" tIns="46783" rIns="93568" bIns="46783">
            <a:spAutoFit/>
          </a:bodyPr>
          <a:lstStyle/>
          <a:p>
            <a:pPr>
              <a:defRPr/>
            </a:pPr>
            <a:r>
              <a:rPr lang="en-GB" sz="1322" dirty="0" err="1">
                <a:solidFill>
                  <a:srgbClr val="7F7F7F"/>
                </a:solidFill>
                <a:latin typeface="Gill Sans Light"/>
                <a:ea typeface="Arial" charset="0"/>
                <a:cs typeface="Gill Sans Light"/>
              </a:rPr>
              <a:t>Xd</a:t>
            </a:r>
            <a:endParaRPr lang="en-GB" sz="1322" dirty="0">
              <a:solidFill>
                <a:srgbClr val="7F7F7F"/>
              </a:solidFill>
              <a:latin typeface="Gill Sans Light"/>
              <a:ea typeface="Arial" charset="0"/>
              <a:cs typeface="Gill Sans Light"/>
            </a:endParaRPr>
          </a:p>
        </p:txBody>
      </p:sp>
      <p:sp>
        <p:nvSpPr>
          <p:cNvPr id="11370" name="ZoneTexte 229"/>
          <p:cNvSpPr txBox="1">
            <a:spLocks noChangeArrowheads="1"/>
          </p:cNvSpPr>
          <p:nvPr/>
        </p:nvSpPr>
        <p:spPr bwMode="auto">
          <a:xfrm>
            <a:off x="1828800" y="2073275"/>
            <a:ext cx="2371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8" tIns="46783" rIns="93568" bIns="4678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b="1">
                <a:solidFill>
                  <a:srgbClr val="FF8610"/>
                </a:solidFill>
                <a:latin typeface="Arial" panose="020B0604020202020204" pitchFamily="34" charset="0"/>
              </a:rPr>
              <a:t>&gt; </a:t>
            </a:r>
            <a:r>
              <a:rPr lang="en-GB" b="1">
                <a:latin typeface="Arial" panose="020B0604020202020204" pitchFamily="34" charset="0"/>
              </a:rPr>
              <a:t>REFOULEMENT</a:t>
            </a:r>
          </a:p>
        </p:txBody>
      </p:sp>
      <p:sp>
        <p:nvSpPr>
          <p:cNvPr id="231" name="Rectangle 230"/>
          <p:cNvSpPr/>
          <p:nvPr/>
        </p:nvSpPr>
        <p:spPr>
          <a:xfrm>
            <a:off x="6772275" y="4540250"/>
            <a:ext cx="65088" cy="4873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232" name="Connecteur droit 231"/>
          <p:cNvCxnSpPr/>
          <p:nvPr/>
        </p:nvCxnSpPr>
        <p:spPr>
          <a:xfrm>
            <a:off x="6770688" y="4494213"/>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cxnSp>
        <p:nvCxnSpPr>
          <p:cNvPr id="233" name="Connecteur droit 232"/>
          <p:cNvCxnSpPr/>
          <p:nvPr/>
        </p:nvCxnSpPr>
        <p:spPr>
          <a:xfrm>
            <a:off x="6840538" y="4506913"/>
            <a:ext cx="0" cy="549275"/>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sp>
        <p:nvSpPr>
          <p:cNvPr id="234" name="ZoneTexte 233"/>
          <p:cNvSpPr txBox="1"/>
          <p:nvPr/>
        </p:nvSpPr>
        <p:spPr>
          <a:xfrm rot="16200000">
            <a:off x="2146300" y="3367088"/>
            <a:ext cx="103188" cy="296862"/>
          </a:xfrm>
          <a:prstGeom prst="rect">
            <a:avLst/>
          </a:prstGeom>
          <a:noFill/>
          <a:effectLst/>
        </p:spPr>
        <p:txBody>
          <a:bodyPr lIns="93568" tIns="46783" rIns="93568" bIns="4678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sz="1300">
                <a:solidFill>
                  <a:srgbClr val="7F7F7F"/>
                </a:solidFill>
              </a:rPr>
              <a:t>&gt;</a:t>
            </a:r>
            <a:endParaRPr lang="en-GB" sz="1300"/>
          </a:p>
        </p:txBody>
      </p:sp>
      <p:pic>
        <p:nvPicPr>
          <p:cNvPr id="11375" name="Picture 12" descr="See original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3400" y="5086350"/>
            <a:ext cx="3508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6" name="Picture 2" descr="Image result for image flam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3600" y="5070475"/>
            <a:ext cx="6508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8" name="Connecteur droit avec flèche 237">
            <a:extLst>
              <a:ext uri="{FF2B5EF4-FFF2-40B4-BE49-F238E27FC236}"/>
            </a:extLst>
          </p:cNvPr>
          <p:cNvCxnSpPr/>
          <p:nvPr/>
        </p:nvCxnSpPr>
        <p:spPr>
          <a:xfrm>
            <a:off x="9036050" y="3916363"/>
            <a:ext cx="0" cy="4064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42" name="Rectangle 241"/>
          <p:cNvSpPr/>
          <p:nvPr/>
        </p:nvSpPr>
        <p:spPr>
          <a:xfrm>
            <a:off x="7737475" y="1366838"/>
            <a:ext cx="4479925" cy="43799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239" name="ZoneTexte 238"/>
          <p:cNvSpPr txBox="1"/>
          <p:nvPr/>
        </p:nvSpPr>
        <p:spPr>
          <a:xfrm>
            <a:off x="4800600" y="4149725"/>
            <a:ext cx="2373313" cy="296863"/>
          </a:xfrm>
          <a:prstGeom prst="rect">
            <a:avLst/>
          </a:prstGeom>
          <a:noFill/>
          <a:effectLst/>
        </p:spPr>
        <p:txBody>
          <a:bodyPr lIns="109896" tIns="54947" rIns="109896" bIns="54947">
            <a:spAutoFit/>
          </a:bodyPr>
          <a:lstStyle/>
          <a:p>
            <a:pPr algn="ctr">
              <a:defRPr/>
            </a:pPr>
            <a:r>
              <a:rPr lang="en-GB" sz="1202" dirty="0" err="1">
                <a:solidFill>
                  <a:schemeClr val="tx1">
                    <a:lumMod val="65000"/>
                    <a:lumOff val="35000"/>
                  </a:schemeClr>
                </a:solidFill>
                <a:latin typeface="Gill Sans Light"/>
                <a:ea typeface="Arial" charset="0"/>
                <a:cs typeface="Gill Sans Light"/>
              </a:rPr>
              <a:t>Regenerateur</a:t>
            </a:r>
            <a:endParaRPr lang="en-GB" sz="1202" dirty="0">
              <a:solidFill>
                <a:schemeClr val="tx1">
                  <a:lumMod val="65000"/>
                  <a:lumOff val="35000"/>
                </a:schemeClr>
              </a:solidFill>
              <a:latin typeface="Gill Sans Light"/>
              <a:ea typeface="Arial" charset="0"/>
              <a:cs typeface="Gill Sans Light"/>
            </a:endParaRPr>
          </a:p>
        </p:txBody>
      </p:sp>
      <p:sp>
        <p:nvSpPr>
          <p:cNvPr id="240" name="ZoneTexte 239"/>
          <p:cNvSpPr txBox="1"/>
          <p:nvPr/>
        </p:nvSpPr>
        <p:spPr>
          <a:xfrm>
            <a:off x="4589463" y="4148138"/>
            <a:ext cx="898525" cy="295275"/>
          </a:xfrm>
          <a:prstGeom prst="rect">
            <a:avLst/>
          </a:prstGeom>
          <a:noFill/>
          <a:effectLst/>
        </p:spPr>
        <p:txBody>
          <a:bodyPr lIns="109896" tIns="54947" rIns="109896" bIns="54947">
            <a:spAutoFit/>
          </a:bodyPr>
          <a:lstStyle/>
          <a:p>
            <a:pPr algn="ctr">
              <a:defRPr/>
            </a:pPr>
            <a:r>
              <a:rPr lang="en-GB" sz="1202" dirty="0">
                <a:solidFill>
                  <a:schemeClr val="tx1">
                    <a:lumMod val="65000"/>
                    <a:lumOff val="35000"/>
                  </a:schemeClr>
                </a:solidFill>
                <a:latin typeface="Gill Sans Light"/>
                <a:ea typeface="Arial" charset="0"/>
                <a:cs typeface="Gill Sans Light"/>
              </a:rPr>
              <a:t>Heater</a:t>
            </a:r>
          </a:p>
        </p:txBody>
      </p:sp>
      <p:sp>
        <p:nvSpPr>
          <p:cNvPr id="241" name="ZoneTexte 240"/>
          <p:cNvSpPr txBox="1"/>
          <p:nvPr/>
        </p:nvSpPr>
        <p:spPr>
          <a:xfrm>
            <a:off x="6721475" y="4151313"/>
            <a:ext cx="673100" cy="295275"/>
          </a:xfrm>
          <a:prstGeom prst="rect">
            <a:avLst/>
          </a:prstGeom>
          <a:noFill/>
          <a:effectLst/>
        </p:spPr>
        <p:txBody>
          <a:bodyPr lIns="109896" tIns="54947" rIns="109896" bIns="54947">
            <a:spAutoFit/>
          </a:bodyPr>
          <a:lstStyle/>
          <a:p>
            <a:pPr algn="ctr">
              <a:defRPr/>
            </a:pPr>
            <a:r>
              <a:rPr lang="en-GB" sz="1202" dirty="0">
                <a:solidFill>
                  <a:schemeClr val="tx1">
                    <a:lumMod val="65000"/>
                    <a:lumOff val="35000"/>
                  </a:schemeClr>
                </a:solidFill>
                <a:latin typeface="Gill Sans Light"/>
                <a:ea typeface="Arial" charset="0"/>
                <a:cs typeface="Gill Sans Light"/>
              </a:rPr>
              <a:t>Cooler</a:t>
            </a:r>
          </a:p>
        </p:txBody>
      </p:sp>
      <p:sp>
        <p:nvSpPr>
          <p:cNvPr id="11382" name="Titre 1"/>
          <p:cNvSpPr>
            <a:spLocks noGrp="1"/>
          </p:cNvSpPr>
          <p:nvPr>
            <p:ph type="title"/>
          </p:nvPr>
        </p:nvSpPr>
        <p:spPr>
          <a:xfrm>
            <a:off x="254000" y="333375"/>
            <a:ext cx="11099800" cy="468313"/>
          </a:xfrm>
        </p:spPr>
        <p:txBody>
          <a:bodyPr/>
          <a:lstStyle/>
          <a:p>
            <a:pPr algn="l" eaLnBrk="1" hangingPunct="1"/>
            <a:r>
              <a:rPr lang="fr-FR" sz="3200" b="1" dirty="0" smtClean="0">
                <a:solidFill>
                  <a:srgbClr val="FF6600"/>
                </a:solidFill>
              </a:rPr>
              <a:t>LE CŒUR DE NOS CHAUDIÈRES</a:t>
            </a:r>
            <a:r>
              <a:rPr lang="fr-FR" dirty="0" smtClean="0"/>
              <a:t>	</a:t>
            </a:r>
          </a:p>
        </p:txBody>
      </p:sp>
      <p:sp>
        <p:nvSpPr>
          <p:cNvPr id="11383" name="Espace réservé du texte 3"/>
          <p:cNvSpPr txBox="1">
            <a:spLocks/>
          </p:cNvSpPr>
          <p:nvPr/>
        </p:nvSpPr>
        <p:spPr bwMode="auto">
          <a:xfrm>
            <a:off x="254000" y="820738"/>
            <a:ext cx="110998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eaLnBrk="1" hangingPunct="1">
              <a:spcBef>
                <a:spcPct val="0"/>
              </a:spcBef>
              <a:buFontTx/>
              <a:buNone/>
            </a:pPr>
            <a:r>
              <a:rPr lang="fr-FR" altLang="fr-FR" sz="2400">
                <a:solidFill>
                  <a:srgbClr val="898989"/>
                </a:solidFill>
              </a:rPr>
              <a:t>Le compresseur thermique régénératif</a:t>
            </a:r>
          </a:p>
        </p:txBody>
      </p:sp>
      <p:pic>
        <p:nvPicPr>
          <p:cNvPr id="11384" name="Image 23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225" y="2746375"/>
            <a:ext cx="240188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6" name="Connecteur droit avec flèche 195"/>
          <p:cNvCxnSpPr/>
          <p:nvPr/>
        </p:nvCxnSpPr>
        <p:spPr>
          <a:xfrm>
            <a:off x="8172450" y="2200275"/>
            <a:ext cx="176213" cy="0"/>
          </a:xfrm>
          <a:prstGeom prst="straightConnector1">
            <a:avLst/>
          </a:prstGeom>
          <a:ln w="28575" cmpd="sng">
            <a:solidFill>
              <a:srgbClr val="7F7F7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7" name="Connecteur droit avec flèche 196"/>
          <p:cNvCxnSpPr/>
          <p:nvPr/>
        </p:nvCxnSpPr>
        <p:spPr>
          <a:xfrm flipH="1">
            <a:off x="8167688" y="2373313"/>
            <a:ext cx="177800" cy="0"/>
          </a:xfrm>
          <a:prstGeom prst="straightConnector1">
            <a:avLst/>
          </a:prstGeom>
          <a:ln w="28575" cmpd="sng">
            <a:solidFill>
              <a:srgbClr val="7F7F7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9" name="Connecteur droit 168"/>
          <p:cNvCxnSpPr/>
          <p:nvPr/>
        </p:nvCxnSpPr>
        <p:spPr>
          <a:xfrm>
            <a:off x="7218363" y="2160588"/>
            <a:ext cx="830262" cy="0"/>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sp>
        <p:nvSpPr>
          <p:cNvPr id="187" name="Forme libre 186"/>
          <p:cNvSpPr/>
          <p:nvPr/>
        </p:nvSpPr>
        <p:spPr>
          <a:xfrm>
            <a:off x="7221538" y="2406650"/>
            <a:ext cx="919162" cy="6350"/>
          </a:xfrm>
          <a:custGeom>
            <a:avLst/>
            <a:gdLst>
              <a:gd name="connsiteX0" fmla="*/ 0 w 1009650"/>
              <a:gd name="connsiteY0" fmla="*/ 0 h 6350"/>
              <a:gd name="connsiteX1" fmla="*/ 1009650 w 1009650"/>
              <a:gd name="connsiteY1" fmla="*/ 6350 h 6350"/>
              <a:gd name="connsiteX2" fmla="*/ 1009650 w 1009650"/>
              <a:gd name="connsiteY2" fmla="*/ 6350 h 6350"/>
            </a:gdLst>
            <a:ahLst/>
            <a:cxnLst>
              <a:cxn ang="0">
                <a:pos x="connsiteX0" y="connsiteY0"/>
              </a:cxn>
              <a:cxn ang="0">
                <a:pos x="connsiteX1" y="connsiteY1"/>
              </a:cxn>
              <a:cxn ang="0">
                <a:pos x="connsiteX2" y="connsiteY2"/>
              </a:cxn>
            </a:cxnLst>
            <a:rect l="l" t="t" r="r" b="b"/>
            <a:pathLst>
              <a:path w="1009650" h="6350">
                <a:moveTo>
                  <a:pt x="0" y="0"/>
                </a:moveTo>
                <a:lnTo>
                  <a:pt x="1009650" y="6350"/>
                </a:lnTo>
                <a:lnTo>
                  <a:pt x="1009650" y="6350"/>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89" name="Triangle isocèle 68"/>
          <p:cNvSpPr/>
          <p:nvPr/>
        </p:nvSpPr>
        <p:spPr>
          <a:xfrm rot="16200000">
            <a:off x="7399337" y="2316163"/>
            <a:ext cx="142875" cy="127000"/>
          </a:xfrm>
          <a:prstGeom prst="triangle">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sp>
        <p:nvSpPr>
          <p:cNvPr id="191" name="Forme libre 190"/>
          <p:cNvSpPr/>
          <p:nvPr/>
        </p:nvSpPr>
        <p:spPr>
          <a:xfrm>
            <a:off x="7210425" y="2236788"/>
            <a:ext cx="920750" cy="6350"/>
          </a:xfrm>
          <a:custGeom>
            <a:avLst/>
            <a:gdLst>
              <a:gd name="connsiteX0" fmla="*/ 0 w 1009650"/>
              <a:gd name="connsiteY0" fmla="*/ 0 h 6350"/>
              <a:gd name="connsiteX1" fmla="*/ 1009650 w 1009650"/>
              <a:gd name="connsiteY1" fmla="*/ 6350 h 6350"/>
              <a:gd name="connsiteX2" fmla="*/ 1009650 w 1009650"/>
              <a:gd name="connsiteY2" fmla="*/ 6350 h 6350"/>
            </a:gdLst>
            <a:ahLst/>
            <a:cxnLst>
              <a:cxn ang="0">
                <a:pos x="connsiteX0" y="connsiteY0"/>
              </a:cxn>
              <a:cxn ang="0">
                <a:pos x="connsiteX1" y="connsiteY1"/>
              </a:cxn>
              <a:cxn ang="0">
                <a:pos x="connsiteX2" y="connsiteY2"/>
              </a:cxn>
            </a:cxnLst>
            <a:rect l="l" t="t" r="r" b="b"/>
            <a:pathLst>
              <a:path w="1009650" h="6350">
                <a:moveTo>
                  <a:pt x="0" y="0"/>
                </a:moveTo>
                <a:lnTo>
                  <a:pt x="1009650" y="6350"/>
                </a:lnTo>
                <a:lnTo>
                  <a:pt x="1009650" y="6350"/>
                </a:lnTo>
              </a:path>
            </a:pathLst>
          </a:custGeom>
          <a:ln>
            <a:solidFill>
              <a:srgbClr val="595959"/>
            </a:solidFill>
          </a:ln>
          <a:effectLst/>
        </p:spPr>
        <p:style>
          <a:lnRef idx="2">
            <a:schemeClr val="accent1"/>
          </a:lnRef>
          <a:fillRef idx="0">
            <a:schemeClr val="accent1"/>
          </a:fillRef>
          <a:effectRef idx="1">
            <a:schemeClr val="accent1"/>
          </a:effectRef>
          <a:fontRef idx="minor">
            <a:schemeClr val="tx1"/>
          </a:fontRef>
        </p:style>
        <p:txBody>
          <a:bodyPr lIns="93554" tIns="46776" rIns="93554" bIns="46776" anchor="ctr"/>
          <a:lstStyle/>
          <a:p>
            <a:pPr algn="ctr">
              <a:defRPr/>
            </a:pPr>
            <a:endParaRPr lang="en-GB" dirty="0"/>
          </a:p>
        </p:txBody>
      </p:sp>
      <p:sp>
        <p:nvSpPr>
          <p:cNvPr id="192" name="Triangle isocèle 71"/>
          <p:cNvSpPr/>
          <p:nvPr/>
        </p:nvSpPr>
        <p:spPr>
          <a:xfrm rot="5400000">
            <a:off x="7263606" y="2132807"/>
            <a:ext cx="141287" cy="127000"/>
          </a:xfrm>
          <a:prstGeom prst="triangle">
            <a:avLst/>
          </a:prstGeom>
          <a:solidFill>
            <a:schemeClr val="bg1">
              <a:lumMod val="6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lIns="93554" tIns="46776" rIns="93554" bIns="46776"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GB">
              <a:solidFill>
                <a:srgbClr val="FFFFFF"/>
              </a:solidFill>
            </a:endParaRPr>
          </a:p>
        </p:txBody>
      </p:sp>
      <p:cxnSp>
        <p:nvCxnSpPr>
          <p:cNvPr id="193" name="Connecteur droit 192"/>
          <p:cNvCxnSpPr/>
          <p:nvPr/>
        </p:nvCxnSpPr>
        <p:spPr>
          <a:xfrm rot="10800000">
            <a:off x="7396163" y="2114550"/>
            <a:ext cx="0" cy="160338"/>
          </a:xfrm>
          <a:prstGeom prst="line">
            <a:avLst/>
          </a:prstGeom>
          <a:ln w="12700" cmpd="sng">
            <a:solidFill>
              <a:schemeClr val="bg1">
                <a:lumMod val="85000"/>
                <a:alpha val="30000"/>
              </a:schemeClr>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7277100" y="2603500"/>
            <a:ext cx="227013" cy="1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a:solidFill>
                <a:srgbClr val="FFFFFF"/>
              </a:solidFill>
            </a:endParaRPr>
          </a:p>
        </p:txBody>
      </p:sp>
      <p:sp>
        <p:nvSpPr>
          <p:cNvPr id="245" name="Rectangle 244"/>
          <p:cNvSpPr/>
          <p:nvPr/>
        </p:nvSpPr>
        <p:spPr>
          <a:xfrm>
            <a:off x="7259638" y="2057400"/>
            <a:ext cx="238125" cy="8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fr-FR">
              <a:solidFill>
                <a:srgbClr val="FFFFFF"/>
              </a:solidFill>
            </a:endParaRPr>
          </a:p>
        </p:txBody>
      </p:sp>
      <p:sp>
        <p:nvSpPr>
          <p:cNvPr id="3" name="Espace réservé du numéro de diapositive 2"/>
          <p:cNvSpPr>
            <a:spLocks noGrp="1"/>
          </p:cNvSpPr>
          <p:nvPr>
            <p:ph type="sldNum" sz="quarter" idx="10"/>
          </p:nvPr>
        </p:nvSpPr>
        <p:spPr/>
        <p:txBody>
          <a:bodyPr/>
          <a:lstStyle/>
          <a:p>
            <a:pPr>
              <a:defRPr/>
            </a:pPr>
            <a:fld id="{D6D66D21-1EBE-47DE-90B1-96D0AAF5BC4A}" type="slidenum">
              <a:rPr lang="fr-FR" altLang="fr-FR" smtClean="0"/>
              <a:pPr>
                <a:defRPr/>
              </a:pPr>
              <a:t>99</a:t>
            </a:fld>
            <a:endParaRPr lang="fr-FR" altLang="fr-FR"/>
          </a:p>
        </p:txBody>
      </p:sp>
    </p:spTree>
    <p:extLst>
      <p:ext uri="{BB962C8B-B14F-4D97-AF65-F5344CB8AC3E}">
        <p14:creationId xmlns:p14="http://schemas.microsoft.com/office/powerpoint/2010/main" val="189564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2.08333E-7 3.7037E-7 L 0.11029 3.7037E-7 " pathEditMode="relative" rAng="0" ptsTypes="AA">
                                      <p:cBhvr>
                                        <p:cTn id="6" dur="5000" fill="hold"/>
                                        <p:tgtEl>
                                          <p:spTgt spid="136"/>
                                        </p:tgtEl>
                                        <p:attrNameLst>
                                          <p:attrName>ppt_x</p:attrName>
                                          <p:attrName>ppt_y</p:attrName>
                                        </p:attrNameLst>
                                      </p:cBhvr>
                                      <p:rCtr x="5508" y="0"/>
                                    </p:animMotion>
                                  </p:childTnLst>
                                </p:cTn>
                              </p:par>
                              <p:par>
                                <p:cTn id="7" presetID="0" presetClass="path" presetSubtype="0" accel="50000" decel="50000" fill="hold" grpId="0" nodeType="withEffect">
                                  <p:stCondLst>
                                    <p:cond delay="0"/>
                                  </p:stCondLst>
                                  <p:childTnLst>
                                    <p:animMotion origin="layout" path="M 2.70833E-6 3.7037E-7 L 0.10351 0.00046 " pathEditMode="relative" rAng="0" ptsTypes="AA">
                                      <p:cBhvr>
                                        <p:cTn id="8" dur="5000" fill="hold"/>
                                        <p:tgtEl>
                                          <p:spTgt spid="150"/>
                                        </p:tgtEl>
                                        <p:attrNameLst>
                                          <p:attrName>ppt_x</p:attrName>
                                          <p:attrName>ppt_y</p:attrName>
                                        </p:attrNameLst>
                                      </p:cBhvr>
                                      <p:rCtr x="5169" y="23"/>
                                    </p:animMotion>
                                  </p:childTnLst>
                                </p:cTn>
                              </p:par>
                              <p:par>
                                <p:cTn id="9" presetID="0" presetClass="path" presetSubtype="0" accel="50000" decel="50000" fill="hold" nodeType="withEffect">
                                  <p:stCondLst>
                                    <p:cond delay="0"/>
                                  </p:stCondLst>
                                  <p:childTnLst>
                                    <p:animMotion origin="layout" path="M -8.33333E-7 7.40741E-7 L 0.11029 7.40741E-7 " pathEditMode="relative" rAng="0" ptsTypes="AA">
                                      <p:cBhvr>
                                        <p:cTn id="10" dur="5000" fill="hold"/>
                                        <p:tgtEl>
                                          <p:spTgt spid="133"/>
                                        </p:tgtEl>
                                        <p:attrNameLst>
                                          <p:attrName>ppt_x</p:attrName>
                                          <p:attrName>ppt_y</p:attrName>
                                        </p:attrNameLst>
                                      </p:cBhvr>
                                      <p:rCtr x="5508" y="0"/>
                                    </p:animMotion>
                                  </p:childTnLst>
                                </p:cTn>
                              </p:par>
                              <p:par>
                                <p:cTn id="11" presetID="0" presetClass="path" presetSubtype="0" accel="50000" decel="50000" fill="hold" grpId="0" nodeType="withEffect">
                                  <p:stCondLst>
                                    <p:cond delay="0"/>
                                  </p:stCondLst>
                                  <p:childTnLst>
                                    <p:animMotion origin="layout" path="M 2.91667E-6 4.07407E-6 L 0.11627 4.07407E-6 " pathEditMode="relative" rAng="0" ptsTypes="AA">
                                      <p:cBhvr>
                                        <p:cTn id="12" dur="5000" fill="hold"/>
                                        <p:tgtEl>
                                          <p:spTgt spid="151"/>
                                        </p:tgtEl>
                                        <p:attrNameLst>
                                          <p:attrName>ppt_x</p:attrName>
                                          <p:attrName>ppt_y</p:attrName>
                                        </p:attrNameLst>
                                      </p:cBhvr>
                                      <p:rCtr x="5807" y="0"/>
                                    </p:animMotion>
                                  </p:childTnLst>
                                </p:cTn>
                              </p:par>
                              <p:par>
                                <p:cTn id="13" presetID="0" presetClass="path" presetSubtype="0" accel="50000" decel="50000" fill="hold" grpId="0" nodeType="withEffect">
                                  <p:stCondLst>
                                    <p:cond delay="0"/>
                                  </p:stCondLst>
                                  <p:childTnLst>
                                    <p:animMotion origin="layout" path="M -6.25E-7 3.7037E-6 L 0.11029 3.7037E-6 " pathEditMode="relative" rAng="0" ptsTypes="AA">
                                      <p:cBhvr>
                                        <p:cTn id="14" dur="5000" fill="hold"/>
                                        <p:tgtEl>
                                          <p:spTgt spid="132"/>
                                        </p:tgtEl>
                                        <p:attrNameLst>
                                          <p:attrName>ppt_x</p:attrName>
                                          <p:attrName>ppt_y</p:attrName>
                                        </p:attrNameLst>
                                      </p:cBhvr>
                                      <p:rCtr x="5508" y="0"/>
                                    </p:animMotion>
                                  </p:childTnLst>
                                </p:cTn>
                              </p:par>
                              <p:par>
                                <p:cTn id="15" presetID="0" presetClass="path" presetSubtype="0" accel="50000" decel="50000" fill="hold" grpId="0" nodeType="withEffect">
                                  <p:stCondLst>
                                    <p:cond delay="0"/>
                                  </p:stCondLst>
                                  <p:childTnLst>
                                    <p:animMotion origin="layout" path="M -1.45833E-6 2.22222E-6 L -0.09974 2.22222E-6 " pathEditMode="relative" rAng="0" ptsTypes="AA">
                                      <p:cBhvr>
                                        <p:cTn id="16" dur="5000" fill="hold"/>
                                        <p:tgtEl>
                                          <p:spTgt spid="154"/>
                                        </p:tgtEl>
                                        <p:attrNameLst>
                                          <p:attrName>ppt_x</p:attrName>
                                          <p:attrName>ppt_y</p:attrName>
                                        </p:attrNameLst>
                                      </p:cBhvr>
                                      <p:rCtr x="-4987" y="0"/>
                                    </p:animMotion>
                                  </p:childTnLst>
                                </p:cTn>
                              </p:par>
                              <p:par>
                                <p:cTn id="17" presetID="0" presetClass="path" presetSubtype="0" accel="50000" decel="50000" fill="hold" grpId="1" nodeType="withEffect">
                                  <p:stCondLst>
                                    <p:cond delay="0"/>
                                  </p:stCondLst>
                                  <p:childTnLst>
                                    <p:animMotion origin="layout" path="M -6.25E-7 3.7037E-6 L 0.13776 3.7037E-6 " pathEditMode="relative" rAng="0" ptsTypes="AA">
                                      <p:cBhvr>
                                        <p:cTn id="18" dur="5000" fill="hold"/>
                                        <p:tgtEl>
                                          <p:spTgt spid="132"/>
                                        </p:tgtEl>
                                        <p:attrNameLst>
                                          <p:attrName>ppt_x</p:attrName>
                                          <p:attrName>ppt_y</p:attrName>
                                        </p:attrNameLst>
                                      </p:cBhvr>
                                      <p:rCtr x="6888" y="0"/>
                                    </p:animMotion>
                                  </p:childTnLst>
                                </p:cTn>
                              </p:par>
                              <p:par>
                                <p:cTn id="19" presetID="0" presetClass="path" presetSubtype="0" accel="50000" decel="50000" fill="hold" nodeType="withEffect">
                                  <p:stCondLst>
                                    <p:cond delay="0"/>
                                  </p:stCondLst>
                                  <p:childTnLst>
                                    <p:animMotion origin="layout" path="M -0.00039 -7.40741E-7 L 0.04102 0.00208 " pathEditMode="relative" rAng="0" ptsTypes="AA">
                                      <p:cBhvr>
                                        <p:cTn id="20" dur="5000" fill="hold"/>
                                        <p:tgtEl>
                                          <p:spTgt spid="227"/>
                                        </p:tgtEl>
                                        <p:attrNameLst>
                                          <p:attrName>ppt_x</p:attrName>
                                          <p:attrName>ppt_y</p:attrName>
                                        </p:attrNameLst>
                                      </p:cBhvr>
                                      <p:rCtr x="2070"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2" grpId="1" animBg="1"/>
      <p:bldP spid="150" grpId="0" animBg="1"/>
      <p:bldP spid="151" grpId="0" animBg="1"/>
      <p:bldP spid="154" grpId="0" animBg="1"/>
    </p:bldLst>
  </p:timing>
</p:sld>
</file>

<file path=ppt/theme/theme1.xml><?xml version="1.0" encoding="utf-8"?>
<a:theme xmlns:a="http://schemas.openxmlformats.org/drawingml/2006/main" name="222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2222</Template>
  <TotalTime>4448</TotalTime>
  <Words>4191</Words>
  <Application>Microsoft Office PowerPoint</Application>
  <PresentationFormat>Grand écran</PresentationFormat>
  <Paragraphs>1031</Paragraphs>
  <Slides>120</Slides>
  <Notes>24</Notes>
  <HiddenSlides>0</HiddenSlides>
  <MMClips>0</MMClips>
  <ScaleCrop>false</ScaleCrop>
  <HeadingPairs>
    <vt:vector size="8" baseType="variant">
      <vt:variant>
        <vt:lpstr>Polices utilisées</vt:lpstr>
      </vt:variant>
      <vt:variant>
        <vt:i4>19</vt:i4>
      </vt:variant>
      <vt:variant>
        <vt:lpstr>Thème</vt:lpstr>
      </vt:variant>
      <vt:variant>
        <vt:i4>1</vt:i4>
      </vt:variant>
      <vt:variant>
        <vt:lpstr>Serveurs OLE incorporés</vt:lpstr>
      </vt:variant>
      <vt:variant>
        <vt:i4>2</vt:i4>
      </vt:variant>
      <vt:variant>
        <vt:lpstr>Titres des diapositives</vt:lpstr>
      </vt:variant>
      <vt:variant>
        <vt:i4>120</vt:i4>
      </vt:variant>
    </vt:vector>
  </HeadingPairs>
  <TitlesOfParts>
    <vt:vector size="142" baseType="lpstr">
      <vt:lpstr>Arial Unicode MS</vt:lpstr>
      <vt:lpstr>Microsoft YaHei</vt:lpstr>
      <vt:lpstr>MS PGothic</vt:lpstr>
      <vt:lpstr>MS PGothic</vt:lpstr>
      <vt:lpstr>SimSun</vt:lpstr>
      <vt:lpstr>Affect Bold</vt:lpstr>
      <vt:lpstr>AppleSymbols</vt:lpstr>
      <vt:lpstr>Arial</vt:lpstr>
      <vt:lpstr>Calibri</vt:lpstr>
      <vt:lpstr>Century Gothic</vt:lpstr>
      <vt:lpstr>Courier New</vt:lpstr>
      <vt:lpstr>DejaVu Sans</vt:lpstr>
      <vt:lpstr>DIN</vt:lpstr>
      <vt:lpstr>Euphemia</vt:lpstr>
      <vt:lpstr>Georgia</vt:lpstr>
      <vt:lpstr>Gill Sans Light</vt:lpstr>
      <vt:lpstr>Helvetica Light</vt:lpstr>
      <vt:lpstr>Segoe UI</vt:lpstr>
      <vt:lpstr>Wingdings</vt:lpstr>
      <vt:lpstr>2222</vt:lpstr>
      <vt:lpstr>Microsoft Excel Chart</vt:lpstr>
      <vt:lpstr>Graphique</vt:lpstr>
      <vt:lpstr>Présentation PowerPoint</vt:lpstr>
      <vt:lpstr>Présentation PowerPoint</vt:lpstr>
      <vt:lpstr>Présentation PowerPoint</vt:lpstr>
      <vt:lpstr>Table-ronde : Evolution du marché des PAC  et perspectives</vt:lpstr>
      <vt:lpstr>Présentation PowerPoint</vt:lpstr>
      <vt:lpstr>Parlons sur la pompe à chaleur en Europe,  ça veut dire …</vt:lpstr>
      <vt:lpstr>Association Européenne Des Pompes à Chaleur (EHPA)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 résidentiel, part des PAC dans la chaleur renouvelable</vt:lpstr>
      <vt:lpstr>En tertiaire, part des PAC dans la chaleur renouvelable</vt:lpstr>
      <vt:lpstr>Présentation PowerPoint</vt:lpstr>
      <vt:lpstr>Présentation PowerPoint</vt:lpstr>
      <vt:lpstr>Présentation PowerPoint</vt:lpstr>
      <vt:lpstr>Table-ronde : PAC et défi CO2</vt:lpstr>
      <vt:lpstr>Présentation PowerPoint</vt:lpstr>
      <vt:lpstr>Présentation PowerPoint</vt:lpstr>
      <vt:lpstr>Pourquoi/ Pour quoi ‘DecarbHeat?’</vt:lpstr>
      <vt:lpstr>En quoi consiste‘DecarbHeat’?</vt:lpstr>
      <vt:lpstr>Où en sommes-nous?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PAC dans le Label E+C-</vt:lpstr>
      <vt:lpstr>Maison individuelle – Calcul Carbone</vt:lpstr>
      <vt:lpstr>La PAC dans le Label E+C-</vt:lpstr>
      <vt:lpstr>La PAC dans le Label E+C-</vt:lpstr>
      <vt:lpstr>La PAC dans le Label E+C-</vt:lpstr>
      <vt:lpstr>La PAC dans le Label E+C-</vt:lpstr>
      <vt:lpstr>Présentation PowerPoint</vt:lpstr>
      <vt:lpstr>Le règlement F-Gas et ses impacts sur les fluides</vt:lpstr>
      <vt:lpstr>Le règlement F-Gas et ses impacts sur les fluides</vt:lpstr>
      <vt:lpstr>Le règlement F-Gas et ses impacts sur les fluides</vt:lpstr>
      <vt:lpstr>Le règlement F-Gas et ses impacts sur les fluides</vt:lpstr>
      <vt:lpstr>Présentation PowerPoint</vt:lpstr>
      <vt:lpstr>Impact des émissions de CO2 entre générateurs de chauffage (indicateur TEWI)</vt:lpstr>
      <vt:lpstr>Impact du rendement saisonnier de chauffage Vs fuites de réfrigérant (indicateur TEWI)</vt:lpstr>
      <vt:lpstr>Présentation PowerPoint</vt:lpstr>
      <vt:lpstr>Présentation PowerPoint</vt:lpstr>
      <vt:lpstr>Présentation PowerPoint</vt:lpstr>
      <vt:lpstr>Présentation PowerPoint</vt:lpstr>
      <vt:lpstr>Présentations : Les enjeux de développement de la PAC en rénovation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Table-ronde : La PAC du futur</vt:lpstr>
      <vt:lpstr>Présentation PowerPoint</vt:lpstr>
      <vt:lpstr>La PAC pour les bâtiments nZEBs </vt:lpstr>
      <vt:lpstr>Évolution des fluides frigorigènes </vt:lpstr>
      <vt:lpstr>Présentation PowerPoint</vt:lpstr>
      <vt:lpstr>PAC CO2 réduit les émissions potentielles</vt:lpstr>
      <vt:lpstr>100% Energies Renouvelables </vt:lpstr>
      <vt:lpstr>ECS 90°C pour applications multiples</vt:lpstr>
      <vt:lpstr>EnR et Hybridation </vt:lpstr>
      <vt:lpstr>Présentation PowerPoint</vt:lpstr>
      <vt:lpstr>Hybridation PAC/Chaudière – Complémentarité en fonction de la température</vt:lpstr>
      <vt:lpstr>Hybridation PAC/Chaudière – Complémentarité en fonction de la température</vt:lpstr>
      <vt:lpstr>Présentation PowerPoint</vt:lpstr>
      <vt:lpstr>LA SOLUTION BOOSTHEAT </vt:lpstr>
      <vt:lpstr>UNE INNOVATION BREVETÉE ET SOUTENUE </vt:lpstr>
      <vt:lpstr>LE CŒUR DE NOS CHAUDIÈRES </vt:lpstr>
      <vt:lpstr>LE CŒUR DE NOS CHAUDIÈRES </vt:lpstr>
      <vt:lpstr>LE CŒUR DE NOS CHAUDIÈRES </vt:lpstr>
      <vt:lpstr>LE CŒUR DE NOS CHAUDIÈRES</vt:lpstr>
      <vt:lpstr>LE CŒUR DE NOS CHAUDIÈRES </vt:lpstr>
      <vt:lpstr>CYCLE PAC R744 (CO2)</vt:lpstr>
      <vt:lpstr>Présentation PowerPoint</vt:lpstr>
      <vt:lpstr>Les smart PAC et les PAC connectées </vt:lpstr>
      <vt:lpstr>Les smart PAC et les PAC connectées </vt:lpstr>
      <vt:lpstr>Présentation PowerPoint</vt:lpstr>
      <vt:lpstr>PAC connectée </vt:lpstr>
      <vt:lpstr>Présentation PowerPoint</vt:lpstr>
      <vt:lpstr>Présentation PowerPoint</vt:lpstr>
      <vt:lpstr>Présentation PowerPoint</vt:lpstr>
      <vt:lpstr>Performance des pompes à chaleur</vt:lpstr>
      <vt:lpstr>Méthode de mesure des performances in-situ</vt:lpstr>
      <vt:lpstr>Instrumentation</vt:lpstr>
      <vt:lpstr>Perspectives</vt:lpstr>
      <vt:lpstr>ANNEXE : Méthode de mesure des PAC</vt:lpstr>
      <vt:lpstr>Présentation PowerPoint</vt:lpstr>
      <vt:lpstr>Communication</vt:lpstr>
      <vt:lpstr>Présentation PowerPoint</vt:lpstr>
      <vt:lpstr>Présentation PowerPoint</vt:lpstr>
      <vt:lpstr>Présentation PowerPoint</vt:lpstr>
    </vt:vector>
  </TitlesOfParts>
  <Company>fm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FACTOmédia</dc:creator>
  <cp:lastModifiedBy>Utilisateur9</cp:lastModifiedBy>
  <cp:revision>162</cp:revision>
  <cp:lastPrinted>2018-02-12T14:50:50Z</cp:lastPrinted>
  <dcterms:created xsi:type="dcterms:W3CDTF">2014-01-17T15:42:23Z</dcterms:created>
  <dcterms:modified xsi:type="dcterms:W3CDTF">2018-02-13T14:37:20Z</dcterms:modified>
</cp:coreProperties>
</file>