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"/>
  </p:notesMasterIdLst>
  <p:sldIdLst>
    <p:sldId id="256" r:id="rId2"/>
  </p:sldIdLst>
  <p:sldSz cx="30243463" cy="42808525"/>
  <p:notesSz cx="6858000" cy="9144000"/>
  <p:defaultTextStyle>
    <a:defPPr>
      <a:defRPr lang="fr-FR"/>
    </a:defPPr>
    <a:lvl1pPr algn="l" defTabSz="41719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2085975" indent="-1628775" algn="l" defTabSz="41719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4171950" indent="-3257550" algn="l" defTabSz="41719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6257925" indent="-4886325" algn="l" defTabSz="41719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8343900" indent="-6515100" algn="l" defTabSz="41719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6" d="100"/>
          <a:sy n="26" d="100"/>
        </p:scale>
        <p:origin x="-918" y="-78"/>
      </p:cViewPr>
      <p:guideLst>
        <p:guide orient="horz" pos="13483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1723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1723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CB139F-6797-4344-AC9C-E6EF02EE7181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1723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1723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2C1140-E105-446E-9F8A-3031F1A581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171950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5975" algn="l" defTabSz="4171950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1950" algn="l" defTabSz="4171950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57925" algn="l" defTabSz="4171950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43900" algn="l" defTabSz="4171950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30742" algn="l" defTabSz="417230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16892" algn="l" defTabSz="417230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03043" algn="l" defTabSz="417230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89193" algn="l" defTabSz="417230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171950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171950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171950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171950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defTabSz="4171950" fontAlgn="base">
              <a:spcBef>
                <a:spcPct val="0"/>
              </a:spcBef>
              <a:spcAft>
                <a:spcPct val="0"/>
              </a:spcAft>
              <a:defRPr/>
            </a:pPr>
            <a:fld id="{B4A13092-258A-4694-8324-1740C622AC65}" type="slidenum">
              <a:rPr lang="fr-FR" sz="1200" smtClean="0">
                <a:latin typeface="Calibri" pitchFamily="34" charset="0"/>
              </a:rPr>
              <a:pPr defTabSz="417195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395849" y="8561705"/>
            <a:ext cx="27219117" cy="11415607"/>
          </a:xfrm>
        </p:spPr>
        <p:txBody>
          <a:bodyPr lIns="208716" tIns="0" rIns="208716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219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36520" y="20796891"/>
            <a:ext cx="21170424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087164" indent="0" algn="ctr">
              <a:buNone/>
            </a:lvl2pPr>
            <a:lvl3pPr marL="4174327" indent="0" algn="ctr">
              <a:buNone/>
            </a:lvl3pPr>
            <a:lvl4pPr marL="6261491" indent="0" algn="ctr">
              <a:buNone/>
            </a:lvl4pPr>
            <a:lvl5pPr marL="8348655" indent="0" algn="ctr">
              <a:buNone/>
            </a:lvl5pPr>
            <a:lvl6pPr marL="10435819" indent="0" algn="ctr">
              <a:buNone/>
            </a:lvl6pPr>
            <a:lvl7pPr marL="12522982" indent="0" algn="ctr">
              <a:buNone/>
            </a:lvl7pPr>
            <a:lvl8pPr marL="14610146" indent="0" algn="ctr">
              <a:buNone/>
            </a:lvl8pPr>
            <a:lvl9pPr marL="1669731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0549-D3BC-47C8-8FDA-932096F295B3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6B42-1DDD-445C-A305-BBF4793D3C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75DF9-C6FB-4FFD-B92B-AAFBCDFDA832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BB2F-C223-44A0-9D55-54DC4B6173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26511" y="1714329"/>
            <a:ext cx="6804779" cy="365259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2173" y="1714329"/>
            <a:ext cx="19910280" cy="365259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722B-AE34-41D9-9341-29E18EFB298F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674B-0EF0-4072-8BC9-E803D803BA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DA9F-C8E2-4B50-B1F7-1E9411361D94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B5D3-156C-4A02-9577-8A363248AA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606" y="3805202"/>
            <a:ext cx="23438684" cy="11415607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9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92606" y="15653925"/>
            <a:ext cx="23438684" cy="9423818"/>
          </a:xfrm>
        </p:spPr>
        <p:txBody>
          <a:bodyPr/>
          <a:lstStyle>
            <a:lvl1pPr marL="333946" indent="0" algn="l">
              <a:buNone/>
              <a:defRPr sz="9100">
                <a:solidFill>
                  <a:schemeClr val="tx1"/>
                </a:solidFill>
              </a:defRPr>
            </a:lvl1pPr>
            <a:lvl2pPr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51EC-6FF2-449A-A33D-79A12EDF09C2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9849-586A-4389-8F13-54AAE91552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2173" y="9988659"/>
            <a:ext cx="13357529" cy="28251648"/>
          </a:xfrm>
        </p:spPr>
        <p:txBody>
          <a:bodyPr/>
          <a:lstStyle>
            <a:lvl1pPr>
              <a:defRPr sz="119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73761" y="9988659"/>
            <a:ext cx="13357529" cy="28251648"/>
          </a:xfrm>
        </p:spPr>
        <p:txBody>
          <a:bodyPr/>
          <a:lstStyle>
            <a:lvl1pPr>
              <a:defRPr sz="119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1F80-EF59-4D47-8E9B-6785C3E0555F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CC4D-A9F7-46B1-9B11-D15ADF9EB4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3" y="1704414"/>
            <a:ext cx="27219117" cy="713475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173" y="9582371"/>
            <a:ext cx="13362782" cy="4687134"/>
          </a:xfrm>
        </p:spPr>
        <p:txBody>
          <a:bodyPr anchor="ctr"/>
          <a:lstStyle>
            <a:lvl1pPr marL="0" indent="0">
              <a:buNone/>
              <a:defRPr sz="11000" b="0" cap="all" baseline="0">
                <a:solidFill>
                  <a:schemeClr val="tx1"/>
                </a:solidFill>
              </a:defRPr>
            </a:lvl1pPr>
            <a:lvl2pPr>
              <a:buNone/>
              <a:defRPr sz="9100" b="1"/>
            </a:lvl2pPr>
            <a:lvl3pPr>
              <a:buNone/>
              <a:defRPr sz="8200" b="1"/>
            </a:lvl3pPr>
            <a:lvl4pPr>
              <a:buNone/>
              <a:defRPr sz="7300" b="1"/>
            </a:lvl4pPr>
            <a:lvl5pPr>
              <a:buNone/>
              <a:defRPr sz="73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5363261" y="9582371"/>
            <a:ext cx="13368031" cy="4687134"/>
          </a:xfrm>
        </p:spPr>
        <p:txBody>
          <a:bodyPr anchor="ctr"/>
          <a:lstStyle>
            <a:lvl1pPr marL="0" indent="0">
              <a:buNone/>
              <a:defRPr sz="11000" b="0" cap="all" baseline="0">
                <a:solidFill>
                  <a:schemeClr val="tx1"/>
                </a:solidFill>
              </a:defRPr>
            </a:lvl1pPr>
            <a:lvl2pPr>
              <a:buNone/>
              <a:defRPr sz="9100" b="1"/>
            </a:lvl2pPr>
            <a:lvl3pPr>
              <a:buNone/>
              <a:defRPr sz="8200" b="1"/>
            </a:lvl3pPr>
            <a:lvl4pPr>
              <a:buNone/>
              <a:defRPr sz="7300" b="1"/>
            </a:lvl4pPr>
            <a:lvl5pPr>
              <a:buNone/>
              <a:defRPr sz="73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1512173" y="14745162"/>
            <a:ext cx="13362782" cy="23495145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3261" y="14745162"/>
            <a:ext cx="13368031" cy="23495145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45C2-4413-4B7A-A751-FA70DED1E76E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DEE6-1559-4E1F-8409-73F6836DDF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B242-593F-41A8-8C12-E7121A613D12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CF3E-8312-457D-8004-F18AD861FE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BA7F3-7594-4237-8492-80C7A8189392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1513-6875-4477-B1B2-BF61A225A1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5" y="1704413"/>
            <a:ext cx="9949891" cy="7253667"/>
          </a:xfrm>
        </p:spPr>
        <p:txBody>
          <a:bodyPr anchor="b">
            <a:sp3d prstMaterial="softEdge"/>
          </a:bodyPr>
          <a:lstStyle>
            <a:lvl1pPr algn="l">
              <a:buNone/>
              <a:defRPr sz="100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512175" y="9513009"/>
            <a:ext cx="9949891" cy="28727298"/>
          </a:xfrm>
        </p:spPr>
        <p:txBody>
          <a:bodyPr/>
          <a:lstStyle>
            <a:lvl1pPr marL="0" indent="0">
              <a:buNone/>
              <a:defRPr sz="6400"/>
            </a:lvl1pPr>
            <a:lvl2pPr>
              <a:buNone/>
              <a:defRPr sz="5500"/>
            </a:lvl2pPr>
            <a:lvl3pPr>
              <a:buNone/>
              <a:defRPr sz="4600"/>
            </a:lvl3pPr>
            <a:lvl4pPr>
              <a:buNone/>
              <a:defRPr sz="4100"/>
            </a:lvl4pPr>
            <a:lvl5pPr>
              <a:buNone/>
              <a:defRPr sz="4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1824354" y="1704417"/>
            <a:ext cx="16906936" cy="36535890"/>
          </a:xfrm>
        </p:spPr>
        <p:txBody>
          <a:bodyPr/>
          <a:lstStyle>
            <a:lvl1pPr>
              <a:defRPr sz="11900"/>
            </a:lvl1pPr>
            <a:lvl2pPr>
              <a:defRPr sz="11000"/>
            </a:lvl2pPr>
            <a:lvl3pPr>
              <a:defRPr sz="10000"/>
            </a:lvl3pPr>
            <a:lvl4pPr>
              <a:defRPr sz="9100"/>
            </a:lvl4pPr>
            <a:lvl5pPr>
              <a:defRPr sz="8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FC9-618F-4AD9-BFCC-96B5E9327E9F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D4F29-49A7-42EE-B098-E7886FE87A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693" y="3805202"/>
            <a:ext cx="18146078" cy="3260189"/>
          </a:xfrm>
        </p:spPr>
        <p:txBody>
          <a:bodyPr lIns="208716" rIns="208716" bIns="0" anchor="b">
            <a:sp3d prstMaterial="softEdge"/>
          </a:bodyPr>
          <a:lstStyle>
            <a:lvl1pPr algn="ctr">
              <a:buNone/>
              <a:defRPr sz="91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048693" y="11435426"/>
            <a:ext cx="18146078" cy="24733814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146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48693" y="7283236"/>
            <a:ext cx="18146078" cy="3310526"/>
          </a:xfrm>
        </p:spPr>
        <p:txBody>
          <a:bodyPr lIns="208716" rIns="208716"/>
          <a:lstStyle>
            <a:lvl1pPr marL="0" indent="0" algn="ctr">
              <a:buNone/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E42D9-85DA-4F24-B591-4489AE88D8B4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1BA9-46D5-41A8-8FF0-A80D49B2C1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512888" y="1714500"/>
            <a:ext cx="27217687" cy="7134225"/>
          </a:xfrm>
          <a:prstGeom prst="rect">
            <a:avLst/>
          </a:prstGeom>
        </p:spPr>
        <p:txBody>
          <a:bodyPr vert="horz" lIns="417433" tIns="208716" rIns="417433" bIns="20871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1512888" y="9988550"/>
            <a:ext cx="27217687" cy="293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433" tIns="208716" rIns="417433" bIns="208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512888" y="40054213"/>
            <a:ext cx="7056437" cy="2278062"/>
          </a:xfrm>
          <a:prstGeom prst="rect">
            <a:avLst/>
          </a:prstGeom>
        </p:spPr>
        <p:txBody>
          <a:bodyPr vert="horz" lIns="417433" tIns="208716" rIns="417433" bIns="208716" anchor="b"/>
          <a:lstStyle>
            <a:lvl1pPr algn="l" defTabSz="41723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55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BC1768-10FD-4B74-999C-C77D57A882B4}" type="datetimeFigureOut">
              <a:rPr lang="fr-FR"/>
              <a:pPr>
                <a:defRPr/>
              </a:pPr>
              <a:t>25/01/2011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333038" y="40054213"/>
            <a:ext cx="9577387" cy="2278062"/>
          </a:xfrm>
          <a:prstGeom prst="rect">
            <a:avLst/>
          </a:prstGeom>
        </p:spPr>
        <p:txBody>
          <a:bodyPr vert="horz" lIns="417433" tIns="208716" rIns="417433" bIns="208716" anchor="b"/>
          <a:lstStyle>
            <a:lvl1pPr algn="ctr" defTabSz="41723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55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26211213" y="40054213"/>
            <a:ext cx="2519362" cy="2278062"/>
          </a:xfrm>
          <a:prstGeom prst="rect">
            <a:avLst/>
          </a:prstGeom>
        </p:spPr>
        <p:txBody>
          <a:bodyPr vert="horz" lIns="0" tIns="208716" rIns="0" bIns="208716" anchor="b"/>
          <a:lstStyle>
            <a:lvl1pPr algn="r" defTabSz="41723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55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0C6A83-4A56-4082-B346-A306BBF602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7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7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7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7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7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7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87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87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87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8700" b="1">
          <a:solidFill>
            <a:schemeClr val="tx1"/>
          </a:solidFill>
          <a:latin typeface="Lucida Sans" pitchFamily="34" charset="0"/>
        </a:defRPr>
      </a:lvl9pPr>
    </p:titleStyle>
    <p:bodyStyle>
      <a:lvl1pPr marL="2503488" indent="-187801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5575" indent="-1293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1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0" indent="-1042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6176963" indent="-8334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263" indent="-8334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8056452" indent="-83486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8974804" indent="-83486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9893156" indent="-83486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0811508" indent="-83486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871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1743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2614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3486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4358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5229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610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6973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38355" y="2034110"/>
            <a:ext cx="9073101" cy="199278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fr-FR" sz="4000" kern="0" cap="none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Arial" pitchFamily="34" charset="0"/>
              </a:rPr>
              <a:t>JELASSI MOHAMED -</a:t>
            </a:r>
            <a:r>
              <a:rPr lang="fr-FR" sz="4000" kern="0" cap="none" dirty="0" smtClean="0">
                <a:ln>
                  <a:noFill/>
                </a:ln>
                <a:solidFill>
                  <a:sysClr val="windowText" lastClr="000000"/>
                </a:solidFill>
                <a:effectLst/>
                <a:cs typeface="Arial" pitchFamily="34" charset="0"/>
              </a:rPr>
              <a:t/>
            </a:r>
            <a:br>
              <a:rPr lang="fr-FR" sz="4000" kern="0" cap="none" dirty="0" smtClean="0">
                <a:ln>
                  <a:noFill/>
                </a:ln>
                <a:solidFill>
                  <a:sysClr val="windowText" lastClr="000000"/>
                </a:solidFill>
                <a:effectLst/>
                <a:cs typeface="Arial" pitchFamily="34" charset="0"/>
              </a:rPr>
            </a:br>
            <a:r>
              <a:rPr lang="fr-FR" sz="4000" kern="0" cap="none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Arial" pitchFamily="34" charset="0"/>
              </a:rPr>
              <a:t>F. SASSI - P. L. TARHOUNI. Tunis</a:t>
            </a:r>
            <a:r>
              <a:rPr lang="fr-FR" sz="4000" kern="0" cap="none" dirty="0" smtClean="0">
                <a:ln>
                  <a:noFill/>
                </a:ln>
                <a:solidFill>
                  <a:sysClr val="windowText" lastClr="000000"/>
                </a:solidFill>
                <a:effectLst/>
                <a:cs typeface="Arial" pitchFamily="34" charset="0"/>
              </a:rPr>
              <a:t/>
            </a:r>
            <a:br>
              <a:rPr lang="fr-FR" sz="4000" kern="0" cap="none" dirty="0" smtClean="0">
                <a:ln>
                  <a:noFill/>
                </a:ln>
                <a:solidFill>
                  <a:sysClr val="windowText" lastClr="000000"/>
                </a:solidFill>
                <a:effectLst/>
                <a:cs typeface="Arial" pitchFamily="34" charset="0"/>
              </a:rPr>
            </a:br>
            <a:r>
              <a:rPr lang="fr-FR" sz="4000" kern="0" cap="none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Arial" pitchFamily="34" charset="0"/>
              </a:rPr>
              <a:t>4 et 5.02.2011 MARSEILLE</a:t>
            </a:r>
            <a:endParaRPr lang="fr-FR" sz="4000" dirty="0"/>
          </a:p>
        </p:txBody>
      </p:sp>
      <p:sp>
        <p:nvSpPr>
          <p:cNvPr id="4" name="Rectangle 60"/>
          <p:cNvSpPr>
            <a:spLocks noChangeArrowheads="1"/>
          </p:cNvSpPr>
          <p:nvPr/>
        </p:nvSpPr>
        <p:spPr bwMode="auto">
          <a:xfrm>
            <a:off x="539750" y="3517900"/>
            <a:ext cx="2905601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eaLnBrk="0" hangingPunct="0">
              <a:defRPr/>
            </a:pPr>
            <a:endParaRPr lang="fr-FR" sz="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hangingPunct="0">
              <a:defRPr/>
            </a:pPr>
            <a:r>
              <a:rPr lang="fr-FR" sz="4000" kern="0" dirty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ON RAPPORTE L’EXPERIENCE DE SERIE DE CHIRURGIE REPARATRICE EN MATIERE </a:t>
            </a:r>
          </a:p>
          <a:p>
            <a:pPr defTabSz="914400" eaLnBrk="0" hangingPunct="0">
              <a:defRPr/>
            </a:pPr>
            <a:r>
              <a:rPr lang="fr-FR" sz="4000" kern="0" dirty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 PRISE EN CHARGE PRE ET POST OPERATOIRE DES RETRACTIONS DIGITALES </a:t>
            </a:r>
          </a:p>
          <a:p>
            <a:pPr defTabSz="914400" eaLnBrk="0" hangingPunct="0">
              <a:defRPr/>
            </a:pPr>
            <a:r>
              <a:rPr lang="fr-FR" sz="4000" kern="0" dirty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SEVERES DU POINT DE VUE PHYSIOTHERAPIQUE ET DES ORTHESES.</a:t>
            </a:r>
          </a:p>
          <a:p>
            <a:pPr defTabSz="914400" eaLnBrk="0" hangingPunct="0">
              <a:defRPr/>
            </a:pPr>
            <a:endParaRPr lang="fr-FR" sz="4000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  <a:p>
            <a:pPr defTabSz="914400" eaLnBrk="0" hangingPunct="0">
              <a:defRPr/>
            </a:pPr>
            <a:r>
              <a:rPr lang="fr-FR" sz="4000" kern="0" dirty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IL S’AGIT ESSENTIELLEMENT  DES RETRACTIONS SECONDAIRE DUES A:</a:t>
            </a:r>
          </a:p>
          <a:p>
            <a:pPr defTabSz="914400" eaLnBrk="0" hangingPunct="0">
              <a:defRPr/>
            </a:pPr>
            <a:endParaRPr lang="fr-FR" sz="4000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  <a:p>
            <a:pPr defTabSz="914400" eaLnBrk="0" hangingPunct="0">
              <a:buFontTx/>
              <a:buChar char="•"/>
              <a:defRPr/>
            </a:pPr>
            <a:r>
              <a:rPr lang="fr-FR" sz="4000" kern="0" dirty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DES SEQUELLES DE BRULURES; </a:t>
            </a:r>
            <a:endParaRPr lang="fr-FR" sz="4000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  <a:p>
            <a:pPr defTabSz="914400" eaLnBrk="0" hangingPunct="0">
              <a:buFontTx/>
              <a:buChar char="•"/>
              <a:defRPr/>
            </a:pPr>
            <a:r>
              <a:rPr lang="fr-FR" sz="4000" kern="0" dirty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DES PLAIES DES TENDONS  FLECHISSEURS;  </a:t>
            </a:r>
            <a:endParaRPr lang="fr-FR" sz="4000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  <a:p>
            <a:pPr defTabSz="914400" eaLnBrk="0" hangingPunct="0">
              <a:buFontTx/>
              <a:buChar char="•"/>
              <a:defRPr/>
            </a:pPr>
            <a:r>
              <a:rPr lang="fr-FR" sz="4000" kern="0" dirty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 LA MALADIE DE DUPUYTREN;</a:t>
            </a:r>
            <a:endParaRPr lang="fr-FR" sz="4000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  <a:p>
            <a:pPr defTabSz="914400" eaLnBrk="0" hangingPunct="0">
              <a:buFontTx/>
              <a:buChar char="•"/>
              <a:defRPr/>
            </a:pPr>
            <a:r>
              <a:rPr lang="fr-FR" sz="4000" kern="0" dirty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DES ATTEINTES NERVEUSE TELLES QUE LES PARALYSIES MEDIOCUBITALES.                                                             </a:t>
            </a:r>
            <a:endParaRPr lang="fr-FR" sz="4000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  <a:p>
            <a:pPr defTabSz="914400" eaLnBrk="0" hangingPunct="0">
              <a:defRPr/>
            </a:pPr>
            <a:endParaRPr lang="fr-FR" sz="32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Image 3" descr="P519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3913" y="7704138"/>
            <a:ext cx="4037012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mage 1" descr="PA230003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 l="12665" r="11987" b="13225"/>
          <a:stretch>
            <a:fillRect/>
          </a:stretch>
        </p:blipFill>
        <p:spPr bwMode="auto">
          <a:xfrm>
            <a:off x="19873913" y="4510088"/>
            <a:ext cx="40370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Imag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74588" y="4483100"/>
            <a:ext cx="410527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ag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74588" y="7704138"/>
            <a:ext cx="410527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0538" y="10737850"/>
            <a:ext cx="21818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>
              <a:tabLst>
                <a:tab pos="581025" algn="l"/>
              </a:tabLst>
              <a:defRPr/>
            </a:pPr>
            <a:r>
              <a:rPr lang="fr-FR" sz="4000" kern="0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lang="fr-FR" sz="4000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  <a:p>
            <a:pPr defTabSz="914400" eaLnBrk="0" hangingPunct="0">
              <a:tabLst>
                <a:tab pos="581025" algn="l"/>
              </a:tabLst>
              <a:defRPr/>
            </a:pPr>
            <a:r>
              <a:rPr lang="fr-FR" sz="4000" kern="0" dirty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LA POLITIQUE SUIVIE COMPORTE ESSENTIELLEMENT: </a:t>
            </a:r>
            <a:endParaRPr lang="fr-FR" sz="4000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  <a:p>
            <a:pPr defTabSz="914400" eaLnBrk="0" hangingPunct="0">
              <a:buFontTx/>
              <a:buChar char="•"/>
              <a:tabLst>
                <a:tab pos="581025" algn="l"/>
              </a:tabLst>
              <a:defRPr/>
            </a:pPr>
            <a:r>
              <a:rPr lang="fr-FR" sz="4000" kern="0" dirty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 LA MASSOTHERAPIE </a:t>
            </a:r>
            <a:endParaRPr lang="fr-FR" sz="4000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  <a:p>
            <a:pPr defTabSz="914400" eaLnBrk="0" hangingPunct="0">
              <a:buFontTx/>
              <a:buChar char="•"/>
              <a:tabLst>
                <a:tab pos="581025" algn="l"/>
              </a:tabLst>
              <a:defRPr/>
            </a:pPr>
            <a:r>
              <a:rPr lang="fr-FR" sz="4000" kern="0" dirty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DES MOBILITISATIONS PASSIVES DOUCES DES CHAINES DIGITALES </a:t>
            </a:r>
            <a:endParaRPr lang="fr-FR" sz="4000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  <a:p>
            <a:pPr defTabSz="914400" eaLnBrk="0" hangingPunct="0">
              <a:buFontTx/>
              <a:buChar char="•"/>
              <a:tabLst>
                <a:tab pos="581025" algn="l"/>
              </a:tabLst>
              <a:defRPr/>
            </a:pPr>
            <a:r>
              <a:rPr lang="fr-FR" sz="4000" kern="0" dirty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DES MOBILISATIONS ACTIVES  DES DOIGTS. </a:t>
            </a:r>
            <a:endParaRPr lang="fr-FR" sz="4000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  <a:p>
            <a:pPr defTabSz="914400" eaLnBrk="0" hangingPunct="0">
              <a:tabLst>
                <a:tab pos="581025" algn="l"/>
              </a:tabLst>
              <a:defRPr/>
            </a:pPr>
            <a:endParaRPr lang="fr-FR" sz="4000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81" name="Imag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99838" y="13377863"/>
            <a:ext cx="52800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4675" y="17443450"/>
            <a:ext cx="290210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>
              <a:defRPr/>
            </a:pPr>
            <a:r>
              <a:rPr lang="fr-FR" sz="4800" kern="0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LE PROGRAMME THERAPITIQUE DEMARRE :</a:t>
            </a:r>
            <a:endParaRPr lang="fr-FR" sz="4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hangingPunct="0">
              <a:defRPr/>
            </a:pPr>
            <a:r>
              <a:rPr lang="fr-FR" sz="4800" kern="0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lang="fr-FR" sz="4800" kern="0" dirty="0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4800" kern="0" dirty="0">
                <a:solidFill>
                  <a:srgbClr val="4F6228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-PREOPERATOIRE :</a:t>
            </a:r>
            <a:endParaRPr lang="fr-FR" sz="4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hangingPunct="0">
              <a:buFontTx/>
              <a:buChar char="•"/>
              <a:defRPr/>
            </a:pPr>
            <a:r>
              <a:rPr lang="fr-FR" sz="4800" kern="0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POUR BIEN CERNER LE PROFIL PSYCHOLOGIQUE DU MALADE </a:t>
            </a:r>
            <a:endParaRPr lang="fr-FR" sz="4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9500" y="449263"/>
            <a:ext cx="27435175" cy="120173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fr-FR" sz="7200" b="1" kern="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LES RETRACTIONS </a:t>
            </a:r>
            <a:r>
              <a:rPr lang="fr-FR" sz="7200" b="1" kern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DIGITALES </a:t>
            </a:r>
            <a:r>
              <a:rPr lang="fr-FR" sz="7200" b="1" kern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SEVERES </a:t>
            </a:r>
            <a:r>
              <a:rPr lang="fr-FR" sz="7200" b="1" kern="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REEDUCATION ET </a:t>
            </a:r>
            <a:r>
              <a:rPr lang="fr-FR" sz="72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ORTHESES</a:t>
            </a:r>
            <a:endParaRPr lang="fr-FR" sz="72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4675" y="14203363"/>
            <a:ext cx="23525163" cy="2124075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defTabSz="417230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4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 defTabSz="41723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L’essentiel est cependant fait par les orthèses d’extension des doigts avec ou sans « MP STOP » </a:t>
            </a:r>
            <a:endParaRPr lang="fr-FR" sz="4400" b="1" kern="0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417230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400" dirty="0">
              <a:latin typeface="+mn-lt"/>
              <a:cs typeface="+mn-cs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00075" y="19761200"/>
            <a:ext cx="207867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>
              <a:buFontTx/>
              <a:buChar char="•"/>
              <a:defRPr/>
            </a:pPr>
            <a:r>
              <a:rPr lang="fr-FR" sz="4800" kern="0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POUR APPRECIER SON APTITUDE A BENIFICIER DE LA CORRECTION CHURIRGICALE</a:t>
            </a:r>
            <a:endParaRPr lang="fr-FR" sz="4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hangingPunct="0">
              <a:buFontTx/>
              <a:buChar char="•"/>
              <a:defRPr/>
            </a:pPr>
            <a:r>
              <a:rPr lang="fr-FR" sz="4800" kern="0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PERMET EN PREOCCUPATION DE DIMUNIER LE DEFECIT GLOBAL D’EXTENTION</a:t>
            </a:r>
            <a:endParaRPr lang="fr-FR" sz="4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hangingPunct="0">
              <a:buFontTx/>
              <a:buChar char="•"/>
              <a:defRPr/>
            </a:pPr>
            <a:r>
              <a:rPr lang="fr-FR" sz="4800" kern="0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POUR EVITER LE TEMPS CHURIRGICAL  EN CAS DE CORRECTION SATISFAISANTE </a:t>
            </a:r>
          </a:p>
          <a:p>
            <a:pPr defTabSz="914400" eaLnBrk="0" hangingPunct="0">
              <a:buFontTx/>
              <a:buChar char="•"/>
              <a:defRPr/>
            </a:pPr>
            <a:r>
              <a:rPr lang="fr-FR" sz="4800" kern="0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DES RETRACTIONS MODEREES </a:t>
            </a:r>
            <a:endParaRPr lang="fr-FR" sz="4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hangingPunct="0">
              <a:defRPr/>
            </a:pPr>
            <a:r>
              <a:rPr lang="fr-FR" sz="4800" kern="0" dirty="0" smtClean="0">
                <a:solidFill>
                  <a:srgbClr val="4F6228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         -POSTOPERATOIRE : </a:t>
            </a:r>
            <a:endParaRPr lang="fr-FR" sz="4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hangingPunct="0">
              <a:defRPr/>
            </a:pPr>
            <a:r>
              <a:rPr lang="fr-FR" sz="4800" kern="0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LA PRISE EN CHARGE  EST PRECOCE AVEC UNE INTENSIFICATION  </a:t>
            </a:r>
          </a:p>
          <a:p>
            <a:pPr defTabSz="914400" eaLnBrk="0" hangingPunct="0">
              <a:defRPr/>
            </a:pPr>
            <a:r>
              <a:rPr lang="fr-FR" sz="4800" kern="0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ALLANT EN  PARALLELE AVEC LA CICATRISATION</a:t>
            </a:r>
            <a:endParaRPr lang="fr-FR" sz="4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hangingPunct="0">
              <a:defRPr/>
            </a:pPr>
            <a:endParaRPr lang="fr-FR" sz="4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6" name="Image 9" descr="P51900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83100" y="23679150"/>
            <a:ext cx="36004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Imag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602700" y="20108863"/>
            <a:ext cx="3986213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Image 7" descr="PB0600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892125" y="18243550"/>
            <a:ext cx="36004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Image 17" descr="PC090004"/>
          <p:cNvPicPr>
            <a:picLocks noChangeAspect="1" noChangeArrowheads="1"/>
          </p:cNvPicPr>
          <p:nvPr/>
        </p:nvPicPr>
        <p:blipFill>
          <a:blip r:embed="rId11" cstate="print"/>
          <a:srcRect l="9091" r="20454"/>
          <a:stretch>
            <a:fillRect/>
          </a:stretch>
        </p:blipFill>
        <p:spPr bwMode="auto">
          <a:xfrm>
            <a:off x="9286875" y="35629850"/>
            <a:ext cx="36718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Imag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083088" y="35629850"/>
            <a:ext cx="4810125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Imag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099838" y="35445700"/>
            <a:ext cx="4757737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Image 1" descr="PC09000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163" y="35609213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Imag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985750" y="28190825"/>
            <a:ext cx="4198938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623888" y="27578050"/>
            <a:ext cx="13441362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0" indent="-1143000" defTabSz="417230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PRECOCE</a:t>
            </a:r>
          </a:p>
          <a:p>
            <a:pPr defTabSz="417230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800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143000" indent="-1143000" defTabSz="417230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EN PLATRE</a:t>
            </a:r>
          </a:p>
          <a:p>
            <a:pPr defTabSz="417230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800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143000" indent="-1143000" defTabSz="417230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EN THERMOPLASTIQUE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9027775" y="28062238"/>
            <a:ext cx="1050925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0" indent="-857250" defTabSz="417230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PORT ALTERNE : 1 HEURE SUR 2</a:t>
            </a:r>
          </a:p>
          <a:p>
            <a:pPr marL="857250" indent="-857250" defTabSz="417230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4800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685800" indent="-685800" defTabSz="417230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PORT PROLONGE/ 3 A6 MOIS</a:t>
            </a:r>
          </a:p>
          <a:p>
            <a:pPr marL="685800" indent="-685800" defTabSz="417230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4800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685800" indent="-685800" defTabSz="417230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PAS DE PORT NOCTURE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15900" y="2898775"/>
            <a:ext cx="10225088" cy="768350"/>
          </a:xfrm>
          <a:prstGeom prst="rect">
            <a:avLst/>
          </a:prstGeom>
          <a:gradFill>
            <a:gsLst>
              <a:gs pos="69000">
                <a:srgbClr val="CFB75C"/>
              </a:gs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marL="1371600" indent="-1371600" defTabSz="41723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1.     INTRODUCTION</a:t>
            </a:r>
            <a:endParaRPr lang="fr-FR" sz="4400" b="1" dirty="0">
              <a:solidFill>
                <a:schemeClr val="bg1">
                  <a:lumMod val="95000"/>
                  <a:lumOff val="5000"/>
                </a:schemeClr>
              </a:solidFill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8300" y="10266363"/>
            <a:ext cx="10072688" cy="768350"/>
          </a:xfrm>
          <a:prstGeom prst="rect">
            <a:avLst/>
          </a:prstGeom>
          <a:gradFill>
            <a:gsLst>
              <a:gs pos="69000">
                <a:srgbClr val="CFB75C"/>
              </a:gs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defTabSz="41723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2.    </a:t>
            </a:r>
            <a:r>
              <a:rPr lang="fr-FR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 </a:t>
            </a:r>
            <a:r>
              <a:rPr lang="fr-FR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PRISE EN CHARGE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84213" y="26425525"/>
            <a:ext cx="12925350" cy="769441"/>
          </a:xfrm>
          <a:prstGeom prst="rect">
            <a:avLst/>
          </a:prstGeom>
          <a:gradFill>
            <a:gsLst>
              <a:gs pos="69000">
                <a:srgbClr val="CFB75C"/>
              </a:gs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defTabSz="41723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3.     LES </a:t>
            </a:r>
            <a:r>
              <a:rPr lang="fr-FR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ORTHESES ET LEURS PRINCIPES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92163" y="32659638"/>
            <a:ext cx="10607675" cy="769937"/>
          </a:xfrm>
          <a:prstGeom prst="rect">
            <a:avLst/>
          </a:prstGeom>
          <a:gradFill>
            <a:gsLst>
              <a:gs pos="69000">
                <a:srgbClr val="CFB75C"/>
              </a:gs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defTabSz="41723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4.       LES RESULTATS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274888" y="33789938"/>
            <a:ext cx="23604537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1723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AVEC UNE EQUIPE PLURIDISCIPLINAIRE ET DES PATIENTS RESPECTANT LES INDICATIONS; </a:t>
            </a:r>
          </a:p>
          <a:p>
            <a:pPr defTabSz="41723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LES RESULTATS SONT TOUJOURS SATISFAISANTS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92163" y="39428738"/>
            <a:ext cx="10607675" cy="769937"/>
          </a:xfrm>
          <a:prstGeom prst="rect">
            <a:avLst/>
          </a:prstGeom>
          <a:gradFill>
            <a:gsLst>
              <a:gs pos="69000">
                <a:srgbClr val="CFB75C"/>
              </a:gs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defTabSz="41723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5.       </a:t>
            </a:r>
            <a:r>
              <a:rPr lang="fr-FR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CONCLUSION</a:t>
            </a:r>
            <a:endParaRPr lang="fr-FR" sz="4400" b="1" dirty="0">
              <a:solidFill>
                <a:schemeClr val="bg1">
                  <a:lumMod val="95000"/>
                  <a:lumOff val="5000"/>
                </a:schemeClr>
              </a:solidFill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254250" y="40879713"/>
            <a:ext cx="2470626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1723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AVEC UNE EQUIPE PLURIDISCIPLINAIRE LES REULTATS SONT SATISFAISANTS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683</TotalTime>
  <Words>238</Words>
  <Application>Microsoft Office PowerPoint</Application>
  <PresentationFormat>Personnalisé</PresentationFormat>
  <Paragraphs>49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Apex</vt:lpstr>
      <vt:lpstr>JELASSI MOHAMED - F. SASSI - P. L. TARHOUNI. Tunis 4 et 5.02.2011 MARSEILLE</vt:lpstr>
    </vt:vector>
  </TitlesOfParts>
  <Company>BGTH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louati</dc:creator>
  <cp:lastModifiedBy>mohamed</cp:lastModifiedBy>
  <cp:revision>14</cp:revision>
  <dcterms:created xsi:type="dcterms:W3CDTF">2011-01-22T19:58:37Z</dcterms:created>
  <dcterms:modified xsi:type="dcterms:W3CDTF">2011-01-25T07:57:54Z</dcterms:modified>
</cp:coreProperties>
</file>