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8" r:id="rId3"/>
    <p:sldId id="259" r:id="rId4"/>
    <p:sldId id="257"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19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C1B34-A383-4EAB-93DB-3DF2DA69C857}" type="datetimeFigureOut">
              <a:rPr lang="fr-FR" smtClean="0"/>
              <a:pPr/>
              <a:t>11/05/2012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EE751-0C19-487F-B5B3-6584C62A5C1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99EE751-0C19-487F-B5B3-6584C62A5C12}"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B342BFF-3AE0-4DE9-9443-28BD26F37A6D}" type="datetime1">
              <a:rPr lang="fr-FR" smtClean="0"/>
              <a:pPr/>
              <a:t>11/05/2012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8ECA3A72-CCAB-477D-A2AD-495064EC614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spd="med" advClick="0" advTm="10000">
    <p:zoom/>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FD49339-7AEF-410F-8BFF-FB3EE4D911EC}" type="datetime1">
              <a:rPr lang="fr-FR" smtClean="0"/>
              <a:pPr/>
              <a:t>11/05/2012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CA3A72-CCAB-477D-A2AD-495064EC614A}" type="slidenum">
              <a:rPr lang="fr-FR" smtClean="0"/>
              <a:pPr/>
              <a:t>‹N°›</a:t>
            </a:fld>
            <a:endParaRPr lang="fr-FR"/>
          </a:p>
        </p:txBody>
      </p:sp>
    </p:spTree>
  </p:cSld>
  <p:clrMapOvr>
    <a:masterClrMapping/>
  </p:clrMapOvr>
  <p:transition spd="med" advClick="0" advTm="10000">
    <p:zoom/>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3BA637-B2A8-4B60-B4CA-7B3E54E000B7}" type="datetime1">
              <a:rPr lang="fr-FR" smtClean="0"/>
              <a:pPr/>
              <a:t>11/05/2012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CA3A72-CCAB-477D-A2AD-495064EC614A}" type="slidenum">
              <a:rPr lang="fr-FR" smtClean="0"/>
              <a:pPr/>
              <a:t>‹N°›</a:t>
            </a:fld>
            <a:endParaRPr lang="fr-FR"/>
          </a:p>
        </p:txBody>
      </p:sp>
    </p:spTree>
  </p:cSld>
  <p:clrMapOvr>
    <a:masterClrMapping/>
  </p:clrMapOvr>
  <p:transition spd="med" advClick="0" advTm="10000">
    <p:zoom/>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F416E1-1351-4E9F-BE70-65B23ACB3D40}" type="datetime1">
              <a:rPr lang="fr-FR" smtClean="0"/>
              <a:pPr/>
              <a:t>11/05/2012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CA3A72-CCAB-477D-A2AD-495064EC614A}" type="slidenum">
              <a:rPr lang="fr-FR" smtClean="0"/>
              <a:pPr/>
              <a:t>‹N°›</a:t>
            </a:fld>
            <a:endParaRPr lang="fr-FR"/>
          </a:p>
        </p:txBody>
      </p:sp>
    </p:spTree>
  </p:cSld>
  <p:clrMapOvr>
    <a:masterClrMapping/>
  </p:clrMapOvr>
  <p:transition spd="med" advClick="0" advTm="10000">
    <p:zoom/>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EE0CEE4-6658-4173-A5EC-D597AB5F7DE9}" type="datetime1">
              <a:rPr lang="fr-FR" smtClean="0"/>
              <a:pPr/>
              <a:t>11/05/2012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CA3A72-CCAB-477D-A2AD-495064EC614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spd="med" advClick="0" advTm="10000">
    <p:zoom/>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A1A8872-65B9-4259-8012-8CC6DB8F892A}" type="datetime1">
              <a:rPr lang="fr-FR" smtClean="0"/>
              <a:pPr/>
              <a:t>11/05/2012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CA3A72-CCAB-477D-A2AD-495064EC614A}" type="slidenum">
              <a:rPr lang="fr-FR" smtClean="0"/>
              <a:pPr/>
              <a:t>‹N°›</a:t>
            </a:fld>
            <a:endParaRPr lang="fr-FR"/>
          </a:p>
        </p:txBody>
      </p:sp>
    </p:spTree>
  </p:cSld>
  <p:clrMapOvr>
    <a:masterClrMapping/>
  </p:clrMapOvr>
  <p:transition spd="med" advClick="0" advTm="10000">
    <p:zoom/>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2795B62-E791-4962-8029-4F71836EFF33}" type="datetime1">
              <a:rPr lang="fr-FR" smtClean="0"/>
              <a:pPr/>
              <a:t>11/05/2012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ECA3A72-CCAB-477D-A2AD-495064EC614A}" type="slidenum">
              <a:rPr lang="fr-FR" smtClean="0"/>
              <a:pPr/>
              <a:t>‹N°›</a:t>
            </a:fld>
            <a:endParaRPr lang="fr-FR"/>
          </a:p>
        </p:txBody>
      </p:sp>
    </p:spTree>
  </p:cSld>
  <p:clrMapOvr>
    <a:masterClrMapping/>
  </p:clrMapOvr>
  <p:transition spd="med" advClick="0" advTm="10000">
    <p:zoom/>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3738675-A893-46AC-ACC9-E52D8C7A7925}" type="datetime1">
              <a:rPr lang="fr-FR" smtClean="0"/>
              <a:pPr/>
              <a:t>11/05/2012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CA3A72-CCAB-477D-A2AD-495064EC614A}" type="slidenum">
              <a:rPr lang="fr-FR" smtClean="0"/>
              <a:pPr/>
              <a:t>‹N°›</a:t>
            </a:fld>
            <a:endParaRPr lang="fr-FR"/>
          </a:p>
        </p:txBody>
      </p:sp>
    </p:spTree>
  </p:cSld>
  <p:clrMapOvr>
    <a:masterClrMapping/>
  </p:clrMapOvr>
  <p:transition spd="med" advClick="0" advTm="10000">
    <p:zoom/>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6B0E43-335E-4108-8183-EDB21318F116}" type="datetime1">
              <a:rPr lang="fr-FR" smtClean="0"/>
              <a:pPr/>
              <a:t>11/05/2012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ECA3A72-CCAB-477D-A2AD-495064EC614A}" type="slidenum">
              <a:rPr lang="fr-FR" smtClean="0"/>
              <a:pPr/>
              <a:t>‹N°›</a:t>
            </a:fld>
            <a:endParaRPr lang="fr-FR"/>
          </a:p>
        </p:txBody>
      </p:sp>
    </p:spTree>
  </p:cSld>
  <p:clrMapOvr>
    <a:masterClrMapping/>
  </p:clrMapOvr>
  <p:transition spd="med" advClick="0" advTm="10000">
    <p:zoom/>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CE36F52-B3CD-4B1B-B2AA-D8959AA92C23}" type="datetime1">
              <a:rPr lang="fr-FR" smtClean="0"/>
              <a:pPr/>
              <a:t>11/05/2012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CA3A72-CCAB-477D-A2AD-495064EC614A}" type="slidenum">
              <a:rPr lang="fr-FR" smtClean="0"/>
              <a:pPr/>
              <a:t>‹N°›</a:t>
            </a:fld>
            <a:endParaRPr lang="fr-FR"/>
          </a:p>
        </p:txBody>
      </p:sp>
    </p:spTree>
  </p:cSld>
  <p:clrMapOvr>
    <a:masterClrMapping/>
  </p:clrMapOvr>
  <p:transition spd="med" advClick="0" advTm="10000">
    <p:zoom/>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05FDF8C-1801-48F3-BFBF-EA45D4200297}" type="datetime1">
              <a:rPr lang="fr-FR" smtClean="0"/>
              <a:pPr/>
              <a:t>11/05/2012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ECA3A72-CCAB-477D-A2AD-495064EC614A}"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advClick="0" advTm="10000">
    <p:zoom/>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D66FE9-9492-4827-B9AD-EBD0EE5DA9BF}" type="datetime1">
              <a:rPr lang="fr-FR" smtClean="0"/>
              <a:pPr/>
              <a:t>11/05/2012</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CA3A72-CCAB-477D-A2AD-495064EC614A}"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Click="0" advTm="10000">
    <p:zoom/>
    <p:sndAc>
      <p:stSnd>
        <p:snd r:embed="rId13" name="chimes.wav" builtIn="1"/>
      </p:stSnd>
    </p:sndAc>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1000108"/>
            <a:ext cx="7772400" cy="1470025"/>
          </a:xfrm>
        </p:spPr>
        <p:txBody>
          <a:bodyPr>
            <a:noAutofit/>
          </a:bodyPr>
          <a:lstStyle/>
          <a:p>
            <a:pPr algn="ctr"/>
            <a:r>
              <a:rPr lang="fr-FR" sz="6000" dirty="0" smtClean="0"/>
              <a:t>Les herbes sauvages </a:t>
            </a:r>
            <a:br>
              <a:rPr lang="fr-FR" sz="6000" dirty="0" smtClean="0"/>
            </a:br>
            <a:r>
              <a:rPr lang="fr-FR" sz="6000" dirty="0" smtClean="0"/>
              <a:t>de </a:t>
            </a:r>
            <a:r>
              <a:rPr lang="fr-FR" sz="6000" dirty="0" err="1" smtClean="0"/>
              <a:t>Guaitella</a:t>
            </a:r>
            <a:endParaRPr lang="fr-FR" sz="6000" dirty="0"/>
          </a:p>
        </p:txBody>
      </p:sp>
      <p:sp>
        <p:nvSpPr>
          <p:cNvPr id="4" name="Rectangle 3"/>
          <p:cNvSpPr/>
          <p:nvPr/>
        </p:nvSpPr>
        <p:spPr>
          <a:xfrm>
            <a:off x="1357290" y="3286124"/>
            <a:ext cx="6715172" cy="1938992"/>
          </a:xfrm>
          <a:prstGeom prst="rect">
            <a:avLst/>
          </a:prstGeom>
        </p:spPr>
        <p:txBody>
          <a:bodyPr wrap="square">
            <a:spAutoFit/>
          </a:bodyPr>
          <a:lstStyle/>
          <a:p>
            <a:pPr algn="ctr"/>
            <a:r>
              <a:rPr lang="fr-FR" sz="6000" dirty="0" smtClean="0">
                <a:solidFill>
                  <a:schemeClr val="bg2">
                    <a:lumMod val="40000"/>
                    <a:lumOff val="60000"/>
                  </a:schemeClr>
                </a:solidFill>
                <a:latin typeface="+mj-lt"/>
              </a:rPr>
              <a:t>L’</a:t>
            </a:r>
            <a:r>
              <a:rPr lang="fr-FR" sz="6000" dirty="0" err="1" smtClean="0">
                <a:solidFill>
                  <a:schemeClr val="bg2">
                    <a:lumMod val="40000"/>
                    <a:lumOff val="60000"/>
                  </a:schemeClr>
                </a:solidFill>
                <a:latin typeface="+mj-lt"/>
              </a:rPr>
              <a:t>erbe</a:t>
            </a:r>
            <a:r>
              <a:rPr lang="fr-FR" sz="6000" dirty="0" smtClean="0">
                <a:solidFill>
                  <a:schemeClr val="bg2">
                    <a:lumMod val="40000"/>
                    <a:lumOff val="60000"/>
                  </a:schemeClr>
                </a:solidFill>
                <a:latin typeface="+mj-lt"/>
              </a:rPr>
              <a:t> </a:t>
            </a:r>
            <a:r>
              <a:rPr lang="fr-FR" sz="6000" dirty="0" err="1" smtClean="0">
                <a:solidFill>
                  <a:schemeClr val="bg2">
                    <a:lumMod val="40000"/>
                    <a:lumOff val="60000"/>
                  </a:schemeClr>
                </a:solidFill>
                <a:latin typeface="+mj-lt"/>
              </a:rPr>
              <a:t>selvatiche</a:t>
            </a:r>
            <a:r>
              <a:rPr lang="fr-FR" sz="6000" dirty="0" smtClean="0">
                <a:solidFill>
                  <a:schemeClr val="bg2">
                    <a:lumMod val="40000"/>
                    <a:lumOff val="60000"/>
                  </a:schemeClr>
                </a:solidFill>
                <a:latin typeface="+mj-lt"/>
              </a:rPr>
              <a:t> </a:t>
            </a:r>
          </a:p>
          <a:p>
            <a:pPr algn="ctr"/>
            <a:r>
              <a:rPr lang="fr-FR" sz="6000" dirty="0" smtClean="0">
                <a:solidFill>
                  <a:schemeClr val="bg2">
                    <a:lumMod val="40000"/>
                    <a:lumOff val="60000"/>
                  </a:schemeClr>
                </a:solidFill>
                <a:latin typeface="+mj-lt"/>
              </a:rPr>
              <a:t>di </a:t>
            </a:r>
            <a:r>
              <a:rPr lang="fr-FR" sz="6000" dirty="0" err="1" smtClean="0">
                <a:solidFill>
                  <a:schemeClr val="bg2">
                    <a:lumMod val="40000"/>
                    <a:lumOff val="60000"/>
                  </a:schemeClr>
                </a:solidFill>
                <a:latin typeface="+mj-lt"/>
              </a:rPr>
              <a:t>Guaitella</a:t>
            </a:r>
            <a:endParaRPr lang="fr-FR" sz="6000" dirty="0" smtClean="0">
              <a:solidFill>
                <a:schemeClr val="bg2">
                  <a:lumMod val="40000"/>
                  <a:lumOff val="60000"/>
                </a:schemeClr>
              </a:solidFill>
              <a:latin typeface="+mj-lt"/>
            </a:endParaRPr>
          </a:p>
        </p:txBody>
      </p:sp>
      <p:sp>
        <p:nvSpPr>
          <p:cNvPr id="5" name="Espace réservé du numéro de diapositive 4"/>
          <p:cNvSpPr>
            <a:spLocks noGrp="1"/>
          </p:cNvSpPr>
          <p:nvPr>
            <p:ph type="sldNum" sz="quarter" idx="12"/>
          </p:nvPr>
        </p:nvSpPr>
        <p:spPr/>
        <p:txBody>
          <a:bodyPr/>
          <a:lstStyle/>
          <a:p>
            <a:fld id="{8ECA3A72-CCAB-477D-A2AD-495064EC614A}" type="slidenum">
              <a:rPr lang="fr-FR" smtClean="0"/>
              <a:pPr/>
              <a:t>1</a:t>
            </a:fld>
            <a:endParaRPr lang="fr-FR"/>
          </a:p>
        </p:txBody>
      </p:sp>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10</a:t>
            </a:fld>
            <a:endParaRPr lang="fr-FR" dirty="0"/>
          </a:p>
        </p:txBody>
      </p:sp>
      <p:sp>
        <p:nvSpPr>
          <p:cNvPr id="6" name="ZoneTexte 5"/>
          <p:cNvSpPr txBox="1"/>
          <p:nvPr/>
        </p:nvSpPr>
        <p:spPr>
          <a:xfrm>
            <a:off x="428596" y="0"/>
            <a:ext cx="3929090" cy="1569660"/>
          </a:xfrm>
          <a:prstGeom prst="rect">
            <a:avLst/>
          </a:prstGeom>
          <a:noFill/>
        </p:spPr>
        <p:txBody>
          <a:bodyPr wrap="square" rtlCol="0">
            <a:spAutoFit/>
          </a:bodyPr>
          <a:lstStyle/>
          <a:p>
            <a:r>
              <a:rPr lang="fr-FR" sz="3200" dirty="0" smtClean="0">
                <a:solidFill>
                  <a:schemeClr val="bg1"/>
                </a:solidFill>
              </a:rPr>
              <a:t>Le Fenouil</a:t>
            </a:r>
          </a:p>
          <a:p>
            <a:r>
              <a:rPr lang="fr-FR" sz="3200" dirty="0" smtClean="0">
                <a:solidFill>
                  <a:schemeClr val="bg1"/>
                </a:solidFill>
              </a:rPr>
              <a:t>U </a:t>
            </a:r>
            <a:r>
              <a:rPr lang="fr-FR" sz="3200" dirty="0" err="1" smtClean="0">
                <a:solidFill>
                  <a:schemeClr val="bg1"/>
                </a:solidFill>
              </a:rPr>
              <a:t>Finochju</a:t>
            </a:r>
            <a:endParaRPr lang="fr-FR" sz="3200" dirty="0" smtClean="0">
              <a:solidFill>
                <a:schemeClr val="bg1"/>
              </a:solidFill>
            </a:endParaRPr>
          </a:p>
          <a:p>
            <a:r>
              <a:rPr lang="fr-FR" sz="3200" dirty="0" err="1" smtClean="0">
                <a:solidFill>
                  <a:schemeClr val="bg1"/>
                </a:solidFill>
              </a:rPr>
              <a:t>Foeniculum</a:t>
            </a:r>
            <a:r>
              <a:rPr lang="fr-FR" sz="3200" dirty="0" smtClean="0">
                <a:solidFill>
                  <a:schemeClr val="bg1"/>
                </a:solidFill>
              </a:rPr>
              <a:t> </a:t>
            </a:r>
            <a:r>
              <a:rPr lang="fr-FR" sz="3200" dirty="0" err="1" smtClean="0">
                <a:solidFill>
                  <a:schemeClr val="bg1"/>
                </a:solidFill>
              </a:rPr>
              <a:t>Vulgare</a:t>
            </a:r>
            <a:endParaRPr lang="fr-FR" sz="3200" dirty="0">
              <a:solidFill>
                <a:schemeClr val="bg1"/>
              </a:solidFill>
            </a:endParaRPr>
          </a:p>
        </p:txBody>
      </p:sp>
      <p:sp>
        <p:nvSpPr>
          <p:cNvPr id="11" name="Rectangle 10"/>
          <p:cNvSpPr/>
          <p:nvPr/>
        </p:nvSpPr>
        <p:spPr>
          <a:xfrm>
            <a:off x="4572000" y="0"/>
            <a:ext cx="4572000" cy="830997"/>
          </a:xfrm>
          <a:prstGeom prst="rect">
            <a:avLst/>
          </a:prstGeom>
        </p:spPr>
        <p:txBody>
          <a:bodyPr>
            <a:spAutoFit/>
          </a:bodyPr>
          <a:lstStyle/>
          <a:p>
            <a:r>
              <a:rPr lang="fr-FR" sz="2400" dirty="0" smtClean="0">
                <a:solidFill>
                  <a:schemeClr val="bg1"/>
                </a:solidFill>
              </a:rPr>
              <a:t>Lieux d’habitation : il pousse sur des sols tendres et bien drainés.</a:t>
            </a:r>
            <a:endParaRPr lang="fr-FR" dirty="0">
              <a:solidFill>
                <a:schemeClr val="bg1"/>
              </a:solidFill>
            </a:endParaRPr>
          </a:p>
        </p:txBody>
      </p:sp>
      <p:sp>
        <p:nvSpPr>
          <p:cNvPr id="12" name="Rectangle 11"/>
          <p:cNvSpPr/>
          <p:nvPr/>
        </p:nvSpPr>
        <p:spPr>
          <a:xfrm>
            <a:off x="4857752" y="1000108"/>
            <a:ext cx="4286248" cy="5632311"/>
          </a:xfrm>
          <a:prstGeom prst="rect">
            <a:avLst/>
          </a:prstGeom>
        </p:spPr>
        <p:txBody>
          <a:bodyPr wrap="square">
            <a:spAutoFit/>
          </a:bodyPr>
          <a:lstStyle/>
          <a:p>
            <a:r>
              <a:rPr lang="fr-FR" sz="2400" dirty="0" smtClean="0">
                <a:solidFill>
                  <a:schemeClr val="bg1"/>
                </a:solidFill>
              </a:rPr>
              <a:t>Usages : dans le fenouil, tout se mange, les feuilles, les tiges et les bulbes. On en met dans les soupes, dans l’ eau des « ballotte » (châtaignes bouillies), pour farcir ou parfumer les poissons.</a:t>
            </a:r>
          </a:p>
          <a:p>
            <a:r>
              <a:rPr lang="fr-FR" sz="2400" dirty="0" smtClean="0">
                <a:solidFill>
                  <a:schemeClr val="bg1"/>
                </a:solidFill>
              </a:rPr>
              <a:t> A  Ajaccio, on parfume les « </a:t>
            </a:r>
            <a:r>
              <a:rPr lang="fr-FR" sz="2400" dirty="0" err="1" smtClean="0">
                <a:solidFill>
                  <a:schemeClr val="bg1"/>
                </a:solidFill>
              </a:rPr>
              <a:t>finucjhetti</a:t>
            </a:r>
            <a:r>
              <a:rPr lang="fr-FR" sz="2400" dirty="0" smtClean="0">
                <a:solidFill>
                  <a:schemeClr val="bg1"/>
                </a:solidFill>
              </a:rPr>
              <a:t> » avec les graines. </a:t>
            </a:r>
          </a:p>
          <a:p>
            <a:r>
              <a:rPr lang="fr-FR" sz="2400" dirty="0" smtClean="0">
                <a:solidFill>
                  <a:schemeClr val="bg1"/>
                </a:solidFill>
              </a:rPr>
              <a:t>On l’utilise pour soigner les maux d’estomac, pour éviter les ballonnements et l’aérophagie.</a:t>
            </a:r>
          </a:p>
          <a:p>
            <a:r>
              <a:rPr lang="fr-FR" sz="2400" dirty="0" smtClean="0">
                <a:solidFill>
                  <a:schemeClr val="bg1"/>
                </a:solidFill>
              </a:rPr>
              <a:t>Une infusion permet de calmer les affections des yeux (en application sur les yeux).</a:t>
            </a:r>
            <a:endParaRPr lang="fr-FR" dirty="0">
              <a:solidFill>
                <a:schemeClr val="bg1"/>
              </a:solidFill>
            </a:endParaRPr>
          </a:p>
        </p:txBody>
      </p:sp>
      <p:pic>
        <p:nvPicPr>
          <p:cNvPr id="9" name="Espace réservé du contenu 8" descr="Fenouil .1.JPG"/>
          <p:cNvPicPr>
            <a:picLocks noGrp="1" noChangeAspect="1"/>
          </p:cNvPicPr>
          <p:nvPr>
            <p:ph idx="1"/>
          </p:nvPr>
        </p:nvPicPr>
        <p:blipFill>
          <a:blip r:embed="rId3" cstate="print"/>
          <a:stretch>
            <a:fillRect/>
          </a:stretch>
        </p:blipFill>
        <p:spPr>
          <a:xfrm>
            <a:off x="285720" y="1714488"/>
            <a:ext cx="4214841" cy="4245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11</a:t>
            </a:fld>
            <a:endParaRPr lang="fr-FR" dirty="0"/>
          </a:p>
        </p:txBody>
      </p:sp>
      <p:sp>
        <p:nvSpPr>
          <p:cNvPr id="6" name="ZoneTexte 5"/>
          <p:cNvSpPr txBox="1"/>
          <p:nvPr/>
        </p:nvSpPr>
        <p:spPr>
          <a:xfrm>
            <a:off x="285720" y="0"/>
            <a:ext cx="3929090" cy="2062103"/>
          </a:xfrm>
          <a:prstGeom prst="rect">
            <a:avLst/>
          </a:prstGeom>
          <a:noFill/>
        </p:spPr>
        <p:txBody>
          <a:bodyPr wrap="square" rtlCol="0">
            <a:spAutoFit/>
          </a:bodyPr>
          <a:lstStyle/>
          <a:p>
            <a:r>
              <a:rPr lang="fr-FR" sz="3200" dirty="0" smtClean="0">
                <a:solidFill>
                  <a:schemeClr val="bg1"/>
                </a:solidFill>
              </a:rPr>
              <a:t>Le Laiteron</a:t>
            </a:r>
          </a:p>
          <a:p>
            <a:r>
              <a:rPr lang="fr-FR" sz="3200" dirty="0" smtClean="0">
                <a:solidFill>
                  <a:schemeClr val="bg1"/>
                </a:solidFill>
              </a:rPr>
              <a:t>U </a:t>
            </a:r>
            <a:r>
              <a:rPr lang="fr-FR" sz="3200" dirty="0" err="1" smtClean="0">
                <a:solidFill>
                  <a:schemeClr val="bg1"/>
                </a:solidFill>
              </a:rPr>
              <a:t>Lattarellu</a:t>
            </a:r>
            <a:endParaRPr lang="fr-FR" sz="3200" dirty="0" smtClean="0">
              <a:solidFill>
                <a:schemeClr val="bg1"/>
              </a:solidFill>
            </a:endParaRPr>
          </a:p>
          <a:p>
            <a:r>
              <a:rPr lang="fr-FR" sz="3200" dirty="0" err="1" smtClean="0">
                <a:solidFill>
                  <a:schemeClr val="bg1"/>
                </a:solidFill>
              </a:rPr>
              <a:t>Sonchus</a:t>
            </a:r>
            <a:r>
              <a:rPr lang="fr-FR" sz="3200" dirty="0" smtClean="0">
                <a:solidFill>
                  <a:schemeClr val="bg1"/>
                </a:solidFill>
              </a:rPr>
              <a:t> </a:t>
            </a:r>
            <a:r>
              <a:rPr lang="fr-FR" sz="3200" dirty="0" err="1" smtClean="0">
                <a:solidFill>
                  <a:schemeClr val="bg1"/>
                </a:solidFill>
              </a:rPr>
              <a:t>spp</a:t>
            </a:r>
            <a:endParaRPr lang="fr-FR" sz="3200" dirty="0" smtClean="0">
              <a:solidFill>
                <a:schemeClr val="bg1"/>
              </a:solidFill>
            </a:endParaRPr>
          </a:p>
          <a:p>
            <a:endParaRPr lang="fr-FR" sz="3200" dirty="0">
              <a:solidFill>
                <a:schemeClr val="bg1"/>
              </a:solidFill>
            </a:endParaRPr>
          </a:p>
        </p:txBody>
      </p:sp>
      <p:sp>
        <p:nvSpPr>
          <p:cNvPr id="11" name="Rectangle 10"/>
          <p:cNvSpPr/>
          <p:nvPr/>
        </p:nvSpPr>
        <p:spPr>
          <a:xfrm>
            <a:off x="4572000" y="500042"/>
            <a:ext cx="4572000" cy="1200329"/>
          </a:xfrm>
          <a:prstGeom prst="rect">
            <a:avLst/>
          </a:prstGeom>
        </p:spPr>
        <p:txBody>
          <a:bodyPr>
            <a:spAutoFit/>
          </a:bodyPr>
          <a:lstStyle/>
          <a:p>
            <a:r>
              <a:rPr lang="fr-FR" sz="2400" dirty="0" smtClean="0">
                <a:solidFill>
                  <a:schemeClr val="bg1"/>
                </a:solidFill>
              </a:rPr>
              <a:t>Lieux d’habitation : il pousse au printemps dans les lieux travaillés. Il aime l’humidité.</a:t>
            </a:r>
            <a:endParaRPr lang="fr-FR" dirty="0">
              <a:solidFill>
                <a:schemeClr val="bg1"/>
              </a:solidFill>
            </a:endParaRPr>
          </a:p>
        </p:txBody>
      </p:sp>
      <p:sp>
        <p:nvSpPr>
          <p:cNvPr id="12" name="Rectangle 11"/>
          <p:cNvSpPr/>
          <p:nvPr/>
        </p:nvSpPr>
        <p:spPr>
          <a:xfrm>
            <a:off x="4857752" y="2571744"/>
            <a:ext cx="4286248" cy="2677656"/>
          </a:xfrm>
          <a:prstGeom prst="rect">
            <a:avLst/>
          </a:prstGeom>
        </p:spPr>
        <p:txBody>
          <a:bodyPr wrap="square">
            <a:spAutoFit/>
          </a:bodyPr>
          <a:lstStyle/>
          <a:p>
            <a:r>
              <a:rPr lang="fr-FR" sz="2400" dirty="0" smtClean="0">
                <a:solidFill>
                  <a:schemeClr val="bg1"/>
                </a:solidFill>
              </a:rPr>
              <a:t>Usages : frais, on le donne aux lapins. On le mange dans la soupe aux herbes, c’est la plante principale de cette soupe.</a:t>
            </a:r>
          </a:p>
          <a:p>
            <a:r>
              <a:rPr lang="fr-FR" sz="2400" dirty="0" smtClean="0">
                <a:solidFill>
                  <a:schemeClr val="bg1"/>
                </a:solidFill>
              </a:rPr>
              <a:t>Certains en mettent dans les chaussons aux herbes.</a:t>
            </a:r>
          </a:p>
        </p:txBody>
      </p:sp>
      <p:pic>
        <p:nvPicPr>
          <p:cNvPr id="8" name="Espace réservé du contenu 7" descr="Laiteron.JPG"/>
          <p:cNvPicPr>
            <a:picLocks noGrp="1" noChangeAspect="1"/>
          </p:cNvPicPr>
          <p:nvPr>
            <p:ph idx="1"/>
          </p:nvPr>
        </p:nvPicPr>
        <p:blipFill>
          <a:blip r:embed="rId3" cstate="print"/>
          <a:stretch>
            <a:fillRect/>
          </a:stretch>
        </p:blipFill>
        <p:spPr>
          <a:xfrm>
            <a:off x="500034" y="1857364"/>
            <a:ext cx="3279243" cy="4389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12</a:t>
            </a:fld>
            <a:endParaRPr lang="fr-FR" dirty="0"/>
          </a:p>
        </p:txBody>
      </p:sp>
      <p:sp>
        <p:nvSpPr>
          <p:cNvPr id="6" name="ZoneTexte 5"/>
          <p:cNvSpPr txBox="1"/>
          <p:nvPr/>
        </p:nvSpPr>
        <p:spPr>
          <a:xfrm>
            <a:off x="285720" y="1"/>
            <a:ext cx="3929090" cy="2554545"/>
          </a:xfrm>
          <a:prstGeom prst="rect">
            <a:avLst/>
          </a:prstGeom>
          <a:noFill/>
        </p:spPr>
        <p:txBody>
          <a:bodyPr wrap="square" rtlCol="0">
            <a:spAutoFit/>
          </a:bodyPr>
          <a:lstStyle/>
          <a:p>
            <a:r>
              <a:rPr lang="fr-FR" sz="3200" dirty="0" smtClean="0">
                <a:solidFill>
                  <a:schemeClr val="bg1"/>
                </a:solidFill>
              </a:rPr>
              <a:t>Le Laurier Sauce ou Laurier Noble</a:t>
            </a:r>
          </a:p>
          <a:p>
            <a:r>
              <a:rPr lang="fr-FR" sz="3200" dirty="0" smtClean="0">
                <a:solidFill>
                  <a:schemeClr val="bg1"/>
                </a:solidFill>
              </a:rPr>
              <a:t>U </a:t>
            </a:r>
            <a:r>
              <a:rPr lang="fr-FR" sz="3200" dirty="0" err="1" smtClean="0">
                <a:solidFill>
                  <a:schemeClr val="bg1"/>
                </a:solidFill>
              </a:rPr>
              <a:t>Legnu</a:t>
            </a:r>
            <a:r>
              <a:rPr lang="fr-FR" sz="3200" dirty="0" smtClean="0">
                <a:solidFill>
                  <a:schemeClr val="bg1"/>
                </a:solidFill>
              </a:rPr>
              <a:t> d’</a:t>
            </a:r>
            <a:r>
              <a:rPr lang="fr-FR" sz="3200" dirty="0" err="1" smtClean="0">
                <a:solidFill>
                  <a:schemeClr val="bg1"/>
                </a:solidFill>
              </a:rPr>
              <a:t>Oru</a:t>
            </a:r>
            <a:endParaRPr lang="fr-FR" sz="3200" dirty="0" smtClean="0">
              <a:solidFill>
                <a:schemeClr val="bg1"/>
              </a:solidFill>
            </a:endParaRPr>
          </a:p>
          <a:p>
            <a:r>
              <a:rPr lang="fr-FR" sz="3200" dirty="0" err="1" smtClean="0">
                <a:solidFill>
                  <a:schemeClr val="bg1"/>
                </a:solidFill>
              </a:rPr>
              <a:t>Laurus</a:t>
            </a:r>
            <a:r>
              <a:rPr lang="fr-FR" sz="3200" dirty="0" smtClean="0">
                <a:solidFill>
                  <a:schemeClr val="bg1"/>
                </a:solidFill>
              </a:rPr>
              <a:t> </a:t>
            </a:r>
            <a:r>
              <a:rPr lang="fr-FR" sz="3200" dirty="0" err="1" smtClean="0">
                <a:solidFill>
                  <a:schemeClr val="bg1"/>
                </a:solidFill>
              </a:rPr>
              <a:t>Nobilis</a:t>
            </a:r>
            <a:endParaRPr lang="fr-FR" sz="3200" dirty="0" smtClean="0">
              <a:solidFill>
                <a:schemeClr val="bg1"/>
              </a:solidFill>
            </a:endParaRPr>
          </a:p>
          <a:p>
            <a:endParaRPr lang="fr-FR" sz="3200" dirty="0">
              <a:solidFill>
                <a:schemeClr val="bg1"/>
              </a:solidFill>
            </a:endParaRPr>
          </a:p>
        </p:txBody>
      </p:sp>
      <p:sp>
        <p:nvSpPr>
          <p:cNvPr id="12" name="Rectangle 11"/>
          <p:cNvSpPr/>
          <p:nvPr/>
        </p:nvSpPr>
        <p:spPr>
          <a:xfrm>
            <a:off x="5643570" y="1214422"/>
            <a:ext cx="3143240" cy="2677656"/>
          </a:xfrm>
          <a:prstGeom prst="rect">
            <a:avLst/>
          </a:prstGeom>
        </p:spPr>
        <p:txBody>
          <a:bodyPr wrap="square">
            <a:spAutoFit/>
          </a:bodyPr>
          <a:lstStyle/>
          <a:p>
            <a:r>
              <a:rPr lang="fr-FR" sz="2400" dirty="0" smtClean="0">
                <a:solidFill>
                  <a:schemeClr val="bg1"/>
                </a:solidFill>
              </a:rPr>
              <a:t>Usages : on en fait une tisane pour soigner les douleurs  à l’estomac  .</a:t>
            </a:r>
          </a:p>
          <a:p>
            <a:r>
              <a:rPr lang="fr-FR" sz="2400" dirty="0" smtClean="0">
                <a:solidFill>
                  <a:schemeClr val="bg1"/>
                </a:solidFill>
              </a:rPr>
              <a:t>On s’en sert pour faire des sauces , pour accompagner les ragoûts.</a:t>
            </a:r>
          </a:p>
        </p:txBody>
      </p:sp>
      <p:pic>
        <p:nvPicPr>
          <p:cNvPr id="9" name="Espace réservé du contenu 8" descr="Laurier sauce.1.JPG"/>
          <p:cNvPicPr>
            <a:picLocks noGrp="1" noChangeAspect="1"/>
          </p:cNvPicPr>
          <p:nvPr>
            <p:ph idx="1"/>
          </p:nvPr>
        </p:nvPicPr>
        <p:blipFill>
          <a:blip r:embed="rId3" cstate="print"/>
          <a:stretch>
            <a:fillRect/>
          </a:stretch>
        </p:blipFill>
        <p:spPr>
          <a:xfrm>
            <a:off x="357158" y="1571612"/>
            <a:ext cx="5072098" cy="48895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13</a:t>
            </a:fld>
            <a:endParaRPr lang="fr-FR" dirty="0"/>
          </a:p>
        </p:txBody>
      </p:sp>
      <p:sp>
        <p:nvSpPr>
          <p:cNvPr id="11" name="Rectangle 10"/>
          <p:cNvSpPr/>
          <p:nvPr/>
        </p:nvSpPr>
        <p:spPr>
          <a:xfrm>
            <a:off x="4572000" y="500042"/>
            <a:ext cx="4572000" cy="1200329"/>
          </a:xfrm>
          <a:prstGeom prst="rect">
            <a:avLst/>
          </a:prstGeom>
        </p:spPr>
        <p:txBody>
          <a:bodyPr>
            <a:spAutoFit/>
          </a:bodyPr>
          <a:lstStyle/>
          <a:p>
            <a:r>
              <a:rPr lang="fr-FR" sz="2400" dirty="0" smtClean="0">
                <a:solidFill>
                  <a:schemeClr val="bg1"/>
                </a:solidFill>
              </a:rPr>
              <a:t>Lieux d’habitation : il pousse dans les oliveraies, dans les vignes.</a:t>
            </a:r>
            <a:endParaRPr lang="fr-FR" dirty="0">
              <a:solidFill>
                <a:schemeClr val="bg1"/>
              </a:solidFill>
            </a:endParaRPr>
          </a:p>
        </p:txBody>
      </p:sp>
      <p:sp>
        <p:nvSpPr>
          <p:cNvPr id="12" name="Rectangle 11"/>
          <p:cNvSpPr/>
          <p:nvPr/>
        </p:nvSpPr>
        <p:spPr>
          <a:xfrm>
            <a:off x="3929058" y="1857364"/>
            <a:ext cx="4929222" cy="4524315"/>
          </a:xfrm>
          <a:prstGeom prst="rect">
            <a:avLst/>
          </a:prstGeom>
        </p:spPr>
        <p:txBody>
          <a:bodyPr wrap="square">
            <a:spAutoFit/>
          </a:bodyPr>
          <a:lstStyle/>
          <a:p>
            <a:r>
              <a:rPr lang="fr-FR" sz="2400" dirty="0" smtClean="0">
                <a:solidFill>
                  <a:schemeClr val="bg1"/>
                </a:solidFill>
              </a:rPr>
              <a:t>Usages : cette plante donne une espèce de haricot . On le mangeait de la même façon, dans la soupe ou dans les ragoûts.</a:t>
            </a:r>
          </a:p>
          <a:p>
            <a:r>
              <a:rPr lang="fr-FR" sz="2400" dirty="0" smtClean="0">
                <a:solidFill>
                  <a:schemeClr val="bg1"/>
                </a:solidFill>
              </a:rPr>
              <a:t>On en faisait aussi de la farine ou on le mangeait à l’apéritif. Pour consommer le grain, il fallait le faire cuire à feu ardent puis le faire tremper  dans l’eau courante  ou dans l’eau de mer.</a:t>
            </a:r>
          </a:p>
          <a:p>
            <a:r>
              <a:rPr lang="fr-FR" sz="2400" dirty="0" smtClean="0">
                <a:solidFill>
                  <a:schemeClr val="bg1"/>
                </a:solidFill>
              </a:rPr>
              <a:t>On le plantait aussi pour engraisser la terre.</a:t>
            </a:r>
          </a:p>
        </p:txBody>
      </p:sp>
      <p:pic>
        <p:nvPicPr>
          <p:cNvPr id="8" name="Espace réservé du contenu 7" descr="Lupin.JPG"/>
          <p:cNvPicPr>
            <a:picLocks noGrp="1" noChangeAspect="1"/>
          </p:cNvPicPr>
          <p:nvPr>
            <p:ph idx="1"/>
          </p:nvPr>
        </p:nvPicPr>
        <p:blipFill>
          <a:blip r:embed="rId3" cstate="print"/>
          <a:stretch>
            <a:fillRect/>
          </a:stretch>
        </p:blipFill>
        <p:spPr>
          <a:xfrm>
            <a:off x="285720" y="2071678"/>
            <a:ext cx="3279243" cy="4389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ZoneTexte 12"/>
          <p:cNvSpPr txBox="1"/>
          <p:nvPr/>
        </p:nvSpPr>
        <p:spPr>
          <a:xfrm>
            <a:off x="357158" y="0"/>
            <a:ext cx="3857652" cy="1569660"/>
          </a:xfrm>
          <a:prstGeom prst="rect">
            <a:avLst/>
          </a:prstGeom>
          <a:noFill/>
        </p:spPr>
        <p:txBody>
          <a:bodyPr wrap="square" rtlCol="0">
            <a:spAutoFit/>
          </a:bodyPr>
          <a:lstStyle/>
          <a:p>
            <a:r>
              <a:rPr lang="fr-FR" sz="3200" dirty="0" smtClean="0">
                <a:solidFill>
                  <a:schemeClr val="bg1"/>
                </a:solidFill>
              </a:rPr>
              <a:t>Le Lupin</a:t>
            </a:r>
          </a:p>
          <a:p>
            <a:r>
              <a:rPr lang="fr-FR" sz="3200" dirty="0" smtClean="0">
                <a:solidFill>
                  <a:schemeClr val="bg1"/>
                </a:solidFill>
              </a:rPr>
              <a:t>U </a:t>
            </a:r>
            <a:r>
              <a:rPr lang="fr-FR" sz="3200" dirty="0" err="1" smtClean="0">
                <a:solidFill>
                  <a:schemeClr val="bg1"/>
                </a:solidFill>
              </a:rPr>
              <a:t>Lupinu</a:t>
            </a:r>
            <a:endParaRPr lang="fr-FR" sz="3200" dirty="0" smtClean="0">
              <a:solidFill>
                <a:schemeClr val="bg1"/>
              </a:solidFill>
            </a:endParaRPr>
          </a:p>
          <a:p>
            <a:r>
              <a:rPr lang="fr-FR" sz="3200" dirty="0" err="1" smtClean="0">
                <a:solidFill>
                  <a:schemeClr val="bg1"/>
                </a:solidFill>
              </a:rPr>
              <a:t>Lupinus</a:t>
            </a:r>
            <a:r>
              <a:rPr lang="fr-FR" sz="3200" dirty="0" smtClean="0">
                <a:solidFill>
                  <a:schemeClr val="bg1"/>
                </a:solidFill>
              </a:rPr>
              <a:t> </a:t>
            </a:r>
            <a:r>
              <a:rPr lang="fr-FR" sz="3200" dirty="0" err="1" smtClean="0">
                <a:solidFill>
                  <a:schemeClr val="bg1"/>
                </a:solidFill>
              </a:rPr>
              <a:t>spp</a:t>
            </a:r>
            <a:endParaRPr lang="fr-FR" sz="3200" dirty="0" smtClean="0">
              <a:solidFill>
                <a:schemeClr val="bg1"/>
              </a:solidFill>
            </a:endParaRPr>
          </a:p>
        </p:txBody>
      </p:sp>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14</a:t>
            </a:fld>
            <a:endParaRPr lang="fr-FR" dirty="0"/>
          </a:p>
        </p:txBody>
      </p:sp>
      <p:sp>
        <p:nvSpPr>
          <p:cNvPr id="11" name="Rectangle 10"/>
          <p:cNvSpPr/>
          <p:nvPr/>
        </p:nvSpPr>
        <p:spPr>
          <a:xfrm>
            <a:off x="4572000" y="500042"/>
            <a:ext cx="4572000" cy="830997"/>
          </a:xfrm>
          <a:prstGeom prst="rect">
            <a:avLst/>
          </a:prstGeom>
        </p:spPr>
        <p:txBody>
          <a:bodyPr>
            <a:spAutoFit/>
          </a:bodyPr>
          <a:lstStyle/>
          <a:p>
            <a:r>
              <a:rPr lang="fr-FR" sz="2400" dirty="0" smtClean="0">
                <a:solidFill>
                  <a:schemeClr val="bg1"/>
                </a:solidFill>
              </a:rPr>
              <a:t>Lieux d’habitation : elle aime l’eau et le soleil .</a:t>
            </a:r>
            <a:endParaRPr lang="fr-FR" dirty="0">
              <a:solidFill>
                <a:schemeClr val="bg1"/>
              </a:solidFill>
            </a:endParaRPr>
          </a:p>
        </p:txBody>
      </p:sp>
      <p:sp>
        <p:nvSpPr>
          <p:cNvPr id="12" name="Rectangle 11"/>
          <p:cNvSpPr/>
          <p:nvPr/>
        </p:nvSpPr>
        <p:spPr>
          <a:xfrm>
            <a:off x="5929322" y="1928802"/>
            <a:ext cx="3000364" cy="3046988"/>
          </a:xfrm>
          <a:prstGeom prst="rect">
            <a:avLst/>
          </a:prstGeom>
        </p:spPr>
        <p:txBody>
          <a:bodyPr wrap="square">
            <a:spAutoFit/>
          </a:bodyPr>
          <a:lstStyle/>
          <a:p>
            <a:r>
              <a:rPr lang="fr-FR" sz="2400" dirty="0" smtClean="0">
                <a:solidFill>
                  <a:schemeClr val="bg1"/>
                </a:solidFill>
              </a:rPr>
              <a:t>Usages : on peut la manger. On la met dans la soupe, dans les omelettes, on en fait des beignets</a:t>
            </a:r>
          </a:p>
          <a:p>
            <a:r>
              <a:rPr lang="fr-FR" sz="2400" dirty="0" smtClean="0">
                <a:solidFill>
                  <a:schemeClr val="bg1"/>
                </a:solidFill>
              </a:rPr>
              <a:t>En tisane, elle est bonne pour l’estomac et le sang.</a:t>
            </a:r>
          </a:p>
        </p:txBody>
      </p:sp>
      <p:sp>
        <p:nvSpPr>
          <p:cNvPr id="13" name="ZoneTexte 12"/>
          <p:cNvSpPr txBox="1"/>
          <p:nvPr/>
        </p:nvSpPr>
        <p:spPr>
          <a:xfrm>
            <a:off x="357158" y="0"/>
            <a:ext cx="3857652" cy="1569660"/>
          </a:xfrm>
          <a:prstGeom prst="rect">
            <a:avLst/>
          </a:prstGeom>
          <a:noFill/>
        </p:spPr>
        <p:txBody>
          <a:bodyPr wrap="square" rtlCol="0">
            <a:spAutoFit/>
          </a:bodyPr>
          <a:lstStyle/>
          <a:p>
            <a:r>
              <a:rPr lang="fr-FR" sz="3200" dirty="0" smtClean="0">
                <a:solidFill>
                  <a:schemeClr val="bg1"/>
                </a:solidFill>
              </a:rPr>
              <a:t>La  Menthe</a:t>
            </a:r>
          </a:p>
          <a:p>
            <a:r>
              <a:rPr lang="fr-FR" sz="3200" dirty="0" smtClean="0">
                <a:solidFill>
                  <a:schemeClr val="bg1"/>
                </a:solidFill>
              </a:rPr>
              <a:t>A </a:t>
            </a:r>
            <a:r>
              <a:rPr lang="fr-FR" sz="3200" dirty="0" err="1" smtClean="0">
                <a:solidFill>
                  <a:schemeClr val="bg1"/>
                </a:solidFill>
              </a:rPr>
              <a:t>Menta</a:t>
            </a:r>
            <a:endParaRPr lang="fr-FR" sz="3200" dirty="0" smtClean="0">
              <a:solidFill>
                <a:schemeClr val="bg1"/>
              </a:solidFill>
            </a:endParaRPr>
          </a:p>
          <a:p>
            <a:r>
              <a:rPr lang="fr-FR" sz="3200" dirty="0" err="1" smtClean="0">
                <a:solidFill>
                  <a:schemeClr val="bg1"/>
                </a:solidFill>
              </a:rPr>
              <a:t>Mentha</a:t>
            </a:r>
            <a:r>
              <a:rPr lang="fr-FR" sz="3200" dirty="0" smtClean="0">
                <a:solidFill>
                  <a:schemeClr val="bg1"/>
                </a:solidFill>
              </a:rPr>
              <a:t> </a:t>
            </a:r>
            <a:r>
              <a:rPr lang="fr-FR" sz="3200" dirty="0" err="1" smtClean="0">
                <a:solidFill>
                  <a:schemeClr val="bg1"/>
                </a:solidFill>
              </a:rPr>
              <a:t>sp</a:t>
            </a:r>
            <a:endParaRPr lang="fr-FR" sz="3200" dirty="0" smtClean="0">
              <a:solidFill>
                <a:schemeClr val="bg1"/>
              </a:solidFill>
            </a:endParaRPr>
          </a:p>
        </p:txBody>
      </p:sp>
      <p:pic>
        <p:nvPicPr>
          <p:cNvPr id="9" name="Espace réservé du contenu 8" descr="menthe.JPG"/>
          <p:cNvPicPr>
            <a:picLocks noGrp="1" noChangeAspect="1"/>
          </p:cNvPicPr>
          <p:nvPr>
            <p:ph idx="1"/>
          </p:nvPr>
        </p:nvPicPr>
        <p:blipFill>
          <a:blip r:embed="rId3"/>
          <a:stretch>
            <a:fillRect/>
          </a:stretch>
        </p:blipFill>
        <p:spPr>
          <a:xfrm>
            <a:off x="-428660" y="1714488"/>
            <a:ext cx="6143668" cy="43305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15</a:t>
            </a:fld>
            <a:endParaRPr lang="fr-FR" dirty="0"/>
          </a:p>
        </p:txBody>
      </p:sp>
      <p:sp>
        <p:nvSpPr>
          <p:cNvPr id="11" name="Rectangle 10"/>
          <p:cNvSpPr/>
          <p:nvPr/>
        </p:nvSpPr>
        <p:spPr>
          <a:xfrm>
            <a:off x="4572000" y="500042"/>
            <a:ext cx="4572000" cy="1569660"/>
          </a:xfrm>
          <a:prstGeom prst="rect">
            <a:avLst/>
          </a:prstGeom>
        </p:spPr>
        <p:txBody>
          <a:bodyPr>
            <a:spAutoFit/>
          </a:bodyPr>
          <a:lstStyle/>
          <a:p>
            <a:r>
              <a:rPr lang="fr-FR" sz="2400" dirty="0" smtClean="0">
                <a:solidFill>
                  <a:schemeClr val="bg1"/>
                </a:solidFill>
              </a:rPr>
              <a:t>Lieux d’habitation : c’est une plante grasse qui pousse dans les vieux murs de pierres ou dans les trous de rochers.</a:t>
            </a:r>
            <a:endParaRPr lang="fr-FR" dirty="0">
              <a:solidFill>
                <a:schemeClr val="bg1"/>
              </a:solidFill>
            </a:endParaRPr>
          </a:p>
        </p:txBody>
      </p:sp>
      <p:sp>
        <p:nvSpPr>
          <p:cNvPr id="12" name="Rectangle 11"/>
          <p:cNvSpPr/>
          <p:nvPr/>
        </p:nvSpPr>
        <p:spPr>
          <a:xfrm>
            <a:off x="5286380" y="2214554"/>
            <a:ext cx="3571900" cy="4154984"/>
          </a:xfrm>
          <a:prstGeom prst="rect">
            <a:avLst/>
          </a:prstGeom>
        </p:spPr>
        <p:txBody>
          <a:bodyPr wrap="square">
            <a:spAutoFit/>
          </a:bodyPr>
          <a:lstStyle/>
          <a:p>
            <a:r>
              <a:rPr lang="fr-FR" sz="2400" dirty="0" smtClean="0">
                <a:solidFill>
                  <a:schemeClr val="bg1"/>
                </a:solidFill>
              </a:rPr>
              <a:t>Usages : on peut la manger. On en met crue dans les salades. Elle a un </a:t>
            </a:r>
          </a:p>
          <a:p>
            <a:r>
              <a:rPr lang="fr-FR" sz="2400" dirty="0" smtClean="0">
                <a:solidFill>
                  <a:schemeClr val="bg1"/>
                </a:solidFill>
              </a:rPr>
              <a:t>petit goût acidulé. Elle est succulente.</a:t>
            </a:r>
          </a:p>
          <a:p>
            <a:r>
              <a:rPr lang="fr-FR" sz="2400" dirty="0" smtClean="0">
                <a:solidFill>
                  <a:schemeClr val="bg1"/>
                </a:solidFill>
              </a:rPr>
              <a:t>Elle guérit les piqures d’insectes, les brûlures , les boutons et  les yeux irrités. Il faut utiliser la feuille bouillie sans la peau.</a:t>
            </a:r>
          </a:p>
        </p:txBody>
      </p:sp>
      <p:sp>
        <p:nvSpPr>
          <p:cNvPr id="13" name="ZoneTexte 12"/>
          <p:cNvSpPr txBox="1"/>
          <p:nvPr/>
        </p:nvSpPr>
        <p:spPr>
          <a:xfrm>
            <a:off x="357158" y="0"/>
            <a:ext cx="4286280" cy="1569660"/>
          </a:xfrm>
          <a:prstGeom prst="rect">
            <a:avLst/>
          </a:prstGeom>
          <a:noFill/>
        </p:spPr>
        <p:txBody>
          <a:bodyPr wrap="square" rtlCol="0">
            <a:spAutoFit/>
          </a:bodyPr>
          <a:lstStyle/>
          <a:p>
            <a:r>
              <a:rPr lang="fr-FR" sz="3200" dirty="0" smtClean="0">
                <a:solidFill>
                  <a:schemeClr val="bg1"/>
                </a:solidFill>
              </a:rPr>
              <a:t>L’Ombilic des rochers</a:t>
            </a:r>
          </a:p>
          <a:p>
            <a:r>
              <a:rPr lang="fr-FR" sz="3200" dirty="0" smtClean="0">
                <a:solidFill>
                  <a:schemeClr val="bg1"/>
                </a:solidFill>
              </a:rPr>
              <a:t>U </a:t>
            </a:r>
            <a:r>
              <a:rPr lang="fr-FR" sz="3200" dirty="0" err="1" smtClean="0">
                <a:solidFill>
                  <a:schemeClr val="bg1"/>
                </a:solidFill>
              </a:rPr>
              <a:t>Bilicu</a:t>
            </a:r>
            <a:endParaRPr lang="fr-FR" sz="3200" dirty="0" smtClean="0">
              <a:solidFill>
                <a:schemeClr val="bg1"/>
              </a:solidFill>
            </a:endParaRPr>
          </a:p>
          <a:p>
            <a:r>
              <a:rPr lang="fr-FR" sz="3200" dirty="0" err="1" smtClean="0">
                <a:solidFill>
                  <a:schemeClr val="bg1"/>
                </a:solidFill>
              </a:rPr>
              <a:t>Umbilicus</a:t>
            </a:r>
            <a:r>
              <a:rPr lang="fr-FR" sz="3200" dirty="0" smtClean="0">
                <a:solidFill>
                  <a:schemeClr val="bg1"/>
                </a:solidFill>
              </a:rPr>
              <a:t> </a:t>
            </a:r>
            <a:r>
              <a:rPr lang="fr-FR" sz="3200" dirty="0" err="1" smtClean="0">
                <a:solidFill>
                  <a:schemeClr val="bg1"/>
                </a:solidFill>
              </a:rPr>
              <a:t>Rupestris</a:t>
            </a:r>
            <a:endParaRPr lang="fr-FR" sz="3200" dirty="0" smtClean="0">
              <a:solidFill>
                <a:schemeClr val="bg1"/>
              </a:solidFill>
            </a:endParaRPr>
          </a:p>
        </p:txBody>
      </p:sp>
      <p:pic>
        <p:nvPicPr>
          <p:cNvPr id="8" name="Espace réservé du contenu 7" descr="ombilic.JPG"/>
          <p:cNvPicPr>
            <a:picLocks noGrp="1" noChangeAspect="1"/>
          </p:cNvPicPr>
          <p:nvPr>
            <p:ph idx="1"/>
          </p:nvPr>
        </p:nvPicPr>
        <p:blipFill>
          <a:blip r:embed="rId3" cstate="print"/>
          <a:stretch>
            <a:fillRect/>
          </a:stretch>
        </p:blipFill>
        <p:spPr>
          <a:xfrm>
            <a:off x="642910" y="1714464"/>
            <a:ext cx="3643338" cy="485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16</a:t>
            </a:fld>
            <a:endParaRPr lang="fr-FR" dirty="0"/>
          </a:p>
        </p:txBody>
      </p:sp>
      <p:sp>
        <p:nvSpPr>
          <p:cNvPr id="11" name="Rectangle 10"/>
          <p:cNvSpPr/>
          <p:nvPr/>
        </p:nvSpPr>
        <p:spPr>
          <a:xfrm>
            <a:off x="4572000" y="357166"/>
            <a:ext cx="4572000" cy="1200329"/>
          </a:xfrm>
          <a:prstGeom prst="rect">
            <a:avLst/>
          </a:prstGeom>
        </p:spPr>
        <p:txBody>
          <a:bodyPr>
            <a:spAutoFit/>
          </a:bodyPr>
          <a:lstStyle/>
          <a:p>
            <a:r>
              <a:rPr lang="fr-FR" sz="2400" dirty="0" smtClean="0">
                <a:solidFill>
                  <a:schemeClr val="bg1"/>
                </a:solidFill>
              </a:rPr>
              <a:t>Lieux d’habitation : on la trouve dans les jardins et au pied des maisons.</a:t>
            </a:r>
            <a:endParaRPr lang="fr-FR" dirty="0">
              <a:solidFill>
                <a:schemeClr val="bg1"/>
              </a:solidFill>
            </a:endParaRPr>
          </a:p>
        </p:txBody>
      </p:sp>
      <p:sp>
        <p:nvSpPr>
          <p:cNvPr id="12" name="Rectangle 11"/>
          <p:cNvSpPr/>
          <p:nvPr/>
        </p:nvSpPr>
        <p:spPr>
          <a:xfrm>
            <a:off x="5643570" y="1643050"/>
            <a:ext cx="3500430" cy="4893647"/>
          </a:xfrm>
          <a:prstGeom prst="rect">
            <a:avLst/>
          </a:prstGeom>
        </p:spPr>
        <p:txBody>
          <a:bodyPr wrap="square">
            <a:spAutoFit/>
          </a:bodyPr>
          <a:lstStyle/>
          <a:p>
            <a:r>
              <a:rPr lang="fr-FR" sz="2400" dirty="0" smtClean="0">
                <a:solidFill>
                  <a:schemeClr val="bg1"/>
                </a:solidFill>
              </a:rPr>
              <a:t>Usages : une fois cuites, elles ne sont plus urticantes et on peut en faire des soupes, on en met dans les tourtes et les chaussons aux herbes.</a:t>
            </a:r>
          </a:p>
          <a:p>
            <a:r>
              <a:rPr lang="fr-FR" sz="2400" dirty="0" smtClean="0">
                <a:solidFill>
                  <a:schemeClr val="bg1"/>
                </a:solidFill>
              </a:rPr>
              <a:t>On en fait des emplâtres pour soigner les entorses, des bains pour les pieds, elle est aussi employée contre les rhumatismes. </a:t>
            </a:r>
          </a:p>
        </p:txBody>
      </p:sp>
      <p:sp>
        <p:nvSpPr>
          <p:cNvPr id="13" name="ZoneTexte 12"/>
          <p:cNvSpPr txBox="1"/>
          <p:nvPr/>
        </p:nvSpPr>
        <p:spPr>
          <a:xfrm>
            <a:off x="357158" y="0"/>
            <a:ext cx="3857652" cy="1569660"/>
          </a:xfrm>
          <a:prstGeom prst="rect">
            <a:avLst/>
          </a:prstGeom>
          <a:noFill/>
        </p:spPr>
        <p:txBody>
          <a:bodyPr wrap="square" rtlCol="0">
            <a:spAutoFit/>
          </a:bodyPr>
          <a:lstStyle/>
          <a:p>
            <a:r>
              <a:rPr lang="fr-FR" sz="3200" dirty="0" smtClean="0">
                <a:solidFill>
                  <a:schemeClr val="bg1"/>
                </a:solidFill>
              </a:rPr>
              <a:t>L’Ortie Noire</a:t>
            </a:r>
          </a:p>
          <a:p>
            <a:r>
              <a:rPr lang="fr-FR" sz="3200" dirty="0" smtClean="0">
                <a:solidFill>
                  <a:schemeClr val="bg1"/>
                </a:solidFill>
              </a:rPr>
              <a:t>L’</a:t>
            </a:r>
            <a:r>
              <a:rPr lang="fr-FR" sz="3200" dirty="0" err="1" smtClean="0">
                <a:solidFill>
                  <a:schemeClr val="bg1"/>
                </a:solidFill>
              </a:rPr>
              <a:t>Orticula</a:t>
            </a:r>
            <a:endParaRPr lang="fr-FR" sz="3200" dirty="0" smtClean="0">
              <a:solidFill>
                <a:schemeClr val="bg1"/>
              </a:solidFill>
            </a:endParaRPr>
          </a:p>
          <a:p>
            <a:r>
              <a:rPr lang="fr-FR" sz="3200" dirty="0" err="1" smtClean="0">
                <a:solidFill>
                  <a:schemeClr val="bg1"/>
                </a:solidFill>
              </a:rPr>
              <a:t>Urtica</a:t>
            </a:r>
            <a:r>
              <a:rPr lang="fr-FR" sz="3200" dirty="0" smtClean="0">
                <a:solidFill>
                  <a:schemeClr val="bg1"/>
                </a:solidFill>
              </a:rPr>
              <a:t> </a:t>
            </a:r>
            <a:r>
              <a:rPr lang="fr-FR" sz="3200" dirty="0" err="1" smtClean="0">
                <a:solidFill>
                  <a:schemeClr val="bg1"/>
                </a:solidFill>
              </a:rPr>
              <a:t>Artrovirens</a:t>
            </a:r>
            <a:endParaRPr lang="fr-FR" sz="3200" dirty="0" smtClean="0">
              <a:solidFill>
                <a:schemeClr val="bg1"/>
              </a:solidFill>
            </a:endParaRPr>
          </a:p>
        </p:txBody>
      </p:sp>
      <p:pic>
        <p:nvPicPr>
          <p:cNvPr id="9" name="Espace réservé du contenu 8" descr="Ortie noirte.JPG"/>
          <p:cNvPicPr>
            <a:picLocks noGrp="1" noChangeAspect="1"/>
          </p:cNvPicPr>
          <p:nvPr>
            <p:ph idx="1"/>
          </p:nvPr>
        </p:nvPicPr>
        <p:blipFill>
          <a:blip r:embed="rId3"/>
          <a:stretch>
            <a:fillRect/>
          </a:stretch>
        </p:blipFill>
        <p:spPr>
          <a:xfrm>
            <a:off x="0" y="1571612"/>
            <a:ext cx="5710800" cy="4389437"/>
          </a:xfrm>
          <a:prstGeom prst="ellipse">
            <a:avLst/>
          </a:prstGeom>
          <a:ln>
            <a:noFill/>
          </a:ln>
          <a:effectLst>
            <a:softEdge rad="112500"/>
          </a:effectLst>
        </p:spPr>
      </p:pic>
      <p:sp>
        <p:nvSpPr>
          <p:cNvPr id="10" name="ZoneTexte 9"/>
          <p:cNvSpPr txBox="1"/>
          <p:nvPr/>
        </p:nvSpPr>
        <p:spPr>
          <a:xfrm>
            <a:off x="214282" y="6072206"/>
            <a:ext cx="5286412" cy="830997"/>
          </a:xfrm>
          <a:prstGeom prst="rect">
            <a:avLst/>
          </a:prstGeom>
          <a:noFill/>
        </p:spPr>
        <p:txBody>
          <a:bodyPr wrap="square" rtlCol="0">
            <a:spAutoFit/>
          </a:bodyPr>
          <a:lstStyle/>
          <a:p>
            <a:r>
              <a:rPr lang="fr-FR" sz="2400" dirty="0" smtClean="0">
                <a:solidFill>
                  <a:schemeClr val="bg1"/>
                </a:solidFill>
              </a:rPr>
              <a:t>Attention, les feuilles sont très urticantes.</a:t>
            </a:r>
            <a:endParaRPr lang="fr-FR" sz="2400" dirty="0">
              <a:solidFill>
                <a:schemeClr val="bg1"/>
              </a:solidFill>
            </a:endParaRPr>
          </a:p>
        </p:txBody>
      </p:sp>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17</a:t>
            </a:fld>
            <a:endParaRPr lang="fr-FR" dirty="0"/>
          </a:p>
        </p:txBody>
      </p:sp>
      <p:sp>
        <p:nvSpPr>
          <p:cNvPr id="11" name="Rectangle 10"/>
          <p:cNvSpPr/>
          <p:nvPr/>
        </p:nvSpPr>
        <p:spPr>
          <a:xfrm>
            <a:off x="4572000" y="357166"/>
            <a:ext cx="4572000" cy="1200329"/>
          </a:xfrm>
          <a:prstGeom prst="rect">
            <a:avLst/>
          </a:prstGeom>
        </p:spPr>
        <p:txBody>
          <a:bodyPr>
            <a:spAutoFit/>
          </a:bodyPr>
          <a:lstStyle/>
          <a:p>
            <a:r>
              <a:rPr lang="fr-FR" sz="2400" dirty="0" smtClean="0">
                <a:solidFill>
                  <a:schemeClr val="bg1"/>
                </a:solidFill>
              </a:rPr>
              <a:t>Lieux d’habitation : elle pousse dans les jardins. Il y a deux qualités , la pointue et la ronde.</a:t>
            </a:r>
            <a:endParaRPr lang="fr-FR" dirty="0">
              <a:solidFill>
                <a:schemeClr val="bg1"/>
              </a:solidFill>
            </a:endParaRPr>
          </a:p>
        </p:txBody>
      </p:sp>
      <p:sp>
        <p:nvSpPr>
          <p:cNvPr id="12" name="Rectangle 11"/>
          <p:cNvSpPr/>
          <p:nvPr/>
        </p:nvSpPr>
        <p:spPr>
          <a:xfrm>
            <a:off x="4429124" y="2000240"/>
            <a:ext cx="4714876" cy="2677656"/>
          </a:xfrm>
          <a:prstGeom prst="rect">
            <a:avLst/>
          </a:prstGeom>
        </p:spPr>
        <p:txBody>
          <a:bodyPr wrap="square">
            <a:spAutoFit/>
          </a:bodyPr>
          <a:lstStyle/>
          <a:p>
            <a:r>
              <a:rPr lang="fr-FR" sz="2400" dirty="0" smtClean="0">
                <a:solidFill>
                  <a:schemeClr val="bg1"/>
                </a:solidFill>
              </a:rPr>
              <a:t>Usages : on en met dans la soupe, dans les chaussons aux herbes.</a:t>
            </a:r>
          </a:p>
          <a:p>
            <a:r>
              <a:rPr lang="fr-FR" sz="2400" dirty="0" smtClean="0">
                <a:solidFill>
                  <a:schemeClr val="bg1"/>
                </a:solidFill>
              </a:rPr>
              <a:t>On en fait un gâteau appelé « </a:t>
            </a:r>
            <a:r>
              <a:rPr lang="fr-FR" sz="2400" dirty="0" err="1" smtClean="0">
                <a:solidFill>
                  <a:schemeClr val="bg1"/>
                </a:solidFill>
              </a:rPr>
              <a:t>Romiciata</a:t>
            </a:r>
            <a:r>
              <a:rPr lang="fr-FR" sz="2400" dirty="0" smtClean="0">
                <a:solidFill>
                  <a:schemeClr val="bg1"/>
                </a:solidFill>
              </a:rPr>
              <a:t> ».</a:t>
            </a:r>
          </a:p>
          <a:p>
            <a:r>
              <a:rPr lang="fr-FR" sz="2400" dirty="0" smtClean="0">
                <a:solidFill>
                  <a:schemeClr val="bg1"/>
                </a:solidFill>
              </a:rPr>
              <a:t>Avec les feuilles écrasées, on faisait un emplâtre pour soigner les blessures .</a:t>
            </a:r>
          </a:p>
        </p:txBody>
      </p:sp>
      <p:sp>
        <p:nvSpPr>
          <p:cNvPr id="13" name="ZoneTexte 12"/>
          <p:cNvSpPr txBox="1"/>
          <p:nvPr/>
        </p:nvSpPr>
        <p:spPr>
          <a:xfrm>
            <a:off x="357158" y="0"/>
            <a:ext cx="3857652" cy="1569660"/>
          </a:xfrm>
          <a:prstGeom prst="rect">
            <a:avLst/>
          </a:prstGeom>
          <a:noFill/>
        </p:spPr>
        <p:txBody>
          <a:bodyPr wrap="square" rtlCol="0">
            <a:spAutoFit/>
          </a:bodyPr>
          <a:lstStyle/>
          <a:p>
            <a:r>
              <a:rPr lang="fr-FR" sz="3200" dirty="0" smtClean="0">
                <a:solidFill>
                  <a:schemeClr val="bg1"/>
                </a:solidFill>
              </a:rPr>
              <a:t>La Patience</a:t>
            </a:r>
          </a:p>
          <a:p>
            <a:r>
              <a:rPr lang="fr-FR" sz="3200" dirty="0" smtClean="0">
                <a:solidFill>
                  <a:schemeClr val="bg1"/>
                </a:solidFill>
              </a:rPr>
              <a:t>A </a:t>
            </a:r>
            <a:r>
              <a:rPr lang="fr-FR" sz="3200" dirty="0" err="1" smtClean="0">
                <a:solidFill>
                  <a:schemeClr val="bg1"/>
                </a:solidFill>
              </a:rPr>
              <a:t>Romicia</a:t>
            </a:r>
            <a:endParaRPr lang="fr-FR" sz="3200" dirty="0" smtClean="0">
              <a:solidFill>
                <a:schemeClr val="bg1"/>
              </a:solidFill>
            </a:endParaRPr>
          </a:p>
          <a:p>
            <a:r>
              <a:rPr lang="fr-FR" sz="3200" dirty="0" smtClean="0">
                <a:solidFill>
                  <a:schemeClr val="bg1"/>
                </a:solidFill>
              </a:rPr>
              <a:t>Rumex </a:t>
            </a:r>
            <a:r>
              <a:rPr lang="fr-FR" sz="3200" dirty="0" err="1" smtClean="0">
                <a:solidFill>
                  <a:schemeClr val="bg1"/>
                </a:solidFill>
              </a:rPr>
              <a:t>spp</a:t>
            </a:r>
            <a:endParaRPr lang="fr-FR" sz="3200" dirty="0" smtClean="0">
              <a:solidFill>
                <a:schemeClr val="bg1"/>
              </a:solidFill>
            </a:endParaRPr>
          </a:p>
        </p:txBody>
      </p:sp>
      <p:pic>
        <p:nvPicPr>
          <p:cNvPr id="14" name="Espace réservé du contenu 13" descr="patience.JPG"/>
          <p:cNvPicPr>
            <a:picLocks noGrp="1" noChangeAspect="1"/>
          </p:cNvPicPr>
          <p:nvPr>
            <p:ph idx="1"/>
          </p:nvPr>
        </p:nvPicPr>
        <p:blipFill>
          <a:blip r:embed="rId3" cstate="print"/>
          <a:stretch>
            <a:fillRect/>
          </a:stretch>
        </p:blipFill>
        <p:spPr>
          <a:xfrm>
            <a:off x="785786" y="1857364"/>
            <a:ext cx="3500462" cy="47825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18</a:t>
            </a:fld>
            <a:endParaRPr lang="fr-FR" dirty="0"/>
          </a:p>
        </p:txBody>
      </p:sp>
      <p:sp>
        <p:nvSpPr>
          <p:cNvPr id="11" name="Rectangle 10"/>
          <p:cNvSpPr/>
          <p:nvPr/>
        </p:nvSpPr>
        <p:spPr>
          <a:xfrm>
            <a:off x="4572000" y="357166"/>
            <a:ext cx="4572000" cy="1569660"/>
          </a:xfrm>
          <a:prstGeom prst="rect">
            <a:avLst/>
          </a:prstGeom>
        </p:spPr>
        <p:txBody>
          <a:bodyPr>
            <a:spAutoFit/>
          </a:bodyPr>
          <a:lstStyle/>
          <a:p>
            <a:r>
              <a:rPr lang="fr-FR" sz="2400" dirty="0" smtClean="0">
                <a:solidFill>
                  <a:schemeClr val="bg1"/>
                </a:solidFill>
              </a:rPr>
              <a:t>Lieux d’habitation : il pousse partout de mars à avril, dans les fossés, dans les jardins ou dans les terres pauvres.</a:t>
            </a:r>
            <a:endParaRPr lang="fr-FR" dirty="0">
              <a:solidFill>
                <a:schemeClr val="bg1"/>
              </a:solidFill>
            </a:endParaRPr>
          </a:p>
        </p:txBody>
      </p:sp>
      <p:sp>
        <p:nvSpPr>
          <p:cNvPr id="12" name="Rectangle 11"/>
          <p:cNvSpPr/>
          <p:nvPr/>
        </p:nvSpPr>
        <p:spPr>
          <a:xfrm>
            <a:off x="4429124" y="3000372"/>
            <a:ext cx="4714876" cy="1938992"/>
          </a:xfrm>
          <a:prstGeom prst="rect">
            <a:avLst/>
          </a:prstGeom>
        </p:spPr>
        <p:txBody>
          <a:bodyPr wrap="square">
            <a:spAutoFit/>
          </a:bodyPr>
          <a:lstStyle/>
          <a:p>
            <a:r>
              <a:rPr lang="fr-FR" sz="2400" dirty="0" smtClean="0">
                <a:solidFill>
                  <a:schemeClr val="bg1"/>
                </a:solidFill>
              </a:rPr>
              <a:t>Usages : On le mange dans la soupe, en salade, dans les chaussons aux herbes.</a:t>
            </a:r>
          </a:p>
          <a:p>
            <a:r>
              <a:rPr lang="fr-FR" sz="2400" dirty="0" smtClean="0">
                <a:solidFill>
                  <a:schemeClr val="bg1"/>
                </a:solidFill>
              </a:rPr>
              <a:t>Il est bon pour le sang et pour le foie.</a:t>
            </a:r>
          </a:p>
        </p:txBody>
      </p:sp>
      <p:sp>
        <p:nvSpPr>
          <p:cNvPr id="13" name="ZoneTexte 12"/>
          <p:cNvSpPr txBox="1"/>
          <p:nvPr/>
        </p:nvSpPr>
        <p:spPr>
          <a:xfrm>
            <a:off x="357158" y="0"/>
            <a:ext cx="3857652" cy="1569660"/>
          </a:xfrm>
          <a:prstGeom prst="rect">
            <a:avLst/>
          </a:prstGeom>
          <a:noFill/>
        </p:spPr>
        <p:txBody>
          <a:bodyPr wrap="square" rtlCol="0">
            <a:spAutoFit/>
          </a:bodyPr>
          <a:lstStyle/>
          <a:p>
            <a:r>
              <a:rPr lang="fr-FR" sz="3200" dirty="0" smtClean="0">
                <a:solidFill>
                  <a:schemeClr val="bg1"/>
                </a:solidFill>
              </a:rPr>
              <a:t>Le Pissenlit </a:t>
            </a:r>
          </a:p>
          <a:p>
            <a:r>
              <a:rPr lang="fr-FR" sz="3200" dirty="0" smtClean="0">
                <a:solidFill>
                  <a:schemeClr val="bg1"/>
                </a:solidFill>
              </a:rPr>
              <a:t>U </a:t>
            </a:r>
            <a:r>
              <a:rPr lang="fr-FR" sz="3200" dirty="0" err="1" smtClean="0">
                <a:solidFill>
                  <a:schemeClr val="bg1"/>
                </a:solidFill>
              </a:rPr>
              <a:t>Radichju</a:t>
            </a:r>
            <a:endParaRPr lang="fr-FR" sz="3200" dirty="0" smtClean="0">
              <a:solidFill>
                <a:schemeClr val="bg1"/>
              </a:solidFill>
            </a:endParaRPr>
          </a:p>
          <a:p>
            <a:r>
              <a:rPr lang="fr-FR" sz="3200" dirty="0" err="1" smtClean="0">
                <a:solidFill>
                  <a:schemeClr val="bg1"/>
                </a:solidFill>
              </a:rPr>
              <a:t>Taraxacum</a:t>
            </a:r>
            <a:r>
              <a:rPr lang="fr-FR" sz="3200" dirty="0" smtClean="0">
                <a:solidFill>
                  <a:schemeClr val="bg1"/>
                </a:solidFill>
              </a:rPr>
              <a:t> </a:t>
            </a:r>
            <a:r>
              <a:rPr lang="fr-FR" sz="3200" dirty="0" err="1" smtClean="0">
                <a:solidFill>
                  <a:schemeClr val="bg1"/>
                </a:solidFill>
              </a:rPr>
              <a:t>spp</a:t>
            </a:r>
            <a:endParaRPr lang="fr-FR" sz="3200" dirty="0" smtClean="0">
              <a:solidFill>
                <a:schemeClr val="bg1"/>
              </a:solidFill>
            </a:endParaRPr>
          </a:p>
        </p:txBody>
      </p:sp>
      <p:pic>
        <p:nvPicPr>
          <p:cNvPr id="8" name="Espace réservé du contenu 7" descr="pissenlit.JPG"/>
          <p:cNvPicPr>
            <a:picLocks noGrp="1" noChangeAspect="1"/>
          </p:cNvPicPr>
          <p:nvPr>
            <p:ph idx="1"/>
          </p:nvPr>
        </p:nvPicPr>
        <p:blipFill>
          <a:blip r:embed="rId3" cstate="print"/>
          <a:stretch>
            <a:fillRect/>
          </a:stretch>
        </p:blipFill>
        <p:spPr>
          <a:xfrm>
            <a:off x="285720" y="1714488"/>
            <a:ext cx="3888860" cy="43894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19</a:t>
            </a:fld>
            <a:endParaRPr lang="fr-FR"/>
          </a:p>
        </p:txBody>
      </p:sp>
      <p:sp>
        <p:nvSpPr>
          <p:cNvPr id="5" name="ZoneTexte 4"/>
          <p:cNvSpPr txBox="1"/>
          <p:nvPr/>
        </p:nvSpPr>
        <p:spPr>
          <a:xfrm>
            <a:off x="500034" y="1214422"/>
            <a:ext cx="8358246" cy="4462760"/>
          </a:xfrm>
          <a:prstGeom prst="rect">
            <a:avLst/>
          </a:prstGeom>
          <a:noFill/>
        </p:spPr>
        <p:txBody>
          <a:bodyPr wrap="square" rtlCol="0">
            <a:spAutoFit/>
          </a:bodyPr>
          <a:lstStyle/>
          <a:p>
            <a:pPr algn="ctr"/>
            <a:r>
              <a:rPr lang="fr-FR" sz="3200" dirty="0" smtClean="0">
                <a:solidFill>
                  <a:schemeClr val="bg1"/>
                </a:solidFill>
              </a:rPr>
              <a:t>Bibliographie</a:t>
            </a:r>
          </a:p>
          <a:p>
            <a:pPr algn="ctr"/>
            <a:endParaRPr lang="fr-FR" sz="3200" dirty="0" smtClean="0">
              <a:solidFill>
                <a:schemeClr val="bg1"/>
              </a:solidFill>
            </a:endParaRPr>
          </a:p>
          <a:p>
            <a:r>
              <a:rPr lang="fr-FR" sz="2000" dirty="0" smtClean="0">
                <a:solidFill>
                  <a:schemeClr val="bg1"/>
                </a:solidFill>
              </a:rPr>
              <a:t>Fiori è </a:t>
            </a:r>
            <a:r>
              <a:rPr lang="fr-FR" sz="2000" dirty="0" err="1" smtClean="0">
                <a:solidFill>
                  <a:schemeClr val="bg1"/>
                </a:solidFill>
              </a:rPr>
              <a:t>Fiure</a:t>
            </a:r>
            <a:r>
              <a:rPr lang="fr-FR" sz="2000" dirty="0" smtClean="0">
                <a:solidFill>
                  <a:schemeClr val="bg1"/>
                </a:solidFill>
              </a:rPr>
              <a:t> Plantes sauvages de Corse  chez  Colonna édition</a:t>
            </a:r>
          </a:p>
          <a:p>
            <a:r>
              <a:rPr lang="fr-FR" sz="2000" dirty="0" smtClean="0">
                <a:solidFill>
                  <a:schemeClr val="bg1"/>
                </a:solidFill>
              </a:rPr>
              <a:t>Lily Figari et Pierre-Paul Grimaldi</a:t>
            </a:r>
          </a:p>
          <a:p>
            <a:endParaRPr lang="fr-FR" sz="2000" dirty="0" smtClean="0">
              <a:solidFill>
                <a:schemeClr val="bg1"/>
              </a:solidFill>
            </a:endParaRPr>
          </a:p>
          <a:p>
            <a:r>
              <a:rPr lang="fr-FR" sz="2000" dirty="0" err="1" smtClean="0">
                <a:solidFill>
                  <a:schemeClr val="bg1"/>
                </a:solidFill>
              </a:rPr>
              <a:t>Arburi</a:t>
            </a:r>
            <a:r>
              <a:rPr lang="fr-FR" sz="2000" dirty="0" smtClean="0">
                <a:solidFill>
                  <a:schemeClr val="bg1"/>
                </a:solidFill>
              </a:rPr>
              <a:t>, </a:t>
            </a:r>
            <a:r>
              <a:rPr lang="fr-FR" sz="2000" dirty="0" err="1" smtClean="0">
                <a:solidFill>
                  <a:schemeClr val="bg1"/>
                </a:solidFill>
              </a:rPr>
              <a:t>Arbe</a:t>
            </a:r>
            <a:r>
              <a:rPr lang="fr-FR" sz="2000" dirty="0" smtClean="0">
                <a:solidFill>
                  <a:schemeClr val="bg1"/>
                </a:solidFill>
              </a:rPr>
              <a:t> </a:t>
            </a:r>
            <a:r>
              <a:rPr lang="fr-FR" sz="2000" dirty="0" err="1" smtClean="0">
                <a:solidFill>
                  <a:schemeClr val="bg1"/>
                </a:solidFill>
              </a:rPr>
              <a:t>Arbigliule</a:t>
            </a:r>
            <a:r>
              <a:rPr lang="fr-FR" sz="2000" dirty="0" smtClean="0">
                <a:solidFill>
                  <a:schemeClr val="bg1"/>
                </a:solidFill>
              </a:rPr>
              <a:t>,  Savoirs populaires sur les plantes de Corse  </a:t>
            </a:r>
          </a:p>
          <a:p>
            <a:r>
              <a:rPr lang="fr-FR" sz="2000" dirty="0" smtClean="0">
                <a:solidFill>
                  <a:schemeClr val="bg1"/>
                </a:solidFill>
              </a:rPr>
              <a:t>Parc Naturel de la Corse</a:t>
            </a:r>
          </a:p>
          <a:p>
            <a:endParaRPr lang="fr-FR" sz="2000" dirty="0" smtClean="0">
              <a:solidFill>
                <a:schemeClr val="bg1"/>
              </a:solidFill>
            </a:endParaRPr>
          </a:p>
          <a:p>
            <a:r>
              <a:rPr lang="fr-FR" sz="2000" dirty="0" err="1" smtClean="0">
                <a:solidFill>
                  <a:schemeClr val="bg1"/>
                </a:solidFill>
              </a:rPr>
              <a:t>Foresta</a:t>
            </a:r>
            <a:r>
              <a:rPr lang="fr-FR" sz="2000" dirty="0" smtClean="0">
                <a:solidFill>
                  <a:schemeClr val="bg1"/>
                </a:solidFill>
              </a:rPr>
              <a:t> è  </a:t>
            </a:r>
            <a:r>
              <a:rPr lang="fr-FR" sz="2000" dirty="0" err="1" smtClean="0">
                <a:solidFill>
                  <a:schemeClr val="bg1"/>
                </a:solidFill>
              </a:rPr>
              <a:t>Machja</a:t>
            </a:r>
            <a:r>
              <a:rPr lang="fr-FR" sz="2000" dirty="0" smtClean="0">
                <a:solidFill>
                  <a:schemeClr val="bg1"/>
                </a:solidFill>
              </a:rPr>
              <a:t> , Santé cuisines, rites et jeux avec les plantes de la forêt et du maquis  aux éditions Alain </a:t>
            </a:r>
            <a:r>
              <a:rPr lang="fr-FR" sz="2000" dirty="0" err="1" smtClean="0">
                <a:solidFill>
                  <a:schemeClr val="bg1"/>
                </a:solidFill>
              </a:rPr>
              <a:t>Piazzola</a:t>
            </a:r>
            <a:endParaRPr lang="fr-FR" sz="2000" dirty="0" smtClean="0">
              <a:solidFill>
                <a:schemeClr val="bg1"/>
              </a:solidFill>
            </a:endParaRPr>
          </a:p>
          <a:p>
            <a:r>
              <a:rPr lang="fr-FR" sz="2000" dirty="0" smtClean="0">
                <a:solidFill>
                  <a:schemeClr val="bg1"/>
                </a:solidFill>
              </a:rPr>
              <a:t>Marie-José </a:t>
            </a:r>
            <a:r>
              <a:rPr lang="fr-FR" sz="2000" dirty="0" err="1" smtClean="0">
                <a:solidFill>
                  <a:schemeClr val="bg1"/>
                </a:solidFill>
              </a:rPr>
              <a:t>Dalbera</a:t>
            </a:r>
            <a:r>
              <a:rPr lang="fr-FR" sz="2000" dirty="0" smtClean="0">
                <a:solidFill>
                  <a:schemeClr val="bg1"/>
                </a:solidFill>
              </a:rPr>
              <a:t>-</a:t>
            </a:r>
            <a:r>
              <a:rPr lang="fr-FR" sz="2000" dirty="0" err="1" smtClean="0">
                <a:solidFill>
                  <a:schemeClr val="bg1"/>
                </a:solidFill>
              </a:rPr>
              <a:t>Stefanaggi</a:t>
            </a:r>
            <a:r>
              <a:rPr lang="fr-FR" sz="2000" dirty="0" smtClean="0">
                <a:solidFill>
                  <a:schemeClr val="bg1"/>
                </a:solidFill>
              </a:rPr>
              <a:t> et Joseph </a:t>
            </a:r>
            <a:r>
              <a:rPr lang="fr-FR" sz="2000" dirty="0" err="1" smtClean="0">
                <a:solidFill>
                  <a:schemeClr val="bg1"/>
                </a:solidFill>
              </a:rPr>
              <a:t>Dalbera</a:t>
            </a:r>
            <a:endParaRPr lang="fr-FR" sz="2000" dirty="0" smtClean="0">
              <a:solidFill>
                <a:schemeClr val="bg1"/>
              </a:solidFill>
            </a:endParaRPr>
          </a:p>
          <a:p>
            <a:endParaRPr lang="fr-FR" sz="2000" dirty="0" smtClean="0">
              <a:solidFill>
                <a:schemeClr val="bg1"/>
              </a:solidFill>
            </a:endParaRPr>
          </a:p>
          <a:p>
            <a:endParaRPr lang="fr-FR" sz="2000" dirty="0">
              <a:solidFill>
                <a:schemeClr val="bg1"/>
              </a:solidFill>
            </a:endParaRPr>
          </a:p>
        </p:txBody>
      </p:sp>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357298"/>
            <a:ext cx="8258204" cy="4500594"/>
          </a:xfrm>
        </p:spPr>
        <p:txBody>
          <a:bodyPr>
            <a:noAutofit/>
          </a:bodyPr>
          <a:lstStyle/>
          <a:p>
            <a:pPr algn="ctr"/>
            <a:r>
              <a:rPr lang="fr-FR" dirty="0" smtClean="0">
                <a:solidFill>
                  <a:schemeClr val="bg1"/>
                </a:solidFill>
              </a:rPr>
              <a:t>Ecole primaire d’application </a:t>
            </a:r>
            <a:br>
              <a:rPr lang="fr-FR" dirty="0" smtClean="0">
                <a:solidFill>
                  <a:schemeClr val="bg1"/>
                </a:solidFill>
              </a:rPr>
            </a:br>
            <a:r>
              <a:rPr lang="fr-FR" dirty="0" smtClean="0">
                <a:solidFill>
                  <a:schemeClr val="bg1"/>
                </a:solidFill>
              </a:rPr>
              <a:t>Pierre-Toussaint </a:t>
            </a:r>
            <a:r>
              <a:rPr lang="fr-FR" dirty="0" err="1" smtClean="0">
                <a:solidFill>
                  <a:schemeClr val="bg1"/>
                </a:solidFill>
              </a:rPr>
              <a:t>Braccini</a:t>
            </a:r>
            <a:r>
              <a:rPr lang="fr-FR" dirty="0" smtClean="0">
                <a:solidFill>
                  <a:schemeClr val="bg1"/>
                </a:solidFill>
              </a:rPr>
              <a:t/>
            </a:r>
            <a:br>
              <a:rPr lang="fr-FR" dirty="0" smtClean="0">
                <a:solidFill>
                  <a:schemeClr val="bg1"/>
                </a:solidFill>
              </a:rPr>
            </a:br>
            <a:r>
              <a:rPr lang="fr-FR" dirty="0" smtClean="0">
                <a:solidFill>
                  <a:schemeClr val="bg1"/>
                </a:solidFill>
              </a:rPr>
              <a:t>Classe de </a:t>
            </a:r>
            <a:r>
              <a:rPr lang="fr-FR" dirty="0" err="1" smtClean="0">
                <a:solidFill>
                  <a:schemeClr val="bg1"/>
                </a:solidFill>
              </a:rPr>
              <a:t>CE1</a:t>
            </a:r>
            <a:r>
              <a:rPr lang="fr-FR" dirty="0" smtClean="0">
                <a:solidFill>
                  <a:schemeClr val="bg1"/>
                </a:solidFill>
              </a:rPr>
              <a:t>/</a:t>
            </a:r>
            <a:r>
              <a:rPr lang="fr-FR" dirty="0" err="1" smtClean="0">
                <a:solidFill>
                  <a:schemeClr val="bg1"/>
                </a:solidFill>
              </a:rPr>
              <a:t>CE2</a:t>
            </a:r>
            <a:r>
              <a:rPr lang="fr-FR" dirty="0" smtClean="0">
                <a:solidFill>
                  <a:schemeClr val="bg1"/>
                </a:solidFill>
              </a:rPr>
              <a:t/>
            </a:r>
            <a:br>
              <a:rPr lang="fr-FR" dirty="0" smtClean="0">
                <a:solidFill>
                  <a:schemeClr val="bg1"/>
                </a:solidFill>
              </a:rPr>
            </a:br>
            <a:r>
              <a:rPr lang="fr-FR" dirty="0" err="1" smtClean="0">
                <a:solidFill>
                  <a:schemeClr val="bg1"/>
                </a:solidFill>
              </a:rPr>
              <a:t>Guaitella</a:t>
            </a:r>
            <a:r>
              <a:rPr lang="fr-FR" dirty="0" smtClean="0">
                <a:solidFill>
                  <a:schemeClr val="bg1"/>
                </a:solidFill>
              </a:rPr>
              <a:t/>
            </a:r>
            <a:br>
              <a:rPr lang="fr-FR" dirty="0" smtClean="0">
                <a:solidFill>
                  <a:schemeClr val="bg1"/>
                </a:solidFill>
              </a:rPr>
            </a:br>
            <a:r>
              <a:rPr lang="fr-FR" dirty="0" smtClean="0">
                <a:solidFill>
                  <a:schemeClr val="bg1"/>
                </a:solidFill>
              </a:rPr>
              <a:t>Ville de </a:t>
            </a:r>
            <a:r>
              <a:rPr lang="fr-FR" dirty="0" err="1" smtClean="0">
                <a:solidFill>
                  <a:schemeClr val="bg1"/>
                </a:solidFill>
              </a:rPr>
              <a:t>Pietrabugno</a:t>
            </a:r>
            <a:r>
              <a:rPr lang="fr-FR" dirty="0" smtClean="0">
                <a:solidFill>
                  <a:schemeClr val="bg1"/>
                </a:solidFill>
              </a:rPr>
              <a:t/>
            </a:r>
            <a:br>
              <a:rPr lang="fr-FR" dirty="0" smtClean="0">
                <a:solidFill>
                  <a:schemeClr val="bg1"/>
                </a:solidFill>
              </a:rPr>
            </a:b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8ECA3A72-CCAB-477D-A2AD-495064EC614A}" type="slidenum">
              <a:rPr lang="fr-FR" smtClean="0"/>
              <a:pPr/>
              <a:t>2</a:t>
            </a:fld>
            <a:endParaRPr lang="fr-FR"/>
          </a:p>
        </p:txBody>
      </p:sp>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E1.CE2.JPG"/>
          <p:cNvPicPr>
            <a:picLocks noChangeAspect="1"/>
          </p:cNvPicPr>
          <p:nvPr/>
        </p:nvPicPr>
        <p:blipFill>
          <a:blip r:embed="rId3"/>
          <a:stretch>
            <a:fillRect/>
          </a:stretch>
        </p:blipFill>
        <p:spPr>
          <a:xfrm>
            <a:off x="0" y="0"/>
            <a:ext cx="9144000" cy="6858000"/>
          </a:xfrm>
          <a:prstGeom prst="rect">
            <a:avLst/>
          </a:prstGeom>
        </p:spPr>
      </p:pic>
      <p:sp>
        <p:nvSpPr>
          <p:cNvPr id="4" name="Espace réservé du numéro de diapositive 3"/>
          <p:cNvSpPr>
            <a:spLocks noGrp="1"/>
          </p:cNvSpPr>
          <p:nvPr>
            <p:ph type="sldNum" sz="quarter" idx="12"/>
          </p:nvPr>
        </p:nvSpPr>
        <p:spPr/>
        <p:txBody>
          <a:bodyPr/>
          <a:lstStyle/>
          <a:p>
            <a:fld id="{8ECA3A72-CCAB-477D-A2AD-495064EC614A}" type="slidenum">
              <a:rPr lang="fr-FR" smtClean="0"/>
              <a:pPr/>
              <a:t>20</a:t>
            </a:fld>
            <a:endParaRPr lang="fr-FR"/>
          </a:p>
        </p:txBody>
      </p:sp>
      <p:sp>
        <p:nvSpPr>
          <p:cNvPr id="7" name="ZoneTexte 6"/>
          <p:cNvSpPr txBox="1"/>
          <p:nvPr/>
        </p:nvSpPr>
        <p:spPr>
          <a:xfrm>
            <a:off x="5072066" y="357166"/>
            <a:ext cx="3143272" cy="1200329"/>
          </a:xfrm>
          <a:prstGeom prst="rect">
            <a:avLst/>
          </a:prstGeom>
          <a:noFill/>
        </p:spPr>
        <p:txBody>
          <a:bodyPr wrap="square" rtlCol="0">
            <a:spAutoFit/>
          </a:bodyPr>
          <a:lstStyle/>
          <a:p>
            <a:r>
              <a:rPr lang="fr-FR" sz="3600" b="1" dirty="0" smtClean="0">
                <a:solidFill>
                  <a:schemeClr val="tx2">
                    <a:lumMod val="20000"/>
                    <a:lumOff val="80000"/>
                  </a:schemeClr>
                </a:solidFill>
              </a:rPr>
              <a:t>Au revoir </a:t>
            </a:r>
          </a:p>
          <a:p>
            <a:r>
              <a:rPr lang="fr-FR" sz="3600" b="1" dirty="0" smtClean="0">
                <a:solidFill>
                  <a:schemeClr val="tx2">
                    <a:lumMod val="20000"/>
                    <a:lumOff val="80000"/>
                  </a:schemeClr>
                </a:solidFill>
              </a:rPr>
              <a:t>et à bientôt</a:t>
            </a:r>
            <a:endParaRPr lang="fr-FR" sz="3600" b="1" dirty="0">
              <a:solidFill>
                <a:schemeClr val="tx2">
                  <a:lumMod val="20000"/>
                  <a:lumOff val="80000"/>
                </a:schemeClr>
              </a:solidFill>
            </a:endParaRPr>
          </a:p>
        </p:txBody>
      </p:sp>
      <p:sp>
        <p:nvSpPr>
          <p:cNvPr id="8" name="ZoneTexte 7"/>
          <p:cNvSpPr txBox="1"/>
          <p:nvPr/>
        </p:nvSpPr>
        <p:spPr>
          <a:xfrm>
            <a:off x="357158" y="5286388"/>
            <a:ext cx="4429156" cy="1200329"/>
          </a:xfrm>
          <a:prstGeom prst="rect">
            <a:avLst/>
          </a:prstGeom>
          <a:noFill/>
        </p:spPr>
        <p:txBody>
          <a:bodyPr wrap="square" rtlCol="0">
            <a:spAutoFit/>
          </a:bodyPr>
          <a:lstStyle/>
          <a:p>
            <a:r>
              <a:rPr lang="fr-FR" sz="3600" b="1" dirty="0" smtClean="0">
                <a:solidFill>
                  <a:schemeClr val="accent3">
                    <a:lumMod val="20000"/>
                    <a:lumOff val="80000"/>
                  </a:schemeClr>
                </a:solidFill>
              </a:rPr>
              <a:t>À </a:t>
            </a:r>
            <a:r>
              <a:rPr lang="fr-FR" sz="3600" b="1" dirty="0" err="1" smtClean="0">
                <a:solidFill>
                  <a:schemeClr val="accent3">
                    <a:lumMod val="20000"/>
                    <a:lumOff val="80000"/>
                  </a:schemeClr>
                </a:solidFill>
              </a:rPr>
              <a:t>vedeci</a:t>
            </a:r>
            <a:r>
              <a:rPr lang="fr-FR" sz="3600" b="1" dirty="0" smtClean="0">
                <a:solidFill>
                  <a:schemeClr val="accent3">
                    <a:lumMod val="20000"/>
                    <a:lumOff val="80000"/>
                  </a:schemeClr>
                </a:solidFill>
              </a:rPr>
              <a:t> </a:t>
            </a:r>
          </a:p>
          <a:p>
            <a:r>
              <a:rPr lang="fr-FR" sz="3600" b="1" dirty="0" smtClean="0">
                <a:solidFill>
                  <a:schemeClr val="accent3">
                    <a:lumMod val="20000"/>
                    <a:lumOff val="80000"/>
                  </a:schemeClr>
                </a:solidFill>
              </a:rPr>
              <a:t>è à </a:t>
            </a:r>
            <a:r>
              <a:rPr lang="fr-FR" sz="3600" b="1" dirty="0" err="1" smtClean="0">
                <a:solidFill>
                  <a:schemeClr val="accent3">
                    <a:lumMod val="20000"/>
                    <a:lumOff val="80000"/>
                  </a:schemeClr>
                </a:solidFill>
              </a:rPr>
              <a:t>prestu</a:t>
            </a:r>
            <a:endParaRPr lang="fr-FR" sz="3600" b="1" dirty="0">
              <a:solidFill>
                <a:schemeClr val="accent3">
                  <a:lumMod val="20000"/>
                  <a:lumOff val="80000"/>
                </a:schemeClr>
              </a:solidFill>
            </a:endParaRPr>
          </a:p>
        </p:txBody>
      </p:sp>
      <p:pic>
        <p:nvPicPr>
          <p:cNvPr id="10" name="Image 9" descr="Photo0019.jpg"/>
          <p:cNvPicPr>
            <a:picLocks noChangeAspect="1"/>
          </p:cNvPicPr>
          <p:nvPr/>
        </p:nvPicPr>
        <p:blipFill>
          <a:blip r:embed="rId4" cstate="print"/>
          <a:stretch>
            <a:fillRect/>
          </a:stretch>
        </p:blipFill>
        <p:spPr>
          <a:xfrm>
            <a:off x="0" y="1357298"/>
            <a:ext cx="2500298" cy="1875224"/>
          </a:xfrm>
          <a:prstGeom prst="rect">
            <a:avLst/>
          </a:prstGeom>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6215106"/>
          </a:xfrm>
          <a:solidFill>
            <a:schemeClr val="bg1"/>
          </a:solidFill>
        </p:spPr>
        <p:txBody>
          <a:bodyPr>
            <a:normAutofit fontScale="55000" lnSpcReduction="20000"/>
          </a:bodyPr>
          <a:lstStyle/>
          <a:p>
            <a:pPr lvl="0">
              <a:buNone/>
            </a:pPr>
            <a:r>
              <a:rPr lang="fr-FR" sz="2800" b="1" dirty="0" smtClean="0"/>
              <a:t>	Présentation </a:t>
            </a:r>
            <a:r>
              <a:rPr lang="fr-FR" sz="2800" b="1" dirty="0" smtClean="0"/>
              <a:t>de la démarche.</a:t>
            </a:r>
            <a:endParaRPr lang="fr-FR" sz="2000" dirty="0" smtClean="0"/>
          </a:p>
          <a:p>
            <a:pPr>
              <a:buNone/>
            </a:pPr>
            <a:r>
              <a:rPr lang="fr-FR" sz="2800" dirty="0" smtClean="0"/>
              <a:t> </a:t>
            </a:r>
            <a:endParaRPr lang="fr-FR" sz="2400" dirty="0" smtClean="0"/>
          </a:p>
          <a:p>
            <a:pPr>
              <a:buNone/>
            </a:pPr>
            <a:r>
              <a:rPr lang="fr-FR" sz="2800" i="1" dirty="0" smtClean="0"/>
              <a:t>	</a:t>
            </a:r>
            <a:r>
              <a:rPr lang="fr-FR" sz="2800" i="1" u="sng" dirty="0" smtClean="0"/>
              <a:t>Contexte</a:t>
            </a:r>
            <a:endParaRPr lang="fr-FR" sz="2400" dirty="0" smtClean="0"/>
          </a:p>
          <a:p>
            <a:pPr>
              <a:buNone/>
            </a:pPr>
            <a:r>
              <a:rPr lang="fr-FR" sz="2800" dirty="0" smtClean="0"/>
              <a:t> </a:t>
            </a:r>
            <a:endParaRPr lang="fr-FR" sz="2400" dirty="0" smtClean="0"/>
          </a:p>
          <a:p>
            <a:pPr>
              <a:buNone/>
            </a:pPr>
            <a:r>
              <a:rPr lang="fr-FR" sz="2800" dirty="0" smtClean="0"/>
              <a:t>	L’idée </a:t>
            </a:r>
            <a:r>
              <a:rPr lang="fr-FR" sz="2800" dirty="0" smtClean="0"/>
              <a:t>de départ était de familiariser les élèves de ma classe avec les plantes du maquis. Il a alors été question de donner une dimension didactique grand public à un des sentiers du village et d’en faire un sentier botanique. </a:t>
            </a:r>
            <a:endParaRPr lang="fr-FR" sz="2800" dirty="0" smtClean="0"/>
          </a:p>
          <a:p>
            <a:pPr>
              <a:buNone/>
            </a:pPr>
            <a:endParaRPr lang="fr-FR" sz="2400" dirty="0" smtClean="0"/>
          </a:p>
          <a:p>
            <a:pPr>
              <a:buNone/>
            </a:pPr>
            <a:r>
              <a:rPr lang="fr-FR" sz="2800" dirty="0" smtClean="0"/>
              <a:t>	Mais </a:t>
            </a:r>
            <a:r>
              <a:rPr lang="fr-FR" sz="2800" dirty="0" smtClean="0"/>
              <a:t>la question suivante m’est très vite apparue : «  et après, une fois que les plantes sont </a:t>
            </a:r>
            <a:r>
              <a:rPr lang="fr-FR" sz="2800" dirty="0" smtClean="0"/>
              <a:t>connues, en </a:t>
            </a:r>
            <a:r>
              <a:rPr lang="fr-FR" sz="2800" dirty="0" smtClean="0"/>
              <a:t>quoi cela participe-t-il vraiment d’une démarche liée au développement durable, ». Cette question est restée en suspend pendant un temps et le travail de familiarisation avec les plantes a commencé</a:t>
            </a:r>
            <a:r>
              <a:rPr lang="fr-FR" sz="2800" dirty="0" smtClean="0"/>
              <a:t>.</a:t>
            </a:r>
          </a:p>
          <a:p>
            <a:pPr>
              <a:buNone/>
            </a:pPr>
            <a:endParaRPr lang="fr-FR" sz="2400" dirty="0" smtClean="0"/>
          </a:p>
          <a:p>
            <a:pPr>
              <a:buNone/>
            </a:pPr>
            <a:r>
              <a:rPr lang="fr-FR" sz="2800" dirty="0" smtClean="0"/>
              <a:t>	Jusqu’au </a:t>
            </a:r>
            <a:r>
              <a:rPr lang="fr-FR" sz="2800" dirty="0" smtClean="0"/>
              <a:t>jour ou un de mes élèves a piétiné devant moi un groupe de champignons en déclarant « ces champignons ne servent à rien, on peut les écraser </a:t>
            </a:r>
            <a:r>
              <a:rPr lang="fr-FR" sz="2800" dirty="0" smtClean="0"/>
              <a:t>».</a:t>
            </a:r>
            <a:r>
              <a:rPr lang="fr-FR" sz="2400" dirty="0" smtClean="0"/>
              <a:t> </a:t>
            </a:r>
            <a:r>
              <a:rPr lang="fr-FR" sz="2800" dirty="0" smtClean="0"/>
              <a:t>Ce </a:t>
            </a:r>
            <a:r>
              <a:rPr lang="fr-FR" sz="2800" dirty="0" smtClean="0"/>
              <a:t>qui a donné lieu à une discussion </a:t>
            </a:r>
            <a:r>
              <a:rPr lang="fr-FR" sz="2800" dirty="0" smtClean="0"/>
              <a:t>intéressante </a:t>
            </a:r>
            <a:r>
              <a:rPr lang="fr-FR" sz="2800" dirty="0" smtClean="0"/>
              <a:t>sur les « bonnes » et les « mauvaises » </a:t>
            </a:r>
            <a:r>
              <a:rPr lang="fr-FR" sz="2800" dirty="0" smtClean="0"/>
              <a:t>herbes.</a:t>
            </a:r>
            <a:r>
              <a:rPr lang="fr-FR" sz="2400" dirty="0" smtClean="0"/>
              <a:t> </a:t>
            </a:r>
            <a:r>
              <a:rPr lang="fr-FR" sz="2800" dirty="0" smtClean="0"/>
              <a:t>A </a:t>
            </a:r>
            <a:r>
              <a:rPr lang="fr-FR" sz="2800" dirty="0" smtClean="0"/>
              <a:t>ce moment, le thème s’est imposé de lui-même, les objectifs ont été définis comme suit </a:t>
            </a:r>
            <a:r>
              <a:rPr lang="fr-FR" sz="2800" dirty="0" smtClean="0"/>
              <a:t>:</a:t>
            </a:r>
          </a:p>
          <a:p>
            <a:pPr>
              <a:buNone/>
            </a:pPr>
            <a:endParaRPr lang="fr-FR" sz="2400" dirty="0" smtClean="0"/>
          </a:p>
          <a:p>
            <a:r>
              <a:rPr lang="fr-FR" sz="2800" dirty="0" smtClean="0"/>
              <a:t>Connaître </a:t>
            </a:r>
            <a:r>
              <a:rPr lang="fr-FR" sz="2800" dirty="0" smtClean="0"/>
              <a:t>l’importance de la biodiversité.</a:t>
            </a:r>
            <a:endParaRPr lang="fr-FR" sz="2400" dirty="0" smtClean="0"/>
          </a:p>
          <a:p>
            <a:pPr lvl="0"/>
            <a:r>
              <a:rPr lang="fr-FR" sz="2800" dirty="0" smtClean="0"/>
              <a:t>Reconnaître l’intérêt des plantes sauvages.</a:t>
            </a:r>
            <a:endParaRPr lang="fr-FR" sz="2400" dirty="0" smtClean="0"/>
          </a:p>
          <a:p>
            <a:pPr lvl="0"/>
            <a:r>
              <a:rPr lang="fr-FR" sz="2800" dirty="0" smtClean="0"/>
              <a:t>Connaître le milieu naturel dans lequel l’enfant évolue.</a:t>
            </a:r>
            <a:endParaRPr lang="fr-FR" sz="2400" dirty="0" smtClean="0"/>
          </a:p>
          <a:p>
            <a:pPr lvl="0"/>
            <a:r>
              <a:rPr lang="fr-FR" sz="2800" dirty="0" smtClean="0"/>
              <a:t>Etablir un lien </a:t>
            </a:r>
            <a:r>
              <a:rPr lang="fr-FR" sz="2800" dirty="0" err="1" smtClean="0"/>
              <a:t>trans</a:t>
            </a:r>
            <a:r>
              <a:rPr lang="fr-FR" sz="2800" dirty="0" smtClean="0"/>
              <a:t>-générationnel (cet objectif n’a pas été atteint).</a:t>
            </a:r>
            <a:endParaRPr lang="fr-FR" sz="2400" dirty="0" smtClean="0"/>
          </a:p>
          <a:p>
            <a:pPr lvl="0"/>
            <a:r>
              <a:rPr lang="fr-FR" sz="2800" dirty="0" smtClean="0"/>
              <a:t>Proposer une communication grand public sous la forme d’un diaporama.</a:t>
            </a:r>
            <a:endParaRPr lang="fr-FR" sz="2400" dirty="0" smtClean="0"/>
          </a:p>
          <a:p>
            <a:pPr lvl="0"/>
            <a:r>
              <a:rPr lang="fr-FR" sz="2800" dirty="0" smtClean="0"/>
              <a:t>Être capable de procéder à une recherche documentaire.</a:t>
            </a:r>
            <a:endParaRPr lang="fr-FR" sz="2400" dirty="0" smtClean="0"/>
          </a:p>
          <a:p>
            <a:pPr lvl="0"/>
            <a:r>
              <a:rPr lang="fr-FR" sz="2800" dirty="0" smtClean="0"/>
              <a:t>Être capable de prendre des notes pour rendre compte d’une sortie, d’une découverte.</a:t>
            </a:r>
            <a:endParaRPr lang="fr-FR" sz="2400" dirty="0" smtClean="0"/>
          </a:p>
          <a:p>
            <a:pPr lvl="0"/>
            <a:r>
              <a:rPr lang="fr-FR" sz="2800" dirty="0" smtClean="0"/>
              <a:t>Connaître quelques fonctions d’un outil de présentation informatique.</a:t>
            </a:r>
            <a:endParaRPr lang="fr-FR" sz="2400" dirty="0" smtClean="0"/>
          </a:p>
          <a:p>
            <a:pPr>
              <a:buNone/>
            </a:pPr>
            <a:endParaRPr lang="fr-FR" sz="2400" dirty="0" smtClean="0"/>
          </a:p>
          <a:p>
            <a:pPr>
              <a:buNone/>
            </a:pPr>
            <a:endParaRPr lang="fr-FR" sz="2400" dirty="0" smtClean="0"/>
          </a:p>
          <a:p>
            <a:pPr>
              <a:buNone/>
            </a:pPr>
            <a:endParaRPr lang="fr-FR" sz="2400" dirty="0" smtClean="0"/>
          </a:p>
        </p:txBody>
      </p:sp>
      <p:sp>
        <p:nvSpPr>
          <p:cNvPr id="4" name="Espace réservé du numéro de diapositive 3"/>
          <p:cNvSpPr>
            <a:spLocks noGrp="1"/>
          </p:cNvSpPr>
          <p:nvPr>
            <p:ph type="sldNum" sz="quarter" idx="12"/>
          </p:nvPr>
        </p:nvSpPr>
        <p:spPr/>
        <p:txBody>
          <a:bodyPr/>
          <a:lstStyle/>
          <a:p>
            <a:fld id="{8ECA3A72-CCAB-477D-A2AD-495064EC614A}" type="slidenum">
              <a:rPr lang="fr-FR" smtClean="0"/>
              <a:pPr/>
              <a:t>21</a:t>
            </a:fld>
            <a:endParaRPr lang="fr-FR"/>
          </a:p>
        </p:txBody>
      </p:sp>
    </p:spTree>
  </p:cSld>
  <p:clrMapOvr>
    <a:masterClrMapping/>
  </p:clrMapOvr>
  <p:transition spd="med" advClick="0" advTm="10000">
    <p:zoom/>
    <p:sndAc>
      <p:stSnd>
        <p:snd r:embed="rId2" name="chimes.wav" builtIn="1"/>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500042"/>
            <a:ext cx="8229600" cy="5681682"/>
          </a:xfrm>
          <a:solidFill>
            <a:schemeClr val="bg1"/>
          </a:solidFill>
        </p:spPr>
        <p:txBody>
          <a:bodyPr>
            <a:normAutofit fontScale="55000" lnSpcReduction="20000"/>
          </a:bodyPr>
          <a:lstStyle/>
          <a:p>
            <a:pPr>
              <a:buNone/>
            </a:pPr>
            <a:r>
              <a:rPr lang="fr-FR" sz="2800" i="1" u="sng" dirty="0" smtClean="0"/>
              <a:t>Mise en œuvre de la démarche </a:t>
            </a:r>
            <a:endParaRPr lang="fr-FR" sz="2400" dirty="0" smtClean="0"/>
          </a:p>
          <a:p>
            <a:pPr>
              <a:buNone/>
            </a:pPr>
            <a:r>
              <a:rPr lang="fr-FR" sz="2800" i="1" dirty="0" smtClean="0"/>
              <a:t> </a:t>
            </a:r>
            <a:endParaRPr lang="fr-FR" sz="2400" dirty="0" smtClean="0"/>
          </a:p>
          <a:p>
            <a:pPr>
              <a:buNone/>
            </a:pPr>
            <a:r>
              <a:rPr lang="fr-FR" sz="2800" dirty="0" smtClean="0"/>
              <a:t> </a:t>
            </a:r>
            <a:r>
              <a:rPr lang="fr-FR" sz="2800" dirty="0" smtClean="0"/>
              <a:t>Après le « saccage », </a:t>
            </a:r>
            <a:r>
              <a:rPr lang="fr-FR" sz="2800" smtClean="0"/>
              <a:t>la séance a été construite de la manière suivante:</a:t>
            </a:r>
            <a:endParaRPr lang="fr-FR" sz="2400" dirty="0" smtClean="0"/>
          </a:p>
          <a:p>
            <a:pPr marL="514350" indent="-514350">
              <a:buFont typeface="+mj-lt"/>
              <a:buAutoNum type="arabicPeriod"/>
            </a:pPr>
            <a:r>
              <a:rPr lang="fr-FR" smtClean="0"/>
              <a:t>Emergence </a:t>
            </a:r>
            <a:r>
              <a:rPr lang="fr-FR" dirty="0" smtClean="0"/>
              <a:t>des représentations au cours d’un débat :  « qu’appelle-t-on « bonnes ou mauvaises </a:t>
            </a:r>
            <a:r>
              <a:rPr lang="fr-FR" dirty="0" smtClean="0"/>
              <a:t>» herbes</a:t>
            </a:r>
            <a:r>
              <a:rPr lang="fr-FR" dirty="0" smtClean="0"/>
              <a:t> ? La réponse obtenue est très simple et tient en deux constats :</a:t>
            </a:r>
          </a:p>
          <a:p>
            <a:pPr lvl="1"/>
            <a:r>
              <a:rPr lang="fr-FR" dirty="0" smtClean="0"/>
              <a:t>Les bonnes herbes nous nourrissent ou décorent nos maisons.</a:t>
            </a:r>
            <a:endParaRPr lang="fr-FR" sz="2000" dirty="0" smtClean="0"/>
          </a:p>
          <a:p>
            <a:pPr lvl="1"/>
            <a:r>
              <a:rPr lang="fr-FR" dirty="0" smtClean="0"/>
              <a:t>Le reste ,ce sont des mauvaises herbes.</a:t>
            </a:r>
            <a:endParaRPr lang="fr-FR" sz="2000" dirty="0" smtClean="0"/>
          </a:p>
          <a:p>
            <a:pPr marL="514350" lvl="0" indent="-514350">
              <a:buFont typeface="+mj-lt"/>
              <a:buAutoNum type="arabicPeriod"/>
            </a:pPr>
            <a:r>
              <a:rPr lang="fr-FR" sz="2800" smtClean="0"/>
              <a:t>Sortie </a:t>
            </a:r>
            <a:r>
              <a:rPr lang="fr-FR" sz="2800" dirty="0" smtClean="0"/>
              <a:t>dans le village à la recherche de plantes présentes et définies </a:t>
            </a:r>
            <a:r>
              <a:rPr lang="fr-FR" sz="2800" smtClean="0"/>
              <a:t>comme </a:t>
            </a:r>
            <a:r>
              <a:rPr lang="fr-FR" sz="2800" smtClean="0"/>
              <a:t>étant des mauvaises </a:t>
            </a:r>
            <a:r>
              <a:rPr lang="fr-FR" sz="2800" smtClean="0"/>
              <a:t>herbes</a:t>
            </a:r>
            <a:r>
              <a:rPr lang="fr-FR" sz="2800" smtClean="0"/>
              <a:t>.</a:t>
            </a:r>
          </a:p>
          <a:p>
            <a:pPr lvl="0">
              <a:buNone/>
            </a:pPr>
            <a:r>
              <a:rPr lang="fr-FR" sz="2800" smtClean="0"/>
              <a:t>	</a:t>
            </a:r>
            <a:r>
              <a:rPr lang="fr-FR" sz="2800" smtClean="0"/>
              <a:t> </a:t>
            </a:r>
            <a:r>
              <a:rPr lang="fr-FR" sz="2800" dirty="0" smtClean="0"/>
              <a:t>16 plantes ont été ainsi récoltées et nommées (nom français, corses et </a:t>
            </a:r>
            <a:r>
              <a:rPr lang="fr-FR" sz="2800" smtClean="0"/>
              <a:t>scientifiques</a:t>
            </a:r>
            <a:r>
              <a:rPr lang="fr-FR" sz="2800" smtClean="0"/>
              <a:t>).</a:t>
            </a:r>
          </a:p>
          <a:p>
            <a:pPr lvl="0">
              <a:buNone/>
            </a:pPr>
            <a:endParaRPr lang="fr-FR" sz="2400" dirty="0" smtClean="0"/>
          </a:p>
          <a:p>
            <a:pPr lvl="0" algn="ctr">
              <a:buNone/>
            </a:pPr>
            <a:r>
              <a:rPr lang="fr-FR" sz="2800" b="1" smtClean="0"/>
              <a:t>Problématique</a:t>
            </a:r>
            <a:r>
              <a:rPr lang="fr-FR" sz="2800" b="1" dirty="0" smtClean="0"/>
              <a:t> : ces plantes sont-elles vraiment sans utilités</a:t>
            </a:r>
            <a:r>
              <a:rPr lang="fr-FR" sz="2800" smtClean="0"/>
              <a:t> </a:t>
            </a:r>
            <a:r>
              <a:rPr lang="fr-FR" sz="2800" smtClean="0"/>
              <a:t>?</a:t>
            </a:r>
          </a:p>
          <a:p>
            <a:pPr lvl="0">
              <a:buNone/>
            </a:pPr>
            <a:endParaRPr lang="fr-FR" sz="2400" dirty="0" smtClean="0"/>
          </a:p>
          <a:p>
            <a:pPr marL="514350" lvl="0" indent="-514350">
              <a:buFont typeface="+mj-lt"/>
              <a:buAutoNum type="arabicPeriod"/>
            </a:pPr>
            <a:r>
              <a:rPr lang="fr-FR" sz="2800" smtClean="0"/>
              <a:t>Développement </a:t>
            </a:r>
            <a:r>
              <a:rPr lang="fr-FR" sz="2800" dirty="0" smtClean="0"/>
              <a:t>d’une argumentation par le biais d’une recherche documentaire et par la prise en compte du discours du maître qui tient ici le rôle de l’expert. (Un grand merci à Marie-Germaine Mary qui m’a un temps permis d’accéder à ce savoir): travail en groupe de 4 élèves avec un rapporteur</a:t>
            </a:r>
            <a:r>
              <a:rPr lang="fr-FR" sz="2800" smtClean="0"/>
              <a:t>. </a:t>
            </a:r>
            <a:endParaRPr lang="fr-FR" sz="2800" smtClean="0"/>
          </a:p>
          <a:p>
            <a:pPr marL="514350" lvl="0" indent="-514350">
              <a:buFont typeface="+mj-lt"/>
              <a:buAutoNum type="arabicPeriod"/>
            </a:pPr>
            <a:r>
              <a:rPr lang="fr-FR" sz="2800" smtClean="0"/>
              <a:t>Réalisation </a:t>
            </a:r>
            <a:r>
              <a:rPr lang="fr-FR" sz="2800" dirty="0" smtClean="0"/>
              <a:t>d’un herbier et simultanément préparation du diaporama (travail à partir des photos prises lors de la sortie). Les commentaires sont écrits sur des « post-</a:t>
            </a:r>
            <a:r>
              <a:rPr lang="fr-FR" sz="2800" dirty="0" err="1" smtClean="0"/>
              <a:t>it</a:t>
            </a:r>
            <a:r>
              <a:rPr lang="fr-FR" sz="2800" dirty="0" smtClean="0"/>
              <a:t> » collés sur l’image en référence.</a:t>
            </a:r>
            <a:endParaRPr lang="fr-FR" sz="2400" dirty="0" smtClean="0"/>
          </a:p>
          <a:p>
            <a:pPr marL="514350" lvl="0" indent="-514350">
              <a:buFont typeface="+mj-lt"/>
              <a:buAutoNum type="arabicPeriod"/>
            </a:pPr>
            <a:r>
              <a:rPr lang="fr-FR" sz="2800" smtClean="0"/>
              <a:t>Réalisation </a:t>
            </a:r>
            <a:r>
              <a:rPr lang="fr-FR" sz="2800" dirty="0" smtClean="0"/>
              <a:t>du brouillon du diaporama (par le maître sur son ordinateur personnel).</a:t>
            </a:r>
            <a:endParaRPr lang="fr-FR" sz="2400" dirty="0" smtClean="0"/>
          </a:p>
          <a:p>
            <a:pPr marL="514350" lvl="0" indent="-514350">
              <a:buFont typeface="+mj-lt"/>
              <a:buAutoNum type="arabicPeriod"/>
            </a:pPr>
            <a:r>
              <a:rPr lang="fr-FR" sz="2800" smtClean="0"/>
              <a:t>Projection </a:t>
            </a:r>
            <a:r>
              <a:rPr lang="fr-FR" sz="2800" dirty="0" smtClean="0"/>
              <a:t>du brouillon en classe et corrections/ajustements en grand groupe (travail sur l’orthographe, rappel des règles grammaticales, lexique spécifique…)</a:t>
            </a:r>
            <a:endParaRPr lang="fr-FR" sz="2400" dirty="0" smtClean="0"/>
          </a:p>
          <a:p>
            <a:pPr marL="514350" lvl="0" indent="-514350">
              <a:buFont typeface="+mj-lt"/>
              <a:buAutoNum type="arabicPeriod"/>
            </a:pPr>
            <a:r>
              <a:rPr lang="fr-FR" sz="2800" smtClean="0"/>
              <a:t>Recherche </a:t>
            </a:r>
            <a:r>
              <a:rPr lang="fr-FR" sz="2800" dirty="0" smtClean="0"/>
              <a:t>d’un titre adéquat, réalisation de la partie introductive présentant la problématique et insertion dans </a:t>
            </a:r>
            <a:r>
              <a:rPr lang="fr-FR" sz="2800" smtClean="0"/>
              <a:t>le </a:t>
            </a:r>
            <a:r>
              <a:rPr lang="fr-FR" sz="2800" smtClean="0"/>
              <a:t>diaporama et réalisation </a:t>
            </a:r>
            <a:r>
              <a:rPr lang="fr-FR" sz="2800" dirty="0" smtClean="0"/>
              <a:t>finale de la communication à destination du grand public (c’est l’intention) .</a:t>
            </a:r>
            <a:endParaRPr lang="fr-FR" dirty="0" smtClean="0"/>
          </a:p>
          <a:p>
            <a:pPr>
              <a:buNone/>
            </a:pPr>
            <a:endParaRPr lang="fr-FR" dirty="0"/>
          </a:p>
        </p:txBody>
      </p:sp>
      <p:sp>
        <p:nvSpPr>
          <p:cNvPr id="4" name="Espace réservé du numéro de diapositive 3"/>
          <p:cNvSpPr>
            <a:spLocks noGrp="1"/>
          </p:cNvSpPr>
          <p:nvPr>
            <p:ph type="sldNum" sz="quarter" idx="12"/>
          </p:nvPr>
        </p:nvSpPr>
        <p:spPr/>
        <p:txBody>
          <a:bodyPr/>
          <a:lstStyle/>
          <a:p>
            <a:fld id="{8ECA3A72-CCAB-477D-A2AD-495064EC614A}" type="slidenum">
              <a:rPr lang="fr-FR" smtClean="0"/>
              <a:pPr/>
              <a:t>22</a:t>
            </a:fld>
            <a:endParaRPr lang="fr-FR"/>
          </a:p>
        </p:txBody>
      </p:sp>
    </p:spTree>
  </p:cSld>
  <p:clrMapOvr>
    <a:masterClrMapping/>
  </p:clrMapOvr>
  <p:transition spd="med" advClick="0" advTm="10000">
    <p:zoom/>
    <p:sndAc>
      <p:stSnd>
        <p:snd r:embed="rId2" name="chimes.wav" builtIn="1"/>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23</a:t>
            </a:fld>
            <a:endParaRPr lang="fr-FR"/>
          </a:p>
        </p:txBody>
      </p:sp>
      <p:sp>
        <p:nvSpPr>
          <p:cNvPr id="5" name="ZoneTexte 4"/>
          <p:cNvSpPr txBox="1"/>
          <p:nvPr/>
        </p:nvSpPr>
        <p:spPr>
          <a:xfrm>
            <a:off x="357158" y="928670"/>
            <a:ext cx="8501122" cy="4939814"/>
          </a:xfrm>
          <a:prstGeom prst="rect">
            <a:avLst/>
          </a:prstGeom>
          <a:solidFill>
            <a:schemeClr val="bg1"/>
          </a:solidFill>
        </p:spPr>
        <p:txBody>
          <a:bodyPr wrap="square" rtlCol="0">
            <a:spAutoFit/>
          </a:bodyPr>
          <a:lstStyle/>
          <a:p>
            <a:r>
              <a:rPr lang="fr-FR" sz="1500" i="1" u="sng" dirty="0" smtClean="0"/>
              <a:t>Séquence d’apprentissages :</a:t>
            </a:r>
          </a:p>
          <a:p>
            <a:endParaRPr lang="fr-FR" sz="1500" i="1" u="sng" dirty="0" smtClean="0"/>
          </a:p>
          <a:p>
            <a:r>
              <a:rPr lang="fr-FR" sz="1500" dirty="0" smtClean="0"/>
              <a:t>Séance 1: émergence des représentations en débat réglé, émission d’hypothèses ; comment   	différencier les « bonnes herbes » des « mauvaises herbes »</a:t>
            </a:r>
          </a:p>
          <a:p>
            <a:endParaRPr lang="fr-FR" sz="1500" dirty="0" smtClean="0"/>
          </a:p>
          <a:p>
            <a:r>
              <a:rPr lang="fr-FR" sz="1500" dirty="0" smtClean="0"/>
              <a:t>Séance 2: sortie dans les ruelles et les chemins du village avec récoltes de plantes reconnues comme 	étant des « mauvaises herbes » mais qui pourraient ne 	pas l’être. Détermination des 	plantes et évocation des critères de reconnaissances.</a:t>
            </a:r>
          </a:p>
          <a:p>
            <a:endParaRPr lang="fr-FR" sz="1500" dirty="0" smtClean="0"/>
          </a:p>
          <a:p>
            <a:r>
              <a:rPr lang="fr-FR" sz="1500" dirty="0" smtClean="0"/>
              <a:t>Séance 3 et 4: mise sous presse de l’herbier (4 élèves) et recherche documentaire avec feuille de route 	(retrouver les noms des plantes, leurs usages traditionnels et les milieux colonisés). 	Recherche menée en atelier  (voir bibliographie). Il est important de prévoir  un nombre 	suffisant d’ouvrages documentaires en plusieurs exemplaires). Les informations récoltées 	sont écrites sur des post-</a:t>
            </a:r>
            <a:r>
              <a:rPr lang="fr-FR" sz="1500" dirty="0" err="1" smtClean="0"/>
              <a:t>it</a:t>
            </a:r>
            <a:r>
              <a:rPr lang="fr-FR" sz="1500" dirty="0" smtClean="0"/>
              <a:t> collés sur la photo de la plante en référence.</a:t>
            </a:r>
          </a:p>
          <a:p>
            <a:endParaRPr lang="fr-FR" sz="1500" dirty="0" smtClean="0"/>
          </a:p>
          <a:p>
            <a:r>
              <a:rPr lang="fr-FR" sz="1500" dirty="0" smtClean="0"/>
              <a:t>Séance 5: Projection du brouillon du diaporama en classe, ajustements et correction en </a:t>
            </a:r>
            <a:r>
              <a:rPr lang="fr-FR" sz="1500" dirty="0" smtClean="0"/>
              <a:t>grand groupe </a:t>
            </a:r>
            <a:r>
              <a:rPr lang="fr-FR" sz="1500" dirty="0" smtClean="0"/>
              <a:t>	(</a:t>
            </a:r>
            <a:r>
              <a:rPr lang="fr-FR" sz="1500" dirty="0" smtClean="0"/>
              <a:t>travail sur l’orthographe, rappel des règles grammaticales, </a:t>
            </a:r>
            <a:r>
              <a:rPr lang="fr-FR" sz="1500" dirty="0" smtClean="0"/>
              <a:t>lexique </a:t>
            </a:r>
            <a:r>
              <a:rPr lang="fr-FR" sz="1500" dirty="0" smtClean="0"/>
              <a:t>spécifique…)</a:t>
            </a:r>
            <a:r>
              <a:rPr lang="fr-FR" sz="1500" dirty="0" smtClean="0"/>
              <a:t> </a:t>
            </a:r>
          </a:p>
          <a:p>
            <a:endParaRPr lang="fr-FR" sz="1500" dirty="0" smtClean="0"/>
          </a:p>
          <a:p>
            <a:pPr lvl="0"/>
            <a:r>
              <a:rPr lang="fr-FR" sz="1500" dirty="0" smtClean="0"/>
              <a:t>Séance 6: </a:t>
            </a:r>
            <a:r>
              <a:rPr lang="fr-FR" sz="1500" dirty="0" smtClean="0"/>
              <a:t>Recherche d’un titre </a:t>
            </a:r>
            <a:r>
              <a:rPr lang="fr-FR" sz="1500" dirty="0" smtClean="0"/>
              <a:t>adéquat et réalisation </a:t>
            </a:r>
            <a:r>
              <a:rPr lang="fr-FR" sz="1500" dirty="0" smtClean="0"/>
              <a:t>de la partie introductive présentant la </a:t>
            </a:r>
            <a:r>
              <a:rPr lang="fr-FR" sz="1500" dirty="0" smtClean="0"/>
              <a:t>	problématique (sous forme de débat et dictée à l’adulte et ajustements immédiats). 	Réalisation finale </a:t>
            </a:r>
            <a:r>
              <a:rPr lang="fr-FR" sz="1500" dirty="0" smtClean="0"/>
              <a:t>de la communication à </a:t>
            </a:r>
            <a:r>
              <a:rPr lang="fr-FR" sz="1500" dirty="0" smtClean="0"/>
              <a:t>destination </a:t>
            </a:r>
            <a:r>
              <a:rPr lang="fr-FR" sz="1500" dirty="0" smtClean="0"/>
              <a:t>du grand </a:t>
            </a:r>
            <a:r>
              <a:rPr lang="fr-FR" sz="1500" dirty="0" smtClean="0"/>
              <a:t>public.</a:t>
            </a:r>
            <a:endParaRPr lang="fr-FR" sz="1500" dirty="0"/>
          </a:p>
        </p:txBody>
      </p:sp>
    </p:spTree>
  </p:cSld>
  <p:clrMapOvr>
    <a:masterClrMapping/>
  </p:clrMapOvr>
  <p:transition spd="med" advClick="0" advTm="10000">
    <p:zoom/>
    <p:sndAc>
      <p:stSnd>
        <p:snd r:embed="rId2" name="chimes.wav" builtIn="1"/>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85786" y="428604"/>
            <a:ext cx="7500990" cy="5632311"/>
          </a:xfrm>
          <a:prstGeom prst="rect">
            <a:avLst/>
          </a:prstGeom>
          <a:noFill/>
        </p:spPr>
        <p:txBody>
          <a:bodyPr wrap="square" rtlCol="0">
            <a:spAutoFit/>
          </a:bodyPr>
          <a:lstStyle/>
          <a:p>
            <a:pPr algn="just">
              <a:lnSpc>
                <a:spcPct val="150000"/>
              </a:lnSpc>
            </a:pPr>
            <a:r>
              <a:rPr lang="fr-FR" sz="2400" dirty="0" smtClean="0">
                <a:solidFill>
                  <a:schemeClr val="bg1"/>
                </a:solidFill>
                <a:latin typeface="+mj-lt"/>
              </a:rPr>
              <a:t>Nous avons choisi de vous présenter les plantes qui peuplent nos villages et qui ont toujours été utiles aux hommes.</a:t>
            </a:r>
          </a:p>
          <a:p>
            <a:pPr algn="just">
              <a:lnSpc>
                <a:spcPct val="150000"/>
              </a:lnSpc>
            </a:pPr>
            <a:r>
              <a:rPr lang="fr-FR" sz="2400" dirty="0" smtClean="0">
                <a:solidFill>
                  <a:schemeClr val="bg1"/>
                </a:solidFill>
                <a:latin typeface="+mj-lt"/>
              </a:rPr>
              <a:t>Elles servaient à se nourrir ou à se soigner. </a:t>
            </a:r>
          </a:p>
          <a:p>
            <a:pPr algn="just">
              <a:lnSpc>
                <a:spcPct val="150000"/>
              </a:lnSpc>
            </a:pPr>
            <a:r>
              <a:rPr lang="fr-FR" sz="2400" dirty="0" smtClean="0">
                <a:solidFill>
                  <a:schemeClr val="bg1"/>
                </a:solidFill>
                <a:latin typeface="+mj-lt"/>
              </a:rPr>
              <a:t>Nos  ancêtres savaient bien comment les utiliser .</a:t>
            </a:r>
          </a:p>
          <a:p>
            <a:pPr algn="just">
              <a:lnSpc>
                <a:spcPct val="150000"/>
              </a:lnSpc>
            </a:pPr>
            <a:r>
              <a:rPr lang="fr-FR" sz="2400" dirty="0" smtClean="0">
                <a:solidFill>
                  <a:schemeClr val="bg1"/>
                </a:solidFill>
                <a:latin typeface="+mj-lt"/>
              </a:rPr>
              <a:t>Mais cet héritage préhistorique se perd loin des ruelles de nos villages.</a:t>
            </a:r>
          </a:p>
          <a:p>
            <a:pPr algn="just">
              <a:lnSpc>
                <a:spcPct val="150000"/>
              </a:lnSpc>
            </a:pPr>
            <a:r>
              <a:rPr lang="fr-FR" sz="2400" dirty="0" smtClean="0">
                <a:solidFill>
                  <a:schemeClr val="bg1"/>
                </a:solidFill>
                <a:latin typeface="+mj-lt"/>
              </a:rPr>
              <a:t>Voici quelques unes de nos vieilles amies, trouvées dans les rues et les chemins de </a:t>
            </a:r>
            <a:r>
              <a:rPr lang="fr-FR" sz="2400" dirty="0" err="1" smtClean="0">
                <a:solidFill>
                  <a:schemeClr val="bg1"/>
                </a:solidFill>
                <a:latin typeface="+mj-lt"/>
              </a:rPr>
              <a:t>Guaitella</a:t>
            </a:r>
            <a:r>
              <a:rPr lang="fr-FR" sz="2400" dirty="0" smtClean="0">
                <a:solidFill>
                  <a:schemeClr val="bg1"/>
                </a:solidFill>
                <a:latin typeface="+mj-lt"/>
              </a:rPr>
              <a:t> …</a:t>
            </a:r>
          </a:p>
          <a:p>
            <a:pPr algn="r">
              <a:lnSpc>
                <a:spcPct val="150000"/>
              </a:lnSpc>
            </a:pPr>
            <a:r>
              <a:rPr lang="fr-FR" sz="2400" dirty="0" smtClean="0">
                <a:solidFill>
                  <a:schemeClr val="bg1"/>
                </a:solidFill>
                <a:latin typeface="+mj-lt"/>
              </a:rPr>
              <a:t>La classe de </a:t>
            </a:r>
            <a:r>
              <a:rPr lang="fr-FR" sz="2400" dirty="0" err="1" smtClean="0">
                <a:solidFill>
                  <a:schemeClr val="bg1"/>
                </a:solidFill>
                <a:latin typeface="+mj-lt"/>
              </a:rPr>
              <a:t>CE1</a:t>
            </a:r>
            <a:r>
              <a:rPr lang="fr-FR" sz="2400" dirty="0" smtClean="0">
                <a:solidFill>
                  <a:schemeClr val="bg1"/>
                </a:solidFill>
                <a:latin typeface="+mj-lt"/>
              </a:rPr>
              <a:t> – </a:t>
            </a:r>
            <a:r>
              <a:rPr lang="fr-FR" sz="2400" dirty="0" err="1" smtClean="0">
                <a:solidFill>
                  <a:schemeClr val="bg1"/>
                </a:solidFill>
                <a:latin typeface="+mj-lt"/>
              </a:rPr>
              <a:t>CE2</a:t>
            </a:r>
            <a:r>
              <a:rPr lang="fr-FR" sz="2400" dirty="0" smtClean="0">
                <a:solidFill>
                  <a:schemeClr val="bg1"/>
                </a:solidFill>
                <a:latin typeface="+mj-lt"/>
              </a:rPr>
              <a:t> de </a:t>
            </a:r>
            <a:r>
              <a:rPr lang="fr-FR" sz="2400" dirty="0" err="1" smtClean="0">
                <a:solidFill>
                  <a:schemeClr val="bg1"/>
                </a:solidFill>
                <a:latin typeface="+mj-lt"/>
              </a:rPr>
              <a:t>Guaitella</a:t>
            </a:r>
            <a:endParaRPr lang="fr-FR" sz="2400" dirty="0">
              <a:solidFill>
                <a:schemeClr val="bg1"/>
              </a:solidFill>
              <a:latin typeface="+mj-lt"/>
            </a:endParaRPr>
          </a:p>
        </p:txBody>
      </p:sp>
      <p:sp>
        <p:nvSpPr>
          <p:cNvPr id="5" name="Espace réservé du numéro de diapositive 4"/>
          <p:cNvSpPr>
            <a:spLocks noGrp="1"/>
          </p:cNvSpPr>
          <p:nvPr>
            <p:ph type="sldNum" sz="quarter" idx="12"/>
          </p:nvPr>
        </p:nvSpPr>
        <p:spPr/>
        <p:txBody>
          <a:bodyPr/>
          <a:lstStyle/>
          <a:p>
            <a:fld id="{8ECA3A72-CCAB-477D-A2AD-495064EC614A}" type="slidenum">
              <a:rPr lang="fr-FR" smtClean="0"/>
              <a:pPr/>
              <a:t>3</a:t>
            </a:fld>
            <a:endParaRPr lang="fr-FR"/>
          </a:p>
        </p:txBody>
      </p:sp>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ourrache.JPG"/>
          <p:cNvPicPr>
            <a:picLocks noGrp="1" noChangeAspect="1"/>
          </p:cNvPicPr>
          <p:nvPr>
            <p:ph idx="1"/>
          </p:nvPr>
        </p:nvPicPr>
        <p:blipFill>
          <a:blip r:embed="rId4"/>
          <a:stretch>
            <a:fillRect/>
          </a:stretch>
        </p:blipFill>
        <p:spPr>
          <a:xfrm>
            <a:off x="428596" y="1857364"/>
            <a:ext cx="4903095" cy="43894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ZoneTexte 5"/>
          <p:cNvSpPr txBox="1"/>
          <p:nvPr/>
        </p:nvSpPr>
        <p:spPr>
          <a:xfrm>
            <a:off x="857224" y="0"/>
            <a:ext cx="3786214" cy="1569660"/>
          </a:xfrm>
          <a:prstGeom prst="rect">
            <a:avLst/>
          </a:prstGeom>
          <a:noFill/>
        </p:spPr>
        <p:txBody>
          <a:bodyPr wrap="square" rtlCol="0">
            <a:spAutoFit/>
          </a:bodyPr>
          <a:lstStyle/>
          <a:p>
            <a:r>
              <a:rPr lang="fr-FR" sz="3200" dirty="0" smtClean="0">
                <a:solidFill>
                  <a:schemeClr val="bg1"/>
                </a:solidFill>
              </a:rPr>
              <a:t>La Bourrache</a:t>
            </a:r>
          </a:p>
          <a:p>
            <a:r>
              <a:rPr lang="fr-FR" sz="3200" dirty="0" smtClean="0">
                <a:solidFill>
                  <a:schemeClr val="bg1"/>
                </a:solidFill>
              </a:rPr>
              <a:t>A </a:t>
            </a:r>
            <a:r>
              <a:rPr lang="fr-FR" sz="3200" dirty="0" err="1" smtClean="0">
                <a:solidFill>
                  <a:schemeClr val="bg1"/>
                </a:solidFill>
              </a:rPr>
              <a:t>Burraccia</a:t>
            </a:r>
            <a:endParaRPr lang="fr-FR" sz="3200" dirty="0" smtClean="0">
              <a:solidFill>
                <a:schemeClr val="bg1"/>
              </a:solidFill>
            </a:endParaRPr>
          </a:p>
          <a:p>
            <a:r>
              <a:rPr lang="fr-FR" sz="3200" dirty="0" err="1" smtClean="0">
                <a:solidFill>
                  <a:schemeClr val="bg1"/>
                </a:solidFill>
              </a:rPr>
              <a:t>Borago</a:t>
            </a:r>
            <a:r>
              <a:rPr lang="fr-FR" sz="3200" dirty="0" smtClean="0">
                <a:solidFill>
                  <a:schemeClr val="bg1"/>
                </a:solidFill>
              </a:rPr>
              <a:t> </a:t>
            </a:r>
            <a:r>
              <a:rPr lang="fr-FR" sz="3200" dirty="0" err="1" smtClean="0">
                <a:solidFill>
                  <a:schemeClr val="bg1"/>
                </a:solidFill>
              </a:rPr>
              <a:t>officinalis</a:t>
            </a:r>
            <a:endParaRPr lang="fr-FR" sz="3200" dirty="0">
              <a:solidFill>
                <a:schemeClr val="bg1"/>
              </a:solidFill>
            </a:endParaRPr>
          </a:p>
        </p:txBody>
      </p:sp>
      <p:sp>
        <p:nvSpPr>
          <p:cNvPr id="7" name="ZoneTexte 6"/>
          <p:cNvSpPr txBox="1"/>
          <p:nvPr/>
        </p:nvSpPr>
        <p:spPr>
          <a:xfrm>
            <a:off x="4857752" y="357166"/>
            <a:ext cx="3571868" cy="1200329"/>
          </a:xfrm>
          <a:prstGeom prst="rect">
            <a:avLst/>
          </a:prstGeom>
          <a:noFill/>
        </p:spPr>
        <p:txBody>
          <a:bodyPr wrap="square" rtlCol="0">
            <a:spAutoFit/>
          </a:bodyPr>
          <a:lstStyle/>
          <a:p>
            <a:pPr algn="just"/>
            <a:r>
              <a:rPr lang="fr-FR" sz="2400" dirty="0" smtClean="0">
                <a:solidFill>
                  <a:schemeClr val="bg1"/>
                </a:solidFill>
              </a:rPr>
              <a:t>Lieux d’habitation: elle pousse dans tous les sols des jardins.</a:t>
            </a:r>
            <a:endParaRPr lang="fr-FR" sz="2400" dirty="0">
              <a:solidFill>
                <a:schemeClr val="bg1"/>
              </a:solidFill>
            </a:endParaRPr>
          </a:p>
        </p:txBody>
      </p:sp>
      <p:sp>
        <p:nvSpPr>
          <p:cNvPr id="8" name="ZoneTexte 7"/>
          <p:cNvSpPr txBox="1"/>
          <p:nvPr/>
        </p:nvSpPr>
        <p:spPr>
          <a:xfrm>
            <a:off x="5715008" y="2071678"/>
            <a:ext cx="3143272" cy="3785652"/>
          </a:xfrm>
          <a:prstGeom prst="rect">
            <a:avLst/>
          </a:prstGeom>
          <a:noFill/>
        </p:spPr>
        <p:txBody>
          <a:bodyPr wrap="square" rtlCol="0">
            <a:spAutoFit/>
          </a:bodyPr>
          <a:lstStyle/>
          <a:p>
            <a:r>
              <a:rPr lang="fr-FR" sz="2400" dirty="0" smtClean="0">
                <a:solidFill>
                  <a:schemeClr val="bg1"/>
                </a:solidFill>
              </a:rPr>
              <a:t>Utilisation: on en mettait dans la soupe  d’herbes : il faut ramasser les feuilles avant la floraison car elles sont plus tendres.</a:t>
            </a:r>
          </a:p>
          <a:p>
            <a:r>
              <a:rPr lang="fr-FR" sz="2400" dirty="0" smtClean="0">
                <a:solidFill>
                  <a:schemeClr val="bg1"/>
                </a:solidFill>
              </a:rPr>
              <a:t>Elle rentre aussi dans la composition de la farce d’ « u  Ventru ».</a:t>
            </a:r>
            <a:endParaRPr lang="fr-FR" sz="2400" dirty="0">
              <a:solidFill>
                <a:schemeClr val="bg1"/>
              </a:solidFill>
            </a:endParaRPr>
          </a:p>
        </p:txBody>
      </p:sp>
      <p:sp>
        <p:nvSpPr>
          <p:cNvPr id="9" name="ZoneTexte 8"/>
          <p:cNvSpPr txBox="1"/>
          <p:nvPr/>
        </p:nvSpPr>
        <p:spPr>
          <a:xfrm>
            <a:off x="0" y="6143644"/>
            <a:ext cx="8929718" cy="461665"/>
          </a:xfrm>
          <a:prstGeom prst="rect">
            <a:avLst/>
          </a:prstGeom>
          <a:noFill/>
        </p:spPr>
        <p:txBody>
          <a:bodyPr wrap="square" rtlCol="0">
            <a:spAutoFit/>
          </a:bodyPr>
          <a:lstStyle/>
          <a:p>
            <a:r>
              <a:rPr lang="fr-FR" sz="2400" dirty="0" smtClean="0">
                <a:solidFill>
                  <a:schemeClr val="bg1"/>
                </a:solidFill>
              </a:rPr>
              <a:t>Attention, les fleurs sèches peuvent provoquer des dermatites.</a:t>
            </a:r>
            <a:endParaRPr lang="fr-FR" sz="2400" dirty="0">
              <a:solidFill>
                <a:schemeClr val="bg1"/>
              </a:solidFill>
            </a:endParaRPr>
          </a:p>
        </p:txBody>
      </p:sp>
      <p:sp>
        <p:nvSpPr>
          <p:cNvPr id="10" name="Espace réservé du numéro de diapositive 9"/>
          <p:cNvSpPr>
            <a:spLocks noGrp="1"/>
          </p:cNvSpPr>
          <p:nvPr>
            <p:ph type="sldNum" sz="quarter" idx="12"/>
          </p:nvPr>
        </p:nvSpPr>
        <p:spPr/>
        <p:txBody>
          <a:bodyPr/>
          <a:lstStyle/>
          <a:p>
            <a:fld id="{8ECA3A72-CCAB-477D-A2AD-495064EC614A}" type="slidenum">
              <a:rPr lang="fr-FR" smtClean="0"/>
              <a:pPr/>
              <a:t>4</a:t>
            </a:fld>
            <a:endParaRPr lang="fr-FR"/>
          </a:p>
        </p:txBody>
      </p:sp>
    </p:spTree>
  </p:cSld>
  <p:clrMapOvr>
    <a:masterClrMapping/>
  </p:clrMapOvr>
  <p:transition spd="med" advClick="0" advTm="10000">
    <p:zoom/>
    <p:sndAc>
      <p:stSnd>
        <p:snd r:embed="rId3"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ail trichètre.JPG"/>
          <p:cNvPicPr>
            <a:picLocks noGrp="1" noChangeAspect="1"/>
          </p:cNvPicPr>
          <p:nvPr>
            <p:ph idx="1"/>
          </p:nvPr>
        </p:nvPicPr>
        <p:blipFill>
          <a:blip r:embed="rId3"/>
          <a:stretch>
            <a:fillRect/>
          </a:stretch>
        </p:blipFill>
        <p:spPr>
          <a:xfrm>
            <a:off x="357158" y="2071678"/>
            <a:ext cx="5851154" cy="43894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Espace réservé du numéro de diapositive 3"/>
          <p:cNvSpPr>
            <a:spLocks noGrp="1"/>
          </p:cNvSpPr>
          <p:nvPr>
            <p:ph type="sldNum" sz="quarter" idx="12"/>
          </p:nvPr>
        </p:nvSpPr>
        <p:spPr/>
        <p:txBody>
          <a:bodyPr/>
          <a:lstStyle/>
          <a:p>
            <a:fld id="{8ECA3A72-CCAB-477D-A2AD-495064EC614A}" type="slidenum">
              <a:rPr lang="fr-FR" smtClean="0"/>
              <a:pPr/>
              <a:t>5</a:t>
            </a:fld>
            <a:endParaRPr lang="fr-FR"/>
          </a:p>
        </p:txBody>
      </p:sp>
      <p:sp>
        <p:nvSpPr>
          <p:cNvPr id="7" name="ZoneTexte 6"/>
          <p:cNvSpPr txBox="1"/>
          <p:nvPr/>
        </p:nvSpPr>
        <p:spPr>
          <a:xfrm>
            <a:off x="428596" y="0"/>
            <a:ext cx="3929090" cy="1569660"/>
          </a:xfrm>
          <a:prstGeom prst="rect">
            <a:avLst/>
          </a:prstGeom>
          <a:noFill/>
        </p:spPr>
        <p:txBody>
          <a:bodyPr wrap="square" rtlCol="0">
            <a:spAutoFit/>
          </a:bodyPr>
          <a:lstStyle/>
          <a:p>
            <a:r>
              <a:rPr lang="fr-FR" sz="3200" dirty="0" smtClean="0">
                <a:solidFill>
                  <a:schemeClr val="bg1"/>
                </a:solidFill>
              </a:rPr>
              <a:t>L’ail triquètre</a:t>
            </a:r>
          </a:p>
          <a:p>
            <a:r>
              <a:rPr lang="fr-FR" sz="3200" dirty="0" smtClean="0">
                <a:solidFill>
                  <a:schemeClr val="bg1"/>
                </a:solidFill>
              </a:rPr>
              <a:t>U </a:t>
            </a:r>
            <a:r>
              <a:rPr lang="fr-FR" sz="3200" dirty="0" err="1" smtClean="0">
                <a:solidFill>
                  <a:schemeClr val="bg1"/>
                </a:solidFill>
              </a:rPr>
              <a:t>sambulu</a:t>
            </a:r>
            <a:endParaRPr lang="fr-FR" sz="3200" dirty="0" smtClean="0">
              <a:solidFill>
                <a:schemeClr val="bg1"/>
              </a:solidFill>
            </a:endParaRPr>
          </a:p>
          <a:p>
            <a:r>
              <a:rPr lang="fr-FR" sz="3200" dirty="0" err="1" smtClean="0">
                <a:solidFill>
                  <a:schemeClr val="bg1"/>
                </a:solidFill>
              </a:rPr>
              <a:t>Alium</a:t>
            </a:r>
            <a:r>
              <a:rPr lang="fr-FR" sz="3200" dirty="0" smtClean="0">
                <a:solidFill>
                  <a:schemeClr val="bg1"/>
                </a:solidFill>
              </a:rPr>
              <a:t> </a:t>
            </a:r>
            <a:r>
              <a:rPr lang="fr-FR" sz="3200" dirty="0" err="1" smtClean="0">
                <a:solidFill>
                  <a:schemeClr val="bg1"/>
                </a:solidFill>
              </a:rPr>
              <a:t>triquetum</a:t>
            </a:r>
            <a:endParaRPr lang="fr-FR" sz="3200" dirty="0">
              <a:solidFill>
                <a:schemeClr val="bg1"/>
              </a:solidFill>
            </a:endParaRPr>
          </a:p>
        </p:txBody>
      </p:sp>
      <p:sp>
        <p:nvSpPr>
          <p:cNvPr id="8" name="ZoneTexte 7"/>
          <p:cNvSpPr txBox="1"/>
          <p:nvPr/>
        </p:nvSpPr>
        <p:spPr>
          <a:xfrm>
            <a:off x="6500826" y="3857628"/>
            <a:ext cx="2643174" cy="1200329"/>
          </a:xfrm>
          <a:prstGeom prst="rect">
            <a:avLst/>
          </a:prstGeom>
          <a:noFill/>
        </p:spPr>
        <p:txBody>
          <a:bodyPr wrap="square" rtlCol="0">
            <a:spAutoFit/>
          </a:bodyPr>
          <a:lstStyle/>
          <a:p>
            <a:r>
              <a:rPr lang="fr-FR" sz="2400" dirty="0" smtClean="0">
                <a:solidFill>
                  <a:schemeClr val="bg1"/>
                </a:solidFill>
              </a:rPr>
              <a:t>Utilisation:</a:t>
            </a:r>
          </a:p>
          <a:p>
            <a:r>
              <a:rPr lang="fr-FR" sz="2400" dirty="0" smtClean="0">
                <a:solidFill>
                  <a:schemeClr val="bg1"/>
                </a:solidFill>
              </a:rPr>
              <a:t> On le mange dans la soupe. </a:t>
            </a:r>
            <a:endParaRPr lang="fr-FR" sz="2400" dirty="0">
              <a:solidFill>
                <a:schemeClr val="bg1"/>
              </a:solidFill>
            </a:endParaRPr>
          </a:p>
        </p:txBody>
      </p:sp>
      <p:sp>
        <p:nvSpPr>
          <p:cNvPr id="9" name="ZoneTexte 8"/>
          <p:cNvSpPr txBox="1"/>
          <p:nvPr/>
        </p:nvSpPr>
        <p:spPr>
          <a:xfrm>
            <a:off x="5857884" y="285728"/>
            <a:ext cx="3286116" cy="2308324"/>
          </a:xfrm>
          <a:prstGeom prst="rect">
            <a:avLst/>
          </a:prstGeom>
          <a:noFill/>
        </p:spPr>
        <p:txBody>
          <a:bodyPr wrap="square" rtlCol="0">
            <a:spAutoFit/>
          </a:bodyPr>
          <a:lstStyle/>
          <a:p>
            <a:r>
              <a:rPr lang="fr-FR" sz="2400" dirty="0" smtClean="0">
                <a:solidFill>
                  <a:schemeClr val="bg1"/>
                </a:solidFill>
              </a:rPr>
              <a:t>Lieux d’habitation: il pousse un peu partout dans les lieux humides, souvent sur  les talus, en groupes plus ou moins denses.</a:t>
            </a:r>
            <a:endParaRPr lang="fr-FR" sz="2400" dirty="0">
              <a:solidFill>
                <a:schemeClr val="bg1"/>
              </a:solidFill>
            </a:endParaRPr>
          </a:p>
        </p:txBody>
      </p:sp>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Asperge.JPG"/>
          <p:cNvPicPr>
            <a:picLocks noGrp="1" noChangeAspect="1"/>
          </p:cNvPicPr>
          <p:nvPr>
            <p:ph idx="1"/>
          </p:nvPr>
        </p:nvPicPr>
        <p:blipFill>
          <a:blip r:embed="rId3" cstate="print"/>
          <a:stretch>
            <a:fillRect/>
          </a:stretch>
        </p:blipFill>
        <p:spPr>
          <a:xfrm rot="10800000">
            <a:off x="500034" y="2143116"/>
            <a:ext cx="3376033" cy="43894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Espace réservé du numéro de diapositive 3"/>
          <p:cNvSpPr>
            <a:spLocks noGrp="1"/>
          </p:cNvSpPr>
          <p:nvPr>
            <p:ph type="sldNum" sz="quarter" idx="12"/>
          </p:nvPr>
        </p:nvSpPr>
        <p:spPr/>
        <p:txBody>
          <a:bodyPr/>
          <a:lstStyle/>
          <a:p>
            <a:fld id="{8ECA3A72-CCAB-477D-A2AD-495064EC614A}" type="slidenum">
              <a:rPr lang="fr-FR" smtClean="0"/>
              <a:pPr/>
              <a:t>6</a:t>
            </a:fld>
            <a:endParaRPr lang="fr-FR"/>
          </a:p>
        </p:txBody>
      </p:sp>
      <p:sp>
        <p:nvSpPr>
          <p:cNvPr id="6" name="ZoneTexte 5"/>
          <p:cNvSpPr txBox="1"/>
          <p:nvPr/>
        </p:nvSpPr>
        <p:spPr>
          <a:xfrm>
            <a:off x="428596" y="0"/>
            <a:ext cx="4429156" cy="1569660"/>
          </a:xfrm>
          <a:prstGeom prst="rect">
            <a:avLst/>
          </a:prstGeom>
          <a:noFill/>
        </p:spPr>
        <p:txBody>
          <a:bodyPr wrap="square" rtlCol="0">
            <a:spAutoFit/>
          </a:bodyPr>
          <a:lstStyle/>
          <a:p>
            <a:r>
              <a:rPr lang="fr-FR" sz="3200" dirty="0" smtClean="0">
                <a:solidFill>
                  <a:schemeClr val="bg1"/>
                </a:solidFill>
              </a:rPr>
              <a:t>L’Asperge</a:t>
            </a:r>
          </a:p>
          <a:p>
            <a:r>
              <a:rPr lang="fr-FR" sz="3200" dirty="0" smtClean="0">
                <a:solidFill>
                  <a:schemeClr val="bg1"/>
                </a:solidFill>
              </a:rPr>
              <a:t>U </a:t>
            </a:r>
            <a:r>
              <a:rPr lang="fr-FR" sz="3200" dirty="0" err="1" smtClean="0">
                <a:solidFill>
                  <a:schemeClr val="bg1"/>
                </a:solidFill>
              </a:rPr>
              <a:t>Sparagu</a:t>
            </a:r>
            <a:endParaRPr lang="fr-FR" sz="3200" dirty="0" smtClean="0">
              <a:solidFill>
                <a:schemeClr val="bg1"/>
              </a:solidFill>
            </a:endParaRPr>
          </a:p>
          <a:p>
            <a:r>
              <a:rPr lang="fr-FR" sz="3200" dirty="0" smtClean="0">
                <a:solidFill>
                  <a:schemeClr val="bg1"/>
                </a:solidFill>
              </a:rPr>
              <a:t>Asparagus </a:t>
            </a:r>
            <a:r>
              <a:rPr lang="fr-FR" sz="3200" dirty="0" err="1" smtClean="0">
                <a:solidFill>
                  <a:schemeClr val="bg1"/>
                </a:solidFill>
              </a:rPr>
              <a:t>Acutifolius</a:t>
            </a:r>
            <a:endParaRPr lang="fr-FR" sz="3200" dirty="0">
              <a:solidFill>
                <a:schemeClr val="bg1"/>
              </a:solidFill>
            </a:endParaRPr>
          </a:p>
        </p:txBody>
      </p:sp>
      <p:sp>
        <p:nvSpPr>
          <p:cNvPr id="11" name="Rectangle 10"/>
          <p:cNvSpPr/>
          <p:nvPr/>
        </p:nvSpPr>
        <p:spPr>
          <a:xfrm>
            <a:off x="4214810" y="1643050"/>
            <a:ext cx="4572000" cy="1569660"/>
          </a:xfrm>
          <a:prstGeom prst="rect">
            <a:avLst/>
          </a:prstGeom>
        </p:spPr>
        <p:txBody>
          <a:bodyPr>
            <a:spAutoFit/>
          </a:bodyPr>
          <a:lstStyle/>
          <a:p>
            <a:r>
              <a:rPr lang="fr-FR" sz="2400" dirty="0" smtClean="0">
                <a:solidFill>
                  <a:schemeClr val="bg1"/>
                </a:solidFill>
              </a:rPr>
              <a:t>Lieux d’habitation: L’asperge pousse surtout en plaine, au mois de mars. Elle aime les lieux humides sous le maquis </a:t>
            </a:r>
            <a:r>
              <a:rPr lang="fr-FR" dirty="0" smtClean="0">
                <a:solidFill>
                  <a:schemeClr val="bg1"/>
                </a:solidFill>
              </a:rPr>
              <a:t>.</a:t>
            </a:r>
            <a:endParaRPr lang="fr-FR" dirty="0">
              <a:solidFill>
                <a:schemeClr val="bg1"/>
              </a:solidFill>
            </a:endParaRPr>
          </a:p>
        </p:txBody>
      </p:sp>
      <p:sp>
        <p:nvSpPr>
          <p:cNvPr id="12" name="Rectangle 11"/>
          <p:cNvSpPr/>
          <p:nvPr/>
        </p:nvSpPr>
        <p:spPr>
          <a:xfrm>
            <a:off x="4286248" y="4000504"/>
            <a:ext cx="4572000" cy="2308324"/>
          </a:xfrm>
          <a:prstGeom prst="rect">
            <a:avLst/>
          </a:prstGeom>
        </p:spPr>
        <p:txBody>
          <a:bodyPr>
            <a:spAutoFit/>
          </a:bodyPr>
          <a:lstStyle/>
          <a:p>
            <a:r>
              <a:rPr lang="fr-FR" sz="2400" dirty="0" smtClean="0">
                <a:solidFill>
                  <a:schemeClr val="bg1"/>
                </a:solidFill>
              </a:rPr>
              <a:t>Usages : Quand elle est jeune, on la met dans la soupe, dans les salades, dans les omelettes . Dans le Niolu, on en fait des tisanes pour uriner.</a:t>
            </a:r>
          </a:p>
          <a:p>
            <a:r>
              <a:rPr lang="fr-FR" sz="2400" dirty="0" smtClean="0">
                <a:solidFill>
                  <a:schemeClr val="bg1"/>
                </a:solidFill>
              </a:rPr>
              <a:t>On en fait aussi des bouquets .</a:t>
            </a:r>
            <a:endParaRPr lang="fr-FR" dirty="0">
              <a:solidFill>
                <a:schemeClr val="bg1"/>
              </a:solidFill>
            </a:endParaRPr>
          </a:p>
        </p:txBody>
      </p:sp>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7</a:t>
            </a:fld>
            <a:endParaRPr lang="fr-FR"/>
          </a:p>
        </p:txBody>
      </p:sp>
      <p:sp>
        <p:nvSpPr>
          <p:cNvPr id="6" name="ZoneTexte 5"/>
          <p:cNvSpPr txBox="1"/>
          <p:nvPr/>
        </p:nvSpPr>
        <p:spPr>
          <a:xfrm>
            <a:off x="428596" y="0"/>
            <a:ext cx="3929090" cy="1569660"/>
          </a:xfrm>
          <a:prstGeom prst="rect">
            <a:avLst/>
          </a:prstGeom>
          <a:noFill/>
        </p:spPr>
        <p:txBody>
          <a:bodyPr wrap="square" rtlCol="0">
            <a:spAutoFit/>
          </a:bodyPr>
          <a:lstStyle/>
          <a:p>
            <a:r>
              <a:rPr lang="fr-FR" sz="3200" dirty="0" smtClean="0">
                <a:solidFill>
                  <a:schemeClr val="bg1"/>
                </a:solidFill>
              </a:rPr>
              <a:t>L’Asphodèle</a:t>
            </a:r>
          </a:p>
          <a:p>
            <a:r>
              <a:rPr lang="fr-FR" sz="3200" dirty="0" smtClean="0">
                <a:solidFill>
                  <a:schemeClr val="bg1"/>
                </a:solidFill>
              </a:rPr>
              <a:t>U </a:t>
            </a:r>
            <a:r>
              <a:rPr lang="fr-FR" sz="3200" dirty="0" err="1" smtClean="0">
                <a:solidFill>
                  <a:schemeClr val="bg1"/>
                </a:solidFill>
              </a:rPr>
              <a:t>Luminellu</a:t>
            </a:r>
            <a:endParaRPr lang="fr-FR" sz="3200" dirty="0" smtClean="0">
              <a:solidFill>
                <a:schemeClr val="bg1"/>
              </a:solidFill>
            </a:endParaRPr>
          </a:p>
          <a:p>
            <a:r>
              <a:rPr lang="fr-FR" sz="3200" dirty="0" err="1" smtClean="0">
                <a:solidFill>
                  <a:schemeClr val="bg1"/>
                </a:solidFill>
              </a:rPr>
              <a:t>Asphodelus</a:t>
            </a:r>
            <a:r>
              <a:rPr lang="fr-FR" sz="3200" dirty="0" smtClean="0">
                <a:solidFill>
                  <a:schemeClr val="bg1"/>
                </a:solidFill>
              </a:rPr>
              <a:t> </a:t>
            </a:r>
            <a:r>
              <a:rPr lang="fr-FR" sz="3200" dirty="0" err="1" smtClean="0">
                <a:solidFill>
                  <a:schemeClr val="bg1"/>
                </a:solidFill>
              </a:rPr>
              <a:t>aestivus</a:t>
            </a:r>
            <a:endParaRPr lang="fr-FR" sz="3200" dirty="0">
              <a:solidFill>
                <a:schemeClr val="bg1"/>
              </a:solidFill>
            </a:endParaRPr>
          </a:p>
        </p:txBody>
      </p:sp>
      <p:sp>
        <p:nvSpPr>
          <p:cNvPr id="11" name="Rectangle 10"/>
          <p:cNvSpPr/>
          <p:nvPr/>
        </p:nvSpPr>
        <p:spPr>
          <a:xfrm>
            <a:off x="4286248" y="357166"/>
            <a:ext cx="4572000" cy="1938992"/>
          </a:xfrm>
          <a:prstGeom prst="rect">
            <a:avLst/>
          </a:prstGeom>
        </p:spPr>
        <p:txBody>
          <a:bodyPr>
            <a:spAutoFit/>
          </a:bodyPr>
          <a:lstStyle/>
          <a:p>
            <a:r>
              <a:rPr lang="fr-FR" sz="2400" dirty="0" smtClean="0">
                <a:solidFill>
                  <a:schemeClr val="bg1"/>
                </a:solidFill>
              </a:rPr>
              <a:t>Lieux d’habitation: l’Asphodèle pousse partout. Elle fleurit au printemps et sèche l’été. Ses fleurs attirent les abeilles qui les butinent souvent .</a:t>
            </a:r>
            <a:endParaRPr lang="fr-FR" dirty="0">
              <a:solidFill>
                <a:schemeClr val="bg1"/>
              </a:solidFill>
            </a:endParaRPr>
          </a:p>
        </p:txBody>
      </p:sp>
      <p:sp>
        <p:nvSpPr>
          <p:cNvPr id="12" name="Rectangle 11"/>
          <p:cNvSpPr/>
          <p:nvPr/>
        </p:nvSpPr>
        <p:spPr>
          <a:xfrm>
            <a:off x="4286248" y="2500306"/>
            <a:ext cx="4857752" cy="3785652"/>
          </a:xfrm>
          <a:prstGeom prst="rect">
            <a:avLst/>
          </a:prstGeom>
        </p:spPr>
        <p:txBody>
          <a:bodyPr wrap="square">
            <a:spAutoFit/>
          </a:bodyPr>
          <a:lstStyle/>
          <a:p>
            <a:r>
              <a:rPr lang="fr-FR" sz="2400" dirty="0" smtClean="0">
                <a:solidFill>
                  <a:schemeClr val="bg1"/>
                </a:solidFill>
              </a:rPr>
              <a:t>Usages : la tige sèche sert de flambeau, on l’utilise aussi pour allumer les feux de cheminée. Avec les feuilles sèches, on fait des matelas et des selles. </a:t>
            </a:r>
          </a:p>
          <a:p>
            <a:r>
              <a:rPr lang="fr-FR" sz="2400" dirty="0" smtClean="0">
                <a:solidFill>
                  <a:schemeClr val="bg1"/>
                </a:solidFill>
              </a:rPr>
              <a:t>On peut faire cuire les racines et les manger comme les pommes de terre, on peut faire rôtir les tiges et les grappes de fleurs sont consommées comme les asperges.</a:t>
            </a:r>
            <a:endParaRPr lang="fr-FR" dirty="0">
              <a:solidFill>
                <a:schemeClr val="bg1"/>
              </a:solidFill>
            </a:endParaRPr>
          </a:p>
        </p:txBody>
      </p:sp>
      <p:pic>
        <p:nvPicPr>
          <p:cNvPr id="8" name="Espace réservé du contenu 7" descr="asphodèle.1.JPG"/>
          <p:cNvPicPr>
            <a:picLocks noGrp="1" noChangeAspect="1"/>
          </p:cNvPicPr>
          <p:nvPr>
            <p:ph idx="1"/>
          </p:nvPr>
        </p:nvPicPr>
        <p:blipFill>
          <a:blip r:embed="rId3" cstate="print"/>
          <a:stretch>
            <a:fillRect/>
          </a:stretch>
        </p:blipFill>
        <p:spPr>
          <a:xfrm>
            <a:off x="357158" y="1785926"/>
            <a:ext cx="3500731" cy="43894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8</a:t>
            </a:fld>
            <a:endParaRPr lang="fr-FR"/>
          </a:p>
        </p:txBody>
      </p:sp>
      <p:sp>
        <p:nvSpPr>
          <p:cNvPr id="6" name="ZoneTexte 5"/>
          <p:cNvSpPr txBox="1"/>
          <p:nvPr/>
        </p:nvSpPr>
        <p:spPr>
          <a:xfrm>
            <a:off x="428596" y="0"/>
            <a:ext cx="3929090" cy="1569660"/>
          </a:xfrm>
          <a:prstGeom prst="rect">
            <a:avLst/>
          </a:prstGeom>
          <a:noFill/>
        </p:spPr>
        <p:txBody>
          <a:bodyPr wrap="square" rtlCol="0">
            <a:spAutoFit/>
          </a:bodyPr>
          <a:lstStyle/>
          <a:p>
            <a:r>
              <a:rPr lang="fr-FR" sz="3200" dirty="0" smtClean="0">
                <a:solidFill>
                  <a:schemeClr val="bg1"/>
                </a:solidFill>
              </a:rPr>
              <a:t>La Bette Sauvage</a:t>
            </a:r>
          </a:p>
          <a:p>
            <a:r>
              <a:rPr lang="fr-FR" sz="3200" dirty="0" smtClean="0">
                <a:solidFill>
                  <a:schemeClr val="bg1"/>
                </a:solidFill>
              </a:rPr>
              <a:t>A </a:t>
            </a:r>
            <a:r>
              <a:rPr lang="fr-FR" sz="3200" dirty="0" err="1" smtClean="0">
                <a:solidFill>
                  <a:schemeClr val="bg1"/>
                </a:solidFill>
              </a:rPr>
              <a:t>Bietula</a:t>
            </a:r>
            <a:endParaRPr lang="fr-FR" sz="3200" dirty="0" smtClean="0">
              <a:solidFill>
                <a:schemeClr val="bg1"/>
              </a:solidFill>
            </a:endParaRPr>
          </a:p>
          <a:p>
            <a:r>
              <a:rPr lang="fr-FR" sz="3200" dirty="0" smtClean="0">
                <a:solidFill>
                  <a:schemeClr val="bg1"/>
                </a:solidFill>
              </a:rPr>
              <a:t>Beta </a:t>
            </a:r>
            <a:r>
              <a:rPr lang="fr-FR" sz="3200" dirty="0" err="1" smtClean="0">
                <a:solidFill>
                  <a:schemeClr val="bg1"/>
                </a:solidFill>
              </a:rPr>
              <a:t>Vulgaris</a:t>
            </a:r>
            <a:r>
              <a:rPr lang="fr-FR" sz="3200" dirty="0" smtClean="0">
                <a:solidFill>
                  <a:schemeClr val="bg1"/>
                </a:solidFill>
              </a:rPr>
              <a:t> </a:t>
            </a:r>
            <a:r>
              <a:rPr lang="fr-FR" sz="3200" dirty="0" err="1" smtClean="0">
                <a:solidFill>
                  <a:schemeClr val="bg1"/>
                </a:solidFill>
              </a:rPr>
              <a:t>sp</a:t>
            </a:r>
            <a:endParaRPr lang="fr-FR" sz="3200" dirty="0">
              <a:solidFill>
                <a:schemeClr val="bg1"/>
              </a:solidFill>
            </a:endParaRPr>
          </a:p>
        </p:txBody>
      </p:sp>
      <p:sp>
        <p:nvSpPr>
          <p:cNvPr id="11" name="Rectangle 10"/>
          <p:cNvSpPr/>
          <p:nvPr/>
        </p:nvSpPr>
        <p:spPr>
          <a:xfrm>
            <a:off x="4286248" y="1714488"/>
            <a:ext cx="4572000" cy="830997"/>
          </a:xfrm>
          <a:prstGeom prst="rect">
            <a:avLst/>
          </a:prstGeom>
        </p:spPr>
        <p:txBody>
          <a:bodyPr>
            <a:spAutoFit/>
          </a:bodyPr>
          <a:lstStyle/>
          <a:p>
            <a:r>
              <a:rPr lang="fr-FR" sz="2400" dirty="0" smtClean="0">
                <a:solidFill>
                  <a:schemeClr val="bg1"/>
                </a:solidFill>
              </a:rPr>
              <a:t>Lieux d’habitation : elle aime les terres noires .</a:t>
            </a:r>
            <a:endParaRPr lang="fr-FR" dirty="0">
              <a:solidFill>
                <a:schemeClr val="bg1"/>
              </a:solidFill>
            </a:endParaRPr>
          </a:p>
        </p:txBody>
      </p:sp>
      <p:sp>
        <p:nvSpPr>
          <p:cNvPr id="12" name="Rectangle 11"/>
          <p:cNvSpPr/>
          <p:nvPr/>
        </p:nvSpPr>
        <p:spPr>
          <a:xfrm>
            <a:off x="4572000" y="3357562"/>
            <a:ext cx="4572000" cy="1938992"/>
          </a:xfrm>
          <a:prstGeom prst="rect">
            <a:avLst/>
          </a:prstGeom>
        </p:spPr>
        <p:txBody>
          <a:bodyPr>
            <a:spAutoFit/>
          </a:bodyPr>
          <a:lstStyle/>
          <a:p>
            <a:r>
              <a:rPr lang="fr-FR" sz="2400" dirty="0" smtClean="0">
                <a:solidFill>
                  <a:schemeClr val="bg1"/>
                </a:solidFill>
              </a:rPr>
              <a:t>Usages : On en mange dans la soupe, dans les tourtes ou crue dans les salades. Elle a un goût acide et elle contient du sel et du poivre.</a:t>
            </a:r>
            <a:endParaRPr lang="fr-FR" dirty="0">
              <a:solidFill>
                <a:schemeClr val="bg1"/>
              </a:solidFill>
            </a:endParaRPr>
          </a:p>
        </p:txBody>
      </p:sp>
      <p:pic>
        <p:nvPicPr>
          <p:cNvPr id="9" name="Espace réservé du contenu 8" descr="blette sauvage.JPG"/>
          <p:cNvPicPr>
            <a:picLocks noGrp="1" noChangeAspect="1"/>
          </p:cNvPicPr>
          <p:nvPr>
            <p:ph idx="1"/>
          </p:nvPr>
        </p:nvPicPr>
        <p:blipFill>
          <a:blip r:embed="rId3" cstate="print"/>
          <a:stretch>
            <a:fillRect/>
          </a:stretch>
        </p:blipFill>
        <p:spPr>
          <a:xfrm>
            <a:off x="357158" y="2071678"/>
            <a:ext cx="3279243" cy="4389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A3A72-CCAB-477D-A2AD-495064EC614A}" type="slidenum">
              <a:rPr lang="fr-FR" smtClean="0"/>
              <a:pPr/>
              <a:t>9</a:t>
            </a:fld>
            <a:endParaRPr lang="fr-FR" dirty="0"/>
          </a:p>
        </p:txBody>
      </p:sp>
      <p:sp>
        <p:nvSpPr>
          <p:cNvPr id="6" name="ZoneTexte 5"/>
          <p:cNvSpPr txBox="1"/>
          <p:nvPr/>
        </p:nvSpPr>
        <p:spPr>
          <a:xfrm>
            <a:off x="428596" y="0"/>
            <a:ext cx="3929090" cy="1569660"/>
          </a:xfrm>
          <a:prstGeom prst="rect">
            <a:avLst/>
          </a:prstGeom>
          <a:noFill/>
        </p:spPr>
        <p:txBody>
          <a:bodyPr wrap="square" rtlCol="0">
            <a:spAutoFit/>
          </a:bodyPr>
          <a:lstStyle/>
          <a:p>
            <a:r>
              <a:rPr lang="fr-FR" sz="3200" dirty="0" smtClean="0">
                <a:solidFill>
                  <a:schemeClr val="bg1"/>
                </a:solidFill>
              </a:rPr>
              <a:t>La Carotte Sauvage</a:t>
            </a:r>
          </a:p>
          <a:p>
            <a:r>
              <a:rPr lang="fr-FR" sz="3200" dirty="0" smtClean="0">
                <a:solidFill>
                  <a:schemeClr val="bg1"/>
                </a:solidFill>
              </a:rPr>
              <a:t>A Carotta</a:t>
            </a:r>
          </a:p>
          <a:p>
            <a:r>
              <a:rPr lang="fr-FR" sz="3200" dirty="0" smtClean="0">
                <a:solidFill>
                  <a:schemeClr val="bg1"/>
                </a:solidFill>
              </a:rPr>
              <a:t>Daucus </a:t>
            </a:r>
            <a:r>
              <a:rPr lang="fr-FR" sz="3200" dirty="0" err="1" smtClean="0">
                <a:solidFill>
                  <a:schemeClr val="bg1"/>
                </a:solidFill>
              </a:rPr>
              <a:t>Carota</a:t>
            </a:r>
            <a:endParaRPr lang="fr-FR" sz="3200" dirty="0">
              <a:solidFill>
                <a:schemeClr val="bg1"/>
              </a:solidFill>
            </a:endParaRPr>
          </a:p>
        </p:txBody>
      </p:sp>
      <p:sp>
        <p:nvSpPr>
          <p:cNvPr id="11" name="Rectangle 10"/>
          <p:cNvSpPr/>
          <p:nvPr/>
        </p:nvSpPr>
        <p:spPr>
          <a:xfrm>
            <a:off x="4572000" y="0"/>
            <a:ext cx="4572000" cy="1200329"/>
          </a:xfrm>
          <a:prstGeom prst="rect">
            <a:avLst/>
          </a:prstGeom>
        </p:spPr>
        <p:txBody>
          <a:bodyPr>
            <a:spAutoFit/>
          </a:bodyPr>
          <a:lstStyle/>
          <a:p>
            <a:r>
              <a:rPr lang="fr-FR" sz="2400" dirty="0" smtClean="0">
                <a:solidFill>
                  <a:schemeClr val="bg1"/>
                </a:solidFill>
                <a:latin typeface="+mj-lt"/>
              </a:rPr>
              <a:t>Lieux d’habitation : elle pousse au bord des chemins et elle peut atteindre 1 mètre</a:t>
            </a:r>
            <a:r>
              <a:rPr lang="fr-FR" sz="2400" dirty="0" smtClean="0">
                <a:solidFill>
                  <a:schemeClr val="bg1"/>
                </a:solidFill>
              </a:rPr>
              <a:t>.</a:t>
            </a:r>
            <a:endParaRPr lang="fr-FR" dirty="0">
              <a:solidFill>
                <a:schemeClr val="bg1"/>
              </a:solidFill>
            </a:endParaRPr>
          </a:p>
        </p:txBody>
      </p:sp>
      <p:sp>
        <p:nvSpPr>
          <p:cNvPr id="12" name="Rectangle 11"/>
          <p:cNvSpPr/>
          <p:nvPr/>
        </p:nvSpPr>
        <p:spPr>
          <a:xfrm>
            <a:off x="5572132" y="1225689"/>
            <a:ext cx="3571868" cy="4893647"/>
          </a:xfrm>
          <a:prstGeom prst="rect">
            <a:avLst/>
          </a:prstGeom>
        </p:spPr>
        <p:txBody>
          <a:bodyPr wrap="square">
            <a:spAutoFit/>
          </a:bodyPr>
          <a:lstStyle/>
          <a:p>
            <a:r>
              <a:rPr lang="fr-FR" sz="2400" dirty="0" smtClean="0">
                <a:solidFill>
                  <a:schemeClr val="bg1"/>
                </a:solidFill>
              </a:rPr>
              <a:t>Usages : la carotte est un excellent régulateur des fonctions intestinales et c’est un stimulant hépatorénal. </a:t>
            </a:r>
          </a:p>
          <a:p>
            <a:r>
              <a:rPr lang="fr-FR" sz="2400" dirty="0" smtClean="0">
                <a:solidFill>
                  <a:schemeClr val="bg1"/>
                </a:solidFill>
              </a:rPr>
              <a:t>Les feuilles et les racines se mangent crues quand elles sont jeunes ou cuites comme la carotte cultivée. Les graines servent à parfumer desserts, soupes, ragoûts et  pains.</a:t>
            </a:r>
            <a:endParaRPr lang="fr-FR" dirty="0">
              <a:solidFill>
                <a:schemeClr val="bg1"/>
              </a:solidFill>
            </a:endParaRPr>
          </a:p>
        </p:txBody>
      </p:sp>
      <p:pic>
        <p:nvPicPr>
          <p:cNvPr id="8" name="Espace réservé du contenu 7" descr="carotte.jpg"/>
          <p:cNvPicPr>
            <a:picLocks noGrp="1" noChangeAspect="1"/>
          </p:cNvPicPr>
          <p:nvPr>
            <p:ph idx="1"/>
          </p:nvPr>
        </p:nvPicPr>
        <p:blipFill>
          <a:blip r:embed="rId3"/>
          <a:stretch>
            <a:fillRect/>
          </a:stretch>
        </p:blipFill>
        <p:spPr>
          <a:xfrm>
            <a:off x="285720" y="2214554"/>
            <a:ext cx="5138966" cy="38576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med" advClick="0" advTm="10000">
    <p:zoom/>
    <p:sndAc>
      <p:stSnd>
        <p:snd r:embed="rId2" name="chimes.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1159</Words>
  <Application>Microsoft Office PowerPoint</Application>
  <PresentationFormat>Affichage à l'écran (4:3)</PresentationFormat>
  <Paragraphs>189</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Débit</vt:lpstr>
      <vt:lpstr>Les herbes sauvages  de Guaitella</vt:lpstr>
      <vt:lpstr>Ecole primaire d’application  Pierre-Toussaint Braccini Classe de CE1/CE2 Guaitella Ville de Pietrabugno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Company>groupe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herbes sauvages de nos villages</dc:title>
  <dc:creator>Thierry</dc:creator>
  <cp:lastModifiedBy>Thierry</cp:lastModifiedBy>
  <cp:revision>59</cp:revision>
  <dcterms:created xsi:type="dcterms:W3CDTF">2012-04-17T19:13:05Z</dcterms:created>
  <dcterms:modified xsi:type="dcterms:W3CDTF">2012-05-11T09:28:25Z</dcterms:modified>
</cp:coreProperties>
</file>