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350" r:id="rId2"/>
    <p:sldId id="349" r:id="rId3"/>
    <p:sldId id="342" r:id="rId4"/>
    <p:sldId id="343" r:id="rId5"/>
    <p:sldId id="344" r:id="rId6"/>
    <p:sldId id="347" r:id="rId7"/>
    <p:sldId id="345" r:id="rId8"/>
    <p:sldId id="346" r:id="rId9"/>
    <p:sldId id="348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E9"/>
    <a:srgbClr val="5F5F5F"/>
    <a:srgbClr val="60BB46"/>
    <a:srgbClr val="E9A236"/>
    <a:srgbClr val="E8A236"/>
    <a:srgbClr val="6FBD24"/>
    <a:srgbClr val="FFC061"/>
    <a:srgbClr val="F8CBAD"/>
    <a:srgbClr val="CBDB2A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7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5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475B9-AF05-411A-8AD6-08242876E3E8}" type="datetimeFigureOut">
              <a:rPr lang="fr-FR" smtClean="0"/>
              <a:t>05/10/2022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5F7AA-F623-4942-BCBB-A0CCB3DC3A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3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1AF12A-BC15-4B68-92C0-3C4B86F7A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485" y="350213"/>
            <a:ext cx="7911329" cy="882160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rgbClr val="60BB46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207B3C-015B-49C2-89F7-C67F5FBB5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1" y="1708743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25000"/>
                  </a:schemeClr>
                </a:solidFill>
              </a:defRPr>
            </a:lvl1pPr>
            <a:lvl2pPr>
              <a:defRPr>
                <a:solidFill>
                  <a:schemeClr val="tx2">
                    <a:lumMod val="25000"/>
                  </a:schemeClr>
                </a:solidFill>
              </a:defRPr>
            </a:lvl2pPr>
            <a:lvl3pPr>
              <a:defRPr>
                <a:solidFill>
                  <a:schemeClr val="tx2">
                    <a:lumMod val="25000"/>
                  </a:schemeClr>
                </a:solidFill>
              </a:defRPr>
            </a:lvl3pPr>
            <a:lvl4pPr>
              <a:defRPr>
                <a:solidFill>
                  <a:schemeClr val="tx2">
                    <a:lumMod val="25000"/>
                  </a:schemeClr>
                </a:solidFill>
              </a:defRPr>
            </a:lvl4pPr>
            <a:lvl5pPr>
              <a:defRPr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E0393C7-5AEF-4408-B0D6-66789E1C7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9462"/>
          <a:stretch/>
        </p:blipFill>
        <p:spPr>
          <a:xfrm>
            <a:off x="10768325" y="386242"/>
            <a:ext cx="1170949" cy="1104070"/>
          </a:xfrm>
          <a:prstGeom prst="rect">
            <a:avLst/>
          </a:prstGeom>
        </p:spPr>
      </p:pic>
      <p:sp>
        <p:nvSpPr>
          <p:cNvPr id="9" name="Triangle isocèle 8">
            <a:extLst>
              <a:ext uri="{FF2B5EF4-FFF2-40B4-BE49-F238E27FC236}">
                <a16:creationId xmlns:a16="http://schemas.microsoft.com/office/drawing/2014/main" id="{E83A727A-85E1-4D8F-992A-83A7DCFEB939}"/>
              </a:ext>
            </a:extLst>
          </p:cNvPr>
          <p:cNvSpPr/>
          <p:nvPr userDrawn="1"/>
        </p:nvSpPr>
        <p:spPr>
          <a:xfrm rot="5400000">
            <a:off x="564552" y="504955"/>
            <a:ext cx="816663" cy="638172"/>
          </a:xfrm>
          <a:prstGeom prst="triangle">
            <a:avLst/>
          </a:prstGeom>
          <a:solidFill>
            <a:srgbClr val="E9A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8AFC2E12-A212-471A-874A-1B5434A630B7}"/>
              </a:ext>
            </a:extLst>
          </p:cNvPr>
          <p:cNvSpPr/>
          <p:nvPr userDrawn="1"/>
        </p:nvSpPr>
        <p:spPr>
          <a:xfrm rot="5400000">
            <a:off x="-87912" y="89244"/>
            <a:ext cx="816663" cy="638172"/>
          </a:xfrm>
          <a:prstGeom prst="triangle">
            <a:avLst/>
          </a:prstGeom>
          <a:solidFill>
            <a:srgbClr val="6FB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isocèle 13">
            <a:extLst>
              <a:ext uri="{FF2B5EF4-FFF2-40B4-BE49-F238E27FC236}">
                <a16:creationId xmlns:a16="http://schemas.microsoft.com/office/drawing/2014/main" id="{901360AD-86A2-42BF-846B-653243E42891}"/>
              </a:ext>
            </a:extLst>
          </p:cNvPr>
          <p:cNvSpPr/>
          <p:nvPr userDrawn="1"/>
        </p:nvSpPr>
        <p:spPr>
          <a:xfrm rot="5400000">
            <a:off x="-89246" y="919183"/>
            <a:ext cx="816663" cy="638172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6AFE464E-AED7-4FE6-BC53-C40D8DB36D41}"/>
              </a:ext>
            </a:extLst>
          </p:cNvPr>
          <p:cNvCxnSpPr/>
          <p:nvPr userDrawn="1"/>
        </p:nvCxnSpPr>
        <p:spPr>
          <a:xfrm>
            <a:off x="3429000" y="1301194"/>
            <a:ext cx="6553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riangle isocèle 10">
            <a:extLst>
              <a:ext uri="{FF2B5EF4-FFF2-40B4-BE49-F238E27FC236}">
                <a16:creationId xmlns:a16="http://schemas.microsoft.com/office/drawing/2014/main" id="{8AA9C8DC-B779-4D78-BECE-CB0F0ADAB27A}"/>
              </a:ext>
            </a:extLst>
          </p:cNvPr>
          <p:cNvSpPr/>
          <p:nvPr userDrawn="1"/>
        </p:nvSpPr>
        <p:spPr>
          <a:xfrm rot="16200000">
            <a:off x="1217017" y="504955"/>
            <a:ext cx="816663" cy="638172"/>
          </a:xfrm>
          <a:prstGeom prst="triangle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02CAA880-21D8-43F4-B0C7-33A2D69053BC}"/>
              </a:ext>
            </a:extLst>
          </p:cNvPr>
          <p:cNvSpPr txBox="1">
            <a:spLocks/>
          </p:cNvSpPr>
          <p:nvPr userDrawn="1"/>
        </p:nvSpPr>
        <p:spPr>
          <a:xfrm>
            <a:off x="0" y="6353888"/>
            <a:ext cx="44070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Dossier de candidature Appel à Projets Innovants Déméter ©</a:t>
            </a:r>
          </a:p>
        </p:txBody>
      </p:sp>
    </p:spTree>
    <p:extLst>
      <p:ext uri="{BB962C8B-B14F-4D97-AF65-F5344CB8AC3E}">
        <p14:creationId xmlns:p14="http://schemas.microsoft.com/office/powerpoint/2010/main" val="216091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A289B5F-5621-493D-8EC2-F24581E95E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9462"/>
          <a:stretch/>
        </p:blipFill>
        <p:spPr>
          <a:xfrm>
            <a:off x="283459" y="476412"/>
            <a:ext cx="707395" cy="66699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993D66D-75AB-46A2-BDE5-A2678D7457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9462"/>
          <a:stretch/>
        </p:blipFill>
        <p:spPr>
          <a:xfrm>
            <a:off x="11105129" y="5679833"/>
            <a:ext cx="707395" cy="666992"/>
          </a:xfrm>
          <a:prstGeom prst="rect">
            <a:avLst/>
          </a:prstGeom>
        </p:spPr>
      </p:pic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990386AF-329C-4B58-8E75-B01C05B1FE75}"/>
              </a:ext>
            </a:extLst>
          </p:cNvPr>
          <p:cNvSpPr txBox="1">
            <a:spLocks/>
          </p:cNvSpPr>
          <p:nvPr userDrawn="1"/>
        </p:nvSpPr>
        <p:spPr>
          <a:xfrm>
            <a:off x="0" y="6353888"/>
            <a:ext cx="44070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Dossier de candidature Appel à Projets Innovants Déméter ©</a:t>
            </a:r>
          </a:p>
        </p:txBody>
      </p:sp>
    </p:spTree>
    <p:extLst>
      <p:ext uri="{BB962C8B-B14F-4D97-AF65-F5344CB8AC3E}">
        <p14:creationId xmlns:p14="http://schemas.microsoft.com/office/powerpoint/2010/main" val="396167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sentation">
    <p:bg>
      <p:bgPr>
        <a:gradFill flip="none" rotWithShape="1">
          <a:gsLst>
            <a:gs pos="81000">
              <a:schemeClr val="tx2"/>
            </a:gs>
            <a:gs pos="0">
              <a:schemeClr val="accent3">
                <a:lumMod val="5000"/>
                <a:lumOff val="95000"/>
              </a:schemeClr>
            </a:gs>
            <a:gs pos="91000">
              <a:schemeClr val="accent3">
                <a:lumMod val="45000"/>
                <a:lumOff val="55000"/>
              </a:schemeClr>
            </a:gs>
            <a:gs pos="80000">
              <a:schemeClr val="tx2"/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77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46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rgbClr val="F0F0F0"/>
            </a:gs>
            <a:gs pos="0">
              <a:schemeClr val="accent3">
                <a:lumMod val="5000"/>
                <a:lumOff val="95000"/>
              </a:schemeClr>
            </a:gs>
            <a:gs pos="91000">
              <a:schemeClr val="accent3">
                <a:lumMod val="45000"/>
                <a:lumOff val="55000"/>
              </a:schemeClr>
            </a:gs>
            <a:gs pos="9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3F231A1-DBF5-4502-A64B-EA6B5152C94B}"/>
              </a:ext>
            </a:extLst>
          </p:cNvPr>
          <p:cNvSpPr txBox="1"/>
          <p:nvPr userDrawn="1"/>
        </p:nvSpPr>
        <p:spPr>
          <a:xfrm>
            <a:off x="10954276" y="6385023"/>
            <a:ext cx="1237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 |Page </a:t>
            </a:r>
            <a:fld id="{2221C07F-5FC5-43A3-BC0A-18C67DCC86DA}" type="slidenum">
              <a:rPr lang="fr-FR" sz="1400" smtClean="0">
                <a:solidFill>
                  <a:schemeClr val="bg1"/>
                </a:solidFill>
              </a:rPr>
              <a:t>‹N°›</a:t>
            </a:fld>
            <a:r>
              <a:rPr lang="fr-FR" sz="1400" dirty="0">
                <a:solidFill>
                  <a:schemeClr val="bg1"/>
                </a:solidFill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7070917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49" r:id="rId3"/>
    <p:sldLayoutId id="214748365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8D93C1B-51B1-420A-8BD7-47C5621B8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65559C-A4FC-47AA-A092-4F9D6CFBB118}"/>
              </a:ext>
            </a:extLst>
          </p:cNvPr>
          <p:cNvSpPr/>
          <p:nvPr/>
        </p:nvSpPr>
        <p:spPr>
          <a:xfrm>
            <a:off x="1413846" y="2845415"/>
            <a:ext cx="2557111" cy="1862048"/>
          </a:xfrm>
          <a:prstGeom prst="rect">
            <a:avLst/>
          </a:prstGeom>
          <a:solidFill>
            <a:srgbClr val="60BB46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1500" b="1" i="1" cap="none" spc="0" dirty="0">
                <a:ln w="0"/>
                <a:solidFill>
                  <a:srgbClr val="E9A236"/>
                </a:solidFill>
                <a:latin typeface="Aparajita" panose="020B0502040204020203" pitchFamily="18" charset="0"/>
                <a:cs typeface="Aparajita" panose="020B0502040204020203" pitchFamily="18" charset="0"/>
              </a:rPr>
              <a:t>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D24EF7-C59A-48C0-818F-10EC2B830120}"/>
              </a:ext>
            </a:extLst>
          </p:cNvPr>
          <p:cNvSpPr/>
          <p:nvPr/>
        </p:nvSpPr>
        <p:spPr>
          <a:xfrm>
            <a:off x="5965145" y="6082605"/>
            <a:ext cx="5617255" cy="646331"/>
          </a:xfrm>
          <a:prstGeom prst="rect">
            <a:avLst/>
          </a:prstGeom>
          <a:solidFill>
            <a:srgbClr val="5F5F5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Dossier de candidature à adresser au plus tard le 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 novembre 2022</a:t>
            </a:r>
            <a:r>
              <a:rPr lang="fr-FR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contact@club-demeter.fr</a:t>
            </a:r>
          </a:p>
        </p:txBody>
      </p:sp>
    </p:spTree>
    <p:extLst>
      <p:ext uri="{BB962C8B-B14F-4D97-AF65-F5344CB8AC3E}">
        <p14:creationId xmlns:p14="http://schemas.microsoft.com/office/powerpoint/2010/main" val="2897059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F5C916-CAEF-4EF4-820D-45DD43BB5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TIMING EDITION 2023</a:t>
            </a:r>
          </a:p>
        </p:txBody>
      </p:sp>
      <p:graphicFrame>
        <p:nvGraphicFramePr>
          <p:cNvPr id="7" name="Espace réservé du contenu 3">
            <a:extLst>
              <a:ext uri="{FF2B5EF4-FFF2-40B4-BE49-F238E27FC236}">
                <a16:creationId xmlns:a16="http://schemas.microsoft.com/office/drawing/2014/main" id="{8070BFEF-14A0-95EC-FF16-6FC5DA6C07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072144"/>
              </p:ext>
            </p:extLst>
          </p:nvPr>
        </p:nvGraphicFramePr>
        <p:xfrm>
          <a:off x="880727" y="2108991"/>
          <a:ext cx="10265445" cy="36660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04137">
                  <a:extLst>
                    <a:ext uri="{9D8B030D-6E8A-4147-A177-3AD203B41FA5}">
                      <a16:colId xmlns:a16="http://schemas.microsoft.com/office/drawing/2014/main" val="3818389219"/>
                    </a:ext>
                  </a:extLst>
                </a:gridCol>
                <a:gridCol w="3131936">
                  <a:extLst>
                    <a:ext uri="{9D8B030D-6E8A-4147-A177-3AD203B41FA5}">
                      <a16:colId xmlns:a16="http://schemas.microsoft.com/office/drawing/2014/main" val="2427603095"/>
                    </a:ext>
                  </a:extLst>
                </a:gridCol>
                <a:gridCol w="3729372">
                  <a:extLst>
                    <a:ext uri="{9D8B030D-6E8A-4147-A177-3AD203B41FA5}">
                      <a16:colId xmlns:a16="http://schemas.microsoft.com/office/drawing/2014/main" val="222813379"/>
                    </a:ext>
                  </a:extLst>
                </a:gridCol>
              </a:tblGrid>
              <a:tr h="21991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Dates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Commentaires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3112406"/>
                  </a:ext>
                </a:extLst>
              </a:tr>
              <a:tr h="201587">
                <a:tc>
                  <a:txBody>
                    <a:bodyPr/>
                    <a:lstStyle/>
                    <a:p>
                      <a:r>
                        <a:rPr lang="fr-FR" sz="1600" dirty="0"/>
                        <a:t>Lancement des API Déméter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Jeudi 06 octobre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Remplir le dossier de candidature et l’envoyer à </a:t>
                      </a:r>
                    </a:p>
                    <a:p>
                      <a:pPr algn="ctr"/>
                      <a:r>
                        <a:rPr lang="fr-FR" sz="1200" dirty="0"/>
                        <a:t>contact@club-demeter.fr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0002"/>
                  </a:ext>
                </a:extLst>
              </a:tr>
              <a:tr h="494805">
                <a:tc>
                  <a:txBody>
                    <a:bodyPr/>
                    <a:lstStyle/>
                    <a:p>
                      <a:r>
                        <a:rPr lang="fr-FR" sz="1600" dirty="0"/>
                        <a:t>Clôture des API Déméter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Vendredi 18 novembre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576325"/>
                  </a:ext>
                </a:extLst>
              </a:tr>
              <a:tr h="763291">
                <a:tc>
                  <a:txBody>
                    <a:bodyPr/>
                    <a:lstStyle/>
                    <a:p>
                      <a:r>
                        <a:rPr lang="fr-FR" sz="1600" dirty="0"/>
                        <a:t>Evaluation des dossiers par les membres du Club Déméter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Vendredi 02 décembre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Les membres du Club se prononcent tant sur le caractère innovant que sur l’opportunité de construire une expérimentation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4963326"/>
                  </a:ext>
                </a:extLst>
              </a:tr>
              <a:tr h="348196">
                <a:tc>
                  <a:txBody>
                    <a:bodyPr/>
                    <a:lstStyle/>
                    <a:p>
                      <a:r>
                        <a:rPr lang="fr-FR" sz="1600" dirty="0"/>
                        <a:t>Annonce de la présélection des dossiers auditionnés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Lundi 05 décembre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Par mail / téléphone auprès des candidats présélectionnés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4759528"/>
                  </a:ext>
                </a:extLst>
              </a:tr>
              <a:tr h="333940">
                <a:tc>
                  <a:txBody>
                    <a:bodyPr/>
                    <a:lstStyle/>
                    <a:p>
                      <a:r>
                        <a:rPr lang="fr-FR" sz="1600" dirty="0"/>
                        <a:t>Audition par le comité innovation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bg1"/>
                          </a:solidFill>
                        </a:rPr>
                        <a:t>Jeudi 08 décembre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Format à définir. Présentiel pour les membres, distanciel pour les porteurs de projets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9873136"/>
                  </a:ext>
                </a:extLst>
              </a:tr>
              <a:tr h="201587">
                <a:tc>
                  <a:txBody>
                    <a:bodyPr/>
                    <a:lstStyle/>
                    <a:p>
                      <a:r>
                        <a:rPr lang="fr-FR" sz="1600" dirty="0"/>
                        <a:t>Annonce des résultats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Jeudi 15 décembre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Format à définir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3181451"/>
                  </a:ext>
                </a:extLst>
              </a:tr>
              <a:tr h="201587">
                <a:tc>
                  <a:txBody>
                    <a:bodyPr/>
                    <a:lstStyle/>
                    <a:p>
                      <a:r>
                        <a:rPr lang="fr-FR" sz="1600" dirty="0"/>
                        <a:t>Réunions lancement projets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Janvier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Visio ou physique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5592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56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E2D379-4FB1-4E8C-9E0B-AC3E36630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B3F9E7-2C99-4624-A900-8FE171BFE134}"/>
              </a:ext>
            </a:extLst>
          </p:cNvPr>
          <p:cNvSpPr/>
          <p:nvPr/>
        </p:nvSpPr>
        <p:spPr>
          <a:xfrm>
            <a:off x="971600" y="1772816"/>
            <a:ext cx="7272808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/>
            <a:r>
              <a:rPr lang="fr-FR" sz="2800" b="1" dirty="0">
                <a:solidFill>
                  <a:srgbClr val="6FBD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I. PRÉSENTATION DE L’ENTREPRISE</a:t>
            </a:r>
          </a:p>
          <a:p>
            <a:endParaRPr lang="fr-FR" sz="2800" b="1" dirty="0">
              <a:solidFill>
                <a:srgbClr val="6FBD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EE985F-FAEC-4B0D-8EA0-64F082AC40DE}"/>
              </a:ext>
            </a:extLst>
          </p:cNvPr>
          <p:cNvSpPr/>
          <p:nvPr/>
        </p:nvSpPr>
        <p:spPr>
          <a:xfrm>
            <a:off x="971600" y="3158970"/>
            <a:ext cx="7272808" cy="9721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>
              <a:hueOff val="449996"/>
              <a:satOff val="0"/>
              <a:lumOff val="-1500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/>
            <a:r>
              <a:rPr lang="fr-FR" sz="2800" b="1" dirty="0">
                <a:solidFill>
                  <a:srgbClr val="6FBD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II. </a:t>
            </a:r>
            <a:r>
              <a:rPr lang="fr-FR" sz="2800" b="1" dirty="0">
                <a:solidFill>
                  <a:srgbClr val="6FBD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Calibri" pitchFamily="34" charset="0"/>
              </a:rPr>
              <a:t>PRÉSENTATION DE LA SOLUTION PROPOSÉE ET DE SES ASPECTS INNOVANTS</a:t>
            </a:r>
            <a:endParaRPr lang="fr-FR" sz="2800" b="1" dirty="0">
              <a:solidFill>
                <a:srgbClr val="6FBD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502FF1-548F-4751-8684-BC516079C845}"/>
              </a:ext>
            </a:extLst>
          </p:cNvPr>
          <p:cNvSpPr/>
          <p:nvPr/>
        </p:nvSpPr>
        <p:spPr>
          <a:xfrm>
            <a:off x="971600" y="5013176"/>
            <a:ext cx="7272808" cy="5760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>
              <a:hueOff val="899993"/>
              <a:satOff val="0"/>
              <a:lumOff val="-3000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/>
            <a:r>
              <a:rPr lang="fr-FR" sz="2800" b="1" dirty="0">
                <a:solidFill>
                  <a:srgbClr val="6FBD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III. </a:t>
            </a:r>
            <a:r>
              <a:rPr lang="fr-FR" sz="2800" b="1" dirty="0">
                <a:solidFill>
                  <a:srgbClr val="6FBD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Calibri" pitchFamily="34" charset="0"/>
              </a:rPr>
              <a:t>MISE EN ŒUVRE DE LA SOLUTION</a:t>
            </a:r>
            <a:endParaRPr lang="fr-FR" sz="2800" b="1" dirty="0">
              <a:solidFill>
                <a:srgbClr val="6FBD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465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10">
            <a:extLst>
              <a:ext uri="{FF2B5EF4-FFF2-40B4-BE49-F238E27FC236}">
                <a16:creationId xmlns:a16="http://schemas.microsoft.com/office/drawing/2014/main" id="{9886D9F5-4A92-439D-ADC0-4B8052BB8806}"/>
              </a:ext>
            </a:extLst>
          </p:cNvPr>
          <p:cNvSpPr txBox="1">
            <a:spLocks/>
          </p:cNvSpPr>
          <p:nvPr/>
        </p:nvSpPr>
        <p:spPr>
          <a:xfrm>
            <a:off x="169240" y="1333154"/>
            <a:ext cx="8229600" cy="15074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u="sng" dirty="0">
                <a:solidFill>
                  <a:schemeClr val="bg1"/>
                </a:solidFill>
              </a:rPr>
              <a:t>Description de l’entreprise (ou du porteur de la solution) et historique : </a:t>
            </a:r>
            <a:r>
              <a:rPr lang="fr-FR" sz="1400" i="1" dirty="0">
                <a:solidFill>
                  <a:schemeClr val="bg1"/>
                </a:solidFill>
              </a:rPr>
              <a:t>(produits/prestation/marchés/clients visés ou existants)</a:t>
            </a:r>
          </a:p>
          <a:p>
            <a:endParaRPr lang="fr-FR" sz="1400" dirty="0">
              <a:solidFill>
                <a:schemeClr val="bg1"/>
              </a:solidFill>
            </a:endParaRPr>
          </a:p>
          <a:p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10">
            <a:extLst>
              <a:ext uri="{FF2B5EF4-FFF2-40B4-BE49-F238E27FC236}">
                <a16:creationId xmlns:a16="http://schemas.microsoft.com/office/drawing/2014/main" id="{3D85158F-EAA9-4E6A-BDDF-E1AD46EFF409}"/>
              </a:ext>
            </a:extLst>
          </p:cNvPr>
          <p:cNvSpPr txBox="1">
            <a:spLocks/>
          </p:cNvSpPr>
          <p:nvPr/>
        </p:nvSpPr>
        <p:spPr bwMode="auto">
          <a:xfrm>
            <a:off x="169240" y="2840598"/>
            <a:ext cx="8229600" cy="253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 3" pitchFamily="18" charset="2"/>
              <a:buChar char="u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 3" pitchFamily="18" charset="2"/>
              <a:buChar char="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u="sng" dirty="0">
                <a:solidFill>
                  <a:schemeClr val="bg1"/>
                </a:solidFill>
              </a:rPr>
              <a:t>Votre engagement vis-à-vis des démarches Développement Durable :</a:t>
            </a:r>
            <a:r>
              <a:rPr lang="fr-FR" sz="2000" u="sng" dirty="0">
                <a:solidFill>
                  <a:schemeClr val="bg1"/>
                </a:solidFill>
              </a:rPr>
              <a:t> </a:t>
            </a:r>
            <a:br>
              <a:rPr lang="fr-FR" sz="2000" dirty="0">
                <a:solidFill>
                  <a:schemeClr val="bg1"/>
                </a:solidFill>
              </a:rPr>
            </a:br>
            <a:r>
              <a:rPr lang="fr-FR" sz="1400" i="1" dirty="0">
                <a:solidFill>
                  <a:schemeClr val="bg1"/>
                </a:solidFill>
              </a:rPr>
              <a:t>(exemples de solutions / références, autres que le projet présenté)</a:t>
            </a:r>
          </a:p>
          <a:p>
            <a:pPr marL="0" indent="0">
              <a:buNone/>
            </a:pP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10">
            <a:extLst>
              <a:ext uri="{FF2B5EF4-FFF2-40B4-BE49-F238E27FC236}">
                <a16:creationId xmlns:a16="http://schemas.microsoft.com/office/drawing/2014/main" id="{72B5B385-2A5B-4D3F-90FB-7E7F3D58341A}"/>
              </a:ext>
            </a:extLst>
          </p:cNvPr>
          <p:cNvSpPr txBox="1">
            <a:spLocks/>
          </p:cNvSpPr>
          <p:nvPr/>
        </p:nvSpPr>
        <p:spPr bwMode="auto">
          <a:xfrm>
            <a:off x="169240" y="5376456"/>
            <a:ext cx="8229600" cy="34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 3" pitchFamily="18" charset="2"/>
              <a:buChar char="u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 3" pitchFamily="18" charset="2"/>
              <a:buChar char="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u="sng" dirty="0">
                <a:solidFill>
                  <a:schemeClr val="bg1"/>
                </a:solidFill>
              </a:rPr>
              <a:t>Chiffre d’affaires 2021-2022 </a:t>
            </a:r>
            <a:r>
              <a:rPr lang="fr-FR" sz="1600" dirty="0">
                <a:solidFill>
                  <a:schemeClr val="bg1"/>
                </a:solidFill>
              </a:rPr>
              <a:t>: </a:t>
            </a:r>
          </a:p>
          <a:p>
            <a:endParaRPr lang="fr-FR" sz="1600" dirty="0">
              <a:solidFill>
                <a:schemeClr val="bg1"/>
              </a:solidFill>
            </a:endParaRPr>
          </a:p>
          <a:p>
            <a:pPr marL="0" indent="0">
              <a:buFont typeface="Wingdings 3" pitchFamily="18" charset="2"/>
              <a:buNone/>
            </a:pP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7" name="Espace réservé du contenu 10">
            <a:extLst>
              <a:ext uri="{FF2B5EF4-FFF2-40B4-BE49-F238E27FC236}">
                <a16:creationId xmlns:a16="http://schemas.microsoft.com/office/drawing/2014/main" id="{7FD067E6-ECD9-41BA-A289-FE812E36B328}"/>
              </a:ext>
            </a:extLst>
          </p:cNvPr>
          <p:cNvSpPr txBox="1">
            <a:spLocks/>
          </p:cNvSpPr>
          <p:nvPr/>
        </p:nvSpPr>
        <p:spPr bwMode="auto">
          <a:xfrm>
            <a:off x="168964" y="5660795"/>
            <a:ext cx="8229600" cy="42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 3" pitchFamily="18" charset="2"/>
              <a:buChar char="u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 3" pitchFamily="18" charset="2"/>
              <a:buChar char="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u="sng" dirty="0">
                <a:solidFill>
                  <a:schemeClr val="bg1"/>
                </a:solidFill>
              </a:rPr>
              <a:t>Effectif</a:t>
            </a:r>
            <a:r>
              <a:rPr lang="fr-FR" sz="1600" dirty="0">
                <a:solidFill>
                  <a:schemeClr val="bg1"/>
                </a:solidFill>
              </a:rPr>
              <a:t> :   </a:t>
            </a:r>
          </a:p>
        </p:txBody>
      </p:sp>
      <p:sp>
        <p:nvSpPr>
          <p:cNvPr id="8" name="Espace réservé du contenu 10">
            <a:extLst>
              <a:ext uri="{FF2B5EF4-FFF2-40B4-BE49-F238E27FC236}">
                <a16:creationId xmlns:a16="http://schemas.microsoft.com/office/drawing/2014/main" id="{A632F622-A665-4886-8D4A-32F0F5782357}"/>
              </a:ext>
            </a:extLst>
          </p:cNvPr>
          <p:cNvSpPr txBox="1">
            <a:spLocks/>
          </p:cNvSpPr>
          <p:nvPr/>
        </p:nvSpPr>
        <p:spPr bwMode="auto">
          <a:xfrm>
            <a:off x="169240" y="5946706"/>
            <a:ext cx="8229600" cy="31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 3" pitchFamily="18" charset="2"/>
              <a:buChar char="u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 3" pitchFamily="18" charset="2"/>
              <a:buChar char="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u="sng" dirty="0">
                <a:solidFill>
                  <a:schemeClr val="bg1"/>
                </a:solidFill>
              </a:rPr>
              <a:t>Contact(s) </a:t>
            </a:r>
            <a:r>
              <a:rPr lang="fr-FR" sz="1600" dirty="0">
                <a:solidFill>
                  <a:schemeClr val="bg1"/>
                </a:solidFill>
              </a:rPr>
              <a:t>:</a:t>
            </a:r>
          </a:p>
          <a:p>
            <a:pPr marL="0" indent="0">
              <a:buFont typeface="Wingdings 3" pitchFamily="18" charset="2"/>
              <a:buNone/>
            </a:pP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AD4A52-A8F6-4249-B65D-27563FDE10C9}"/>
              </a:ext>
            </a:extLst>
          </p:cNvPr>
          <p:cNvSpPr/>
          <p:nvPr/>
        </p:nvSpPr>
        <p:spPr>
          <a:xfrm>
            <a:off x="1082743" y="544759"/>
            <a:ext cx="7272808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/>
            <a:r>
              <a:rPr lang="fr-FR" sz="2800" b="1" dirty="0">
                <a:solidFill>
                  <a:srgbClr val="6FBD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I. PRÉSENTATION DE L’ENTREPRISE</a:t>
            </a:r>
          </a:p>
          <a:p>
            <a:endParaRPr lang="fr-FR" sz="2800" b="1" dirty="0">
              <a:solidFill>
                <a:srgbClr val="6FBD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9430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7">
            <a:extLst>
              <a:ext uri="{FF2B5EF4-FFF2-40B4-BE49-F238E27FC236}">
                <a16:creationId xmlns:a16="http://schemas.microsoft.com/office/drawing/2014/main" id="{CC75FE00-58CF-4ADD-A5AE-05C1E48441CA}"/>
              </a:ext>
            </a:extLst>
          </p:cNvPr>
          <p:cNvSpPr txBox="1">
            <a:spLocks/>
          </p:cNvSpPr>
          <p:nvPr/>
        </p:nvSpPr>
        <p:spPr bwMode="auto">
          <a:xfrm>
            <a:off x="398739" y="1600851"/>
            <a:ext cx="8229600" cy="27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 3" pitchFamily="18" charset="2"/>
              <a:buChar char="u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 3" pitchFamily="18" charset="2"/>
              <a:buChar char="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u="sng" dirty="0">
                <a:solidFill>
                  <a:schemeClr val="bg1"/>
                </a:solidFill>
              </a:rPr>
              <a:t>Nom de la solution : </a:t>
            </a:r>
          </a:p>
          <a:p>
            <a:endParaRPr lang="fr-FR" sz="1600" u="sng" dirty="0">
              <a:solidFill>
                <a:schemeClr val="bg1"/>
              </a:solidFill>
            </a:endParaRPr>
          </a:p>
          <a:p>
            <a:endParaRPr lang="fr-FR" sz="1600" u="sng" dirty="0">
              <a:solidFill>
                <a:schemeClr val="bg1"/>
              </a:solidFill>
            </a:endParaRPr>
          </a:p>
          <a:p>
            <a:r>
              <a:rPr lang="fr-FR" sz="1600" u="sng" dirty="0">
                <a:solidFill>
                  <a:schemeClr val="bg1"/>
                </a:solidFill>
              </a:rPr>
              <a:t>Objectif(s) de la solution </a:t>
            </a:r>
            <a:r>
              <a:rPr lang="fr-FR" sz="1600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endParaRPr lang="fr-FR" sz="9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9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9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4" name="Espace réservé du contenu 7">
            <a:extLst>
              <a:ext uri="{FF2B5EF4-FFF2-40B4-BE49-F238E27FC236}">
                <a16:creationId xmlns:a16="http://schemas.microsoft.com/office/drawing/2014/main" id="{A5269894-0DC8-42F8-AA13-7AB380689280}"/>
              </a:ext>
            </a:extLst>
          </p:cNvPr>
          <p:cNvSpPr txBox="1">
            <a:spLocks/>
          </p:cNvSpPr>
          <p:nvPr/>
        </p:nvSpPr>
        <p:spPr bwMode="auto">
          <a:xfrm>
            <a:off x="467544" y="4725144"/>
            <a:ext cx="8229600" cy="194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 3" pitchFamily="18" charset="2"/>
              <a:buChar char="u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 3" pitchFamily="18" charset="2"/>
              <a:buChar char="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u="sng" dirty="0">
                <a:solidFill>
                  <a:schemeClr val="bg1"/>
                </a:solidFill>
              </a:rPr>
              <a:t>Les impacts escomptés </a:t>
            </a:r>
            <a:r>
              <a:rPr lang="fr-FR" sz="1600" dirty="0">
                <a:solidFill>
                  <a:schemeClr val="bg1"/>
                </a:solidFill>
              </a:rPr>
              <a:t>: </a:t>
            </a:r>
            <a:endParaRPr lang="fr-FR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ECAE7A-211F-4CE1-96E6-B70EC975616D}"/>
              </a:ext>
            </a:extLst>
          </p:cNvPr>
          <p:cNvSpPr/>
          <p:nvPr/>
        </p:nvSpPr>
        <p:spPr>
          <a:xfrm>
            <a:off x="1077690" y="287000"/>
            <a:ext cx="8677593" cy="9721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>
              <a:hueOff val="449996"/>
              <a:satOff val="0"/>
              <a:lumOff val="-1500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/>
            <a:r>
              <a:rPr lang="fr-FR" sz="2800" b="1" dirty="0">
                <a:solidFill>
                  <a:srgbClr val="6FBD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II. </a:t>
            </a:r>
            <a:r>
              <a:rPr lang="fr-FR" sz="2800" b="1" dirty="0">
                <a:solidFill>
                  <a:srgbClr val="6FBD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Calibri" pitchFamily="34" charset="0"/>
              </a:rPr>
              <a:t>PRÉSENTATION DE LA SOLUTION PROPOSÉE ET DE SES ASPECTS INNOVANTS</a:t>
            </a:r>
            <a:endParaRPr lang="fr-FR" sz="2800" b="1" dirty="0">
              <a:solidFill>
                <a:srgbClr val="6FBD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EF0335E-F1F9-4A8F-B9BD-95EA75EDF361}"/>
              </a:ext>
            </a:extLst>
          </p:cNvPr>
          <p:cNvSpPr txBox="1"/>
          <p:nvPr/>
        </p:nvSpPr>
        <p:spPr>
          <a:xfrm>
            <a:off x="10189751" y="414258"/>
            <a:ext cx="830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6FBD24"/>
                </a:solidFill>
              </a:rPr>
              <a:t>1/3</a:t>
            </a:r>
          </a:p>
        </p:txBody>
      </p:sp>
    </p:spTree>
    <p:extLst>
      <p:ext uri="{BB962C8B-B14F-4D97-AF65-F5344CB8AC3E}">
        <p14:creationId xmlns:p14="http://schemas.microsoft.com/office/powerpoint/2010/main" val="1129721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7">
            <a:extLst>
              <a:ext uri="{FF2B5EF4-FFF2-40B4-BE49-F238E27FC236}">
                <a16:creationId xmlns:a16="http://schemas.microsoft.com/office/drawing/2014/main" id="{D7133D12-9816-41FD-A543-29470D3653AB}"/>
              </a:ext>
            </a:extLst>
          </p:cNvPr>
          <p:cNvSpPr txBox="1">
            <a:spLocks/>
          </p:cNvSpPr>
          <p:nvPr/>
        </p:nvSpPr>
        <p:spPr>
          <a:xfrm>
            <a:off x="477407" y="1407950"/>
            <a:ext cx="8229600" cy="37444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Wingdings 3" pitchFamily="18" charset="2"/>
              <a:buChar char="u"/>
            </a:pPr>
            <a:r>
              <a:rPr lang="fr-FR" sz="1600" u="sng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Description détaillée : 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fr-FR" sz="1400" dirty="0">
              <a:solidFill>
                <a:schemeClr val="bg1"/>
              </a:solidFill>
              <a:ea typeface="Calibri" pitchFamily="34" charset="0"/>
              <a:cs typeface="Calibri" pitchFamily="34" charset="0"/>
            </a:endParaRPr>
          </a:p>
          <a:p>
            <a:pPr marL="0" lvl="1" indent="0">
              <a:buFont typeface="Arial" panose="020B0604020202020204" pitchFamily="34" charset="0"/>
              <a:buNone/>
            </a:pPr>
            <a:endParaRPr lang="fr-FR" sz="1400" dirty="0">
              <a:solidFill>
                <a:schemeClr val="bg1"/>
              </a:solidFill>
              <a:ea typeface="Calibri" pitchFamily="34" charset="0"/>
              <a:cs typeface="Calibri" pitchFamily="34" charset="0"/>
            </a:endParaRPr>
          </a:p>
          <a:p>
            <a:pPr marL="0" lvl="1" indent="0">
              <a:buFont typeface="Arial" panose="020B0604020202020204" pitchFamily="34" charset="0"/>
              <a:buNone/>
            </a:pPr>
            <a:endParaRPr lang="fr-FR" sz="1400" dirty="0">
              <a:solidFill>
                <a:schemeClr val="bg1"/>
              </a:solidFill>
              <a:ea typeface="Calibri" pitchFamily="34" charset="0"/>
              <a:cs typeface="Calibri" pitchFamily="34" charset="0"/>
            </a:endParaRPr>
          </a:p>
          <a:p>
            <a:pPr marL="0" lvl="1" indent="0">
              <a:buFont typeface="Arial" panose="020B0604020202020204" pitchFamily="34" charset="0"/>
              <a:buNone/>
            </a:pPr>
            <a:endParaRPr lang="fr-FR" sz="1400" dirty="0">
              <a:solidFill>
                <a:schemeClr val="bg1"/>
              </a:solidFill>
              <a:ea typeface="Calibri" pitchFamily="34" charset="0"/>
              <a:cs typeface="Calibri" pitchFamily="34" charset="0"/>
            </a:endParaRPr>
          </a:p>
          <a:p>
            <a:pPr marL="0" lvl="1" indent="0">
              <a:buFont typeface="Arial" panose="020B0604020202020204" pitchFamily="34" charset="0"/>
              <a:buNone/>
            </a:pPr>
            <a:endParaRPr lang="fr-FR" sz="1400" dirty="0">
              <a:solidFill>
                <a:schemeClr val="bg1"/>
              </a:solidFill>
              <a:ea typeface="Calibri" pitchFamily="34" charset="0"/>
              <a:cs typeface="Calibri" pitchFamily="34" charset="0"/>
            </a:endParaRPr>
          </a:p>
          <a:p>
            <a:pPr marL="0" lvl="1" indent="0">
              <a:buFont typeface="Arial" panose="020B0604020202020204" pitchFamily="34" charset="0"/>
              <a:buNone/>
            </a:pPr>
            <a:endParaRPr lang="fr-FR" sz="1400" dirty="0">
              <a:solidFill>
                <a:schemeClr val="bg1"/>
              </a:solidFill>
              <a:ea typeface="Calibri" pitchFamily="34" charset="0"/>
              <a:cs typeface="Calibri" pitchFamily="34" charset="0"/>
            </a:endParaRPr>
          </a:p>
          <a:p>
            <a:pPr marL="0" lvl="1" indent="0">
              <a:buFont typeface="Arial" panose="020B0604020202020204" pitchFamily="34" charset="0"/>
              <a:buNone/>
            </a:pPr>
            <a:r>
              <a:rPr lang="fr-FR" sz="1400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 </a:t>
            </a:r>
            <a:endParaRPr lang="fr-FR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7">
            <a:extLst>
              <a:ext uri="{FF2B5EF4-FFF2-40B4-BE49-F238E27FC236}">
                <a16:creationId xmlns:a16="http://schemas.microsoft.com/office/drawing/2014/main" id="{B3A45F3C-8578-424C-9EB2-3F7D6BD31EC6}"/>
              </a:ext>
            </a:extLst>
          </p:cNvPr>
          <p:cNvSpPr txBox="1">
            <a:spLocks/>
          </p:cNvSpPr>
          <p:nvPr/>
        </p:nvSpPr>
        <p:spPr bwMode="auto">
          <a:xfrm>
            <a:off x="439032" y="5301208"/>
            <a:ext cx="82296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 3" pitchFamily="18" charset="2"/>
              <a:buChar char="u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 3" pitchFamily="18" charset="2"/>
              <a:buChar char="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Wingdings 3" pitchFamily="18" charset="2"/>
              <a:buChar char="u"/>
            </a:pPr>
            <a:r>
              <a:rPr lang="fr-FR" sz="1600" u="sng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La solution a-t-elle déjà été testée / utilisée par des entreprises (si oui, lesquelles) : </a:t>
            </a:r>
            <a:endParaRPr lang="fr-FR" sz="1600" u="sng" dirty="0">
              <a:solidFill>
                <a:schemeClr val="bg1"/>
              </a:solidFill>
              <a:cs typeface="Arial" pitchFamily="34" charset="0"/>
            </a:endParaRPr>
          </a:p>
          <a:p>
            <a:pPr>
              <a:buFont typeface="Wingdings 3" pitchFamily="18" charset="2"/>
              <a:buNone/>
            </a:pPr>
            <a:endParaRPr lang="fr-FR" sz="1600" dirty="0">
              <a:solidFill>
                <a:schemeClr val="bg1"/>
              </a:solidFill>
            </a:endParaRPr>
          </a:p>
          <a:p>
            <a:pPr>
              <a:buFont typeface="Wingdings 3" pitchFamily="18" charset="2"/>
              <a:buNone/>
            </a:pPr>
            <a:endParaRPr lang="fr-FR" sz="1600" dirty="0">
              <a:solidFill>
                <a:schemeClr val="bg1"/>
              </a:solidFill>
            </a:endParaRPr>
          </a:p>
          <a:p>
            <a:pPr>
              <a:buFont typeface="Wingdings 3" pitchFamily="18" charset="2"/>
              <a:buNone/>
            </a:pPr>
            <a:endParaRPr lang="fr-FR" sz="1600" dirty="0">
              <a:solidFill>
                <a:schemeClr val="bg1"/>
              </a:solidFill>
            </a:endParaRPr>
          </a:p>
          <a:p>
            <a:pPr>
              <a:buFont typeface="Wingdings 3" pitchFamily="18" charset="2"/>
              <a:buNone/>
            </a:pPr>
            <a:endParaRPr lang="fr-FR" sz="1600" dirty="0">
              <a:solidFill>
                <a:schemeClr val="bg1"/>
              </a:solidFill>
            </a:endParaRPr>
          </a:p>
          <a:p>
            <a:pPr>
              <a:buFont typeface="Wingdings 3" pitchFamily="18" charset="2"/>
              <a:buNone/>
            </a:pP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6E2A47-E19B-4DD3-A06B-A9B605E677C9}"/>
              </a:ext>
            </a:extLst>
          </p:cNvPr>
          <p:cNvSpPr/>
          <p:nvPr/>
        </p:nvSpPr>
        <p:spPr>
          <a:xfrm>
            <a:off x="1077690" y="287000"/>
            <a:ext cx="8677593" cy="9721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>
              <a:hueOff val="449996"/>
              <a:satOff val="0"/>
              <a:lumOff val="-1500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/>
            <a:r>
              <a:rPr lang="fr-FR" sz="2800" b="1" dirty="0">
                <a:solidFill>
                  <a:srgbClr val="6FBD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II. </a:t>
            </a:r>
            <a:r>
              <a:rPr lang="fr-FR" sz="2800" b="1" dirty="0">
                <a:solidFill>
                  <a:srgbClr val="6FBD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Calibri" pitchFamily="34" charset="0"/>
              </a:rPr>
              <a:t>PRÉSENTATION DE LA SOLUTION PROPOSÉE ET DE SES ASPECTS INNOVANTS</a:t>
            </a:r>
            <a:endParaRPr lang="fr-FR" sz="2800" b="1" dirty="0">
              <a:solidFill>
                <a:srgbClr val="6FBD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1954BB2-00C2-4935-AC17-35755365FBF5}"/>
              </a:ext>
            </a:extLst>
          </p:cNvPr>
          <p:cNvSpPr txBox="1"/>
          <p:nvPr/>
        </p:nvSpPr>
        <p:spPr>
          <a:xfrm>
            <a:off x="10189751" y="414258"/>
            <a:ext cx="830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6FBD24"/>
                </a:solidFill>
              </a:rPr>
              <a:t>2/3</a:t>
            </a:r>
          </a:p>
        </p:txBody>
      </p:sp>
    </p:spTree>
    <p:extLst>
      <p:ext uri="{BB962C8B-B14F-4D97-AF65-F5344CB8AC3E}">
        <p14:creationId xmlns:p14="http://schemas.microsoft.com/office/powerpoint/2010/main" val="283297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1101F2-ADAC-4D10-8ABF-332E26793068}"/>
              </a:ext>
            </a:extLst>
          </p:cNvPr>
          <p:cNvSpPr/>
          <p:nvPr/>
        </p:nvSpPr>
        <p:spPr>
          <a:xfrm>
            <a:off x="575440" y="1484784"/>
            <a:ext cx="2088232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Century Gothic" pitchFamily="34" charset="0"/>
              </a:rPr>
              <a:t>ASPECTS INNOVANTS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  <a:latin typeface="Century Gothic" pitchFamily="34" charset="0"/>
              </a:rPr>
              <a:t>(par rapport au marché, pour les entreprises du Club)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16A186-F339-4620-A25D-7DC0363963F2}"/>
              </a:ext>
            </a:extLst>
          </p:cNvPr>
          <p:cNvSpPr/>
          <p:nvPr/>
        </p:nvSpPr>
        <p:spPr>
          <a:xfrm>
            <a:off x="575556" y="5157192"/>
            <a:ext cx="2088000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Century Gothic" pitchFamily="34" charset="0"/>
              </a:rPr>
              <a:t>BENEFICES</a:t>
            </a:r>
            <a:r>
              <a:rPr lang="fr-FR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  <a:latin typeface="Century Gothic" pitchFamily="34" charset="0"/>
              </a:rPr>
              <a:t>ECONOMIQUES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A518F7-614F-420A-8C19-FB36C04CEC84}"/>
              </a:ext>
            </a:extLst>
          </p:cNvPr>
          <p:cNvSpPr/>
          <p:nvPr/>
        </p:nvSpPr>
        <p:spPr>
          <a:xfrm>
            <a:off x="575556" y="3933056"/>
            <a:ext cx="2088000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Century Gothic" pitchFamily="34" charset="0"/>
              </a:rPr>
              <a:t>BENEFICES</a:t>
            </a:r>
            <a:r>
              <a:rPr lang="fr-FR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  <a:latin typeface="Century Gothic" pitchFamily="34" charset="0"/>
              </a:rPr>
              <a:t>SOCIAUX / SOCIETAUX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95DB4D-D315-4D46-A2A7-4700814AEDB7}"/>
              </a:ext>
            </a:extLst>
          </p:cNvPr>
          <p:cNvSpPr/>
          <p:nvPr/>
        </p:nvSpPr>
        <p:spPr>
          <a:xfrm>
            <a:off x="575556" y="2708920"/>
            <a:ext cx="2088000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Century Gothic" pitchFamily="34" charset="0"/>
              </a:rPr>
              <a:t>BENEFICES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  <a:latin typeface="Century Gothic" pitchFamily="34" charset="0"/>
              </a:rPr>
              <a:t>ENVIRONNEMENTAUX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AD0AD341-8493-48A2-BD34-00ACE1EC5231}"/>
              </a:ext>
            </a:extLst>
          </p:cNvPr>
          <p:cNvCxnSpPr/>
          <p:nvPr/>
        </p:nvCxnSpPr>
        <p:spPr>
          <a:xfrm>
            <a:off x="899592" y="2533372"/>
            <a:ext cx="7380000" cy="0"/>
          </a:xfrm>
          <a:prstGeom prst="line">
            <a:avLst/>
          </a:prstGeom>
          <a:ln w="12700">
            <a:solidFill>
              <a:srgbClr val="6FBD2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716E736-9687-40A6-B3A8-DB0F6FAE6EB7}"/>
              </a:ext>
            </a:extLst>
          </p:cNvPr>
          <p:cNvCxnSpPr/>
          <p:nvPr/>
        </p:nvCxnSpPr>
        <p:spPr>
          <a:xfrm>
            <a:off x="899592" y="3763148"/>
            <a:ext cx="7380000" cy="0"/>
          </a:xfrm>
          <a:prstGeom prst="line">
            <a:avLst/>
          </a:prstGeom>
          <a:ln w="12700">
            <a:solidFill>
              <a:srgbClr val="E9A23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217B541-048A-427F-B1FC-F678F80FC16D}"/>
              </a:ext>
            </a:extLst>
          </p:cNvPr>
          <p:cNvCxnSpPr/>
          <p:nvPr/>
        </p:nvCxnSpPr>
        <p:spPr>
          <a:xfrm>
            <a:off x="899592" y="4967046"/>
            <a:ext cx="7380000" cy="0"/>
          </a:xfrm>
          <a:prstGeom prst="line">
            <a:avLst/>
          </a:prstGeom>
          <a:ln w="12700">
            <a:solidFill>
              <a:srgbClr val="6FBD2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46EBA8A-4B91-4CB2-A434-C79D38A1ECE5}"/>
              </a:ext>
            </a:extLst>
          </p:cNvPr>
          <p:cNvSpPr/>
          <p:nvPr/>
        </p:nvSpPr>
        <p:spPr>
          <a:xfrm>
            <a:off x="1077690" y="287000"/>
            <a:ext cx="8677593" cy="9721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>
              <a:hueOff val="449996"/>
              <a:satOff val="0"/>
              <a:lumOff val="-1500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/>
            <a:r>
              <a:rPr lang="fr-FR" sz="2800" b="1" dirty="0">
                <a:solidFill>
                  <a:srgbClr val="6FBD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II. </a:t>
            </a:r>
            <a:r>
              <a:rPr lang="fr-FR" sz="2800" b="1" dirty="0">
                <a:solidFill>
                  <a:srgbClr val="6FBD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Calibri" pitchFamily="34" charset="0"/>
              </a:rPr>
              <a:t>PRÉSENTATION DE LA SOLUTION PROPOSÉE ET DE SES ASPECTS INNOVANTS</a:t>
            </a:r>
            <a:endParaRPr lang="fr-FR" sz="2800" b="1" dirty="0">
              <a:solidFill>
                <a:srgbClr val="6FBD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F8280AA-FE60-415C-B98F-ECC8A12B2966}"/>
              </a:ext>
            </a:extLst>
          </p:cNvPr>
          <p:cNvSpPr txBox="1"/>
          <p:nvPr/>
        </p:nvSpPr>
        <p:spPr>
          <a:xfrm>
            <a:off x="10189751" y="414258"/>
            <a:ext cx="830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6FBD24"/>
                </a:solidFill>
              </a:rPr>
              <a:t>3/3</a:t>
            </a:r>
          </a:p>
        </p:txBody>
      </p:sp>
    </p:spTree>
    <p:extLst>
      <p:ext uri="{BB962C8B-B14F-4D97-AF65-F5344CB8AC3E}">
        <p14:creationId xmlns:p14="http://schemas.microsoft.com/office/powerpoint/2010/main" val="2746361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8">
            <a:extLst>
              <a:ext uri="{FF2B5EF4-FFF2-40B4-BE49-F238E27FC236}">
                <a16:creationId xmlns:a16="http://schemas.microsoft.com/office/drawing/2014/main" id="{0C2FF2C0-3BE0-4A47-A645-62FC642B0A6A}"/>
              </a:ext>
            </a:extLst>
          </p:cNvPr>
          <p:cNvSpPr txBox="1">
            <a:spLocks/>
          </p:cNvSpPr>
          <p:nvPr/>
        </p:nvSpPr>
        <p:spPr>
          <a:xfrm>
            <a:off x="431133" y="1333577"/>
            <a:ext cx="8229600" cy="20882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Wingdings 3" pitchFamily="18" charset="2"/>
              <a:buChar char="u"/>
            </a:pPr>
            <a:r>
              <a:rPr lang="fr-FR" sz="1600" u="sng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Quelle(s) expérimentation(s) imaginez-vous au sein du Club Déméter :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fr-FR" sz="1400" dirty="0">
              <a:solidFill>
                <a:schemeClr val="bg1"/>
              </a:solidFill>
              <a:ea typeface="Calibri" pitchFamily="34" charset="0"/>
              <a:cs typeface="Calibri" pitchFamily="34" charset="0"/>
            </a:endParaRPr>
          </a:p>
          <a:p>
            <a:pPr marL="0" lvl="1" indent="0">
              <a:buFont typeface="Arial" panose="020B0604020202020204" pitchFamily="34" charset="0"/>
              <a:buNone/>
            </a:pPr>
            <a:endParaRPr lang="fr-FR" sz="1400" dirty="0">
              <a:solidFill>
                <a:schemeClr val="bg1"/>
              </a:solidFill>
              <a:ea typeface="Calibri" pitchFamily="34" charset="0"/>
              <a:cs typeface="Calibri" pitchFamily="34" charset="0"/>
            </a:endParaRPr>
          </a:p>
          <a:p>
            <a:pPr marL="0" lvl="1" indent="0">
              <a:buFont typeface="Arial" panose="020B0604020202020204" pitchFamily="34" charset="0"/>
              <a:buNone/>
            </a:pPr>
            <a:endParaRPr lang="fr-FR" sz="1400" dirty="0">
              <a:solidFill>
                <a:schemeClr val="bg1"/>
              </a:solidFill>
              <a:ea typeface="Calibri" pitchFamily="34" charset="0"/>
              <a:cs typeface="Calibri" pitchFamily="34" charset="0"/>
            </a:endParaRPr>
          </a:p>
          <a:p>
            <a:pPr marL="0" lvl="1" indent="0">
              <a:buFont typeface="Arial" panose="020B0604020202020204" pitchFamily="34" charset="0"/>
              <a:buNone/>
            </a:pPr>
            <a:endParaRPr lang="fr-FR" sz="1400" dirty="0">
              <a:solidFill>
                <a:schemeClr val="bg1"/>
              </a:solidFill>
              <a:ea typeface="Calibri" pitchFamily="34" charset="0"/>
              <a:cs typeface="Calibri" pitchFamily="34" charset="0"/>
            </a:endParaRPr>
          </a:p>
          <a:p>
            <a:pPr marL="0" lvl="1" indent="0">
              <a:buFont typeface="Arial" panose="020B0604020202020204" pitchFamily="34" charset="0"/>
              <a:buNone/>
            </a:pPr>
            <a:endParaRPr lang="fr-FR" sz="1400" dirty="0">
              <a:solidFill>
                <a:schemeClr val="bg1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8">
            <a:extLst>
              <a:ext uri="{FF2B5EF4-FFF2-40B4-BE49-F238E27FC236}">
                <a16:creationId xmlns:a16="http://schemas.microsoft.com/office/drawing/2014/main" id="{19BCA6D4-BD9A-4C83-999F-D9F6D69355AE}"/>
              </a:ext>
            </a:extLst>
          </p:cNvPr>
          <p:cNvSpPr txBox="1">
            <a:spLocks/>
          </p:cNvSpPr>
          <p:nvPr/>
        </p:nvSpPr>
        <p:spPr bwMode="auto">
          <a:xfrm>
            <a:off x="431133" y="3390602"/>
            <a:ext cx="8229600" cy="133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 3" pitchFamily="18" charset="2"/>
              <a:buChar char="u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 3" pitchFamily="18" charset="2"/>
              <a:buChar char="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Wingdings 3" pitchFamily="18" charset="2"/>
              <a:buChar char="u"/>
            </a:pPr>
            <a:r>
              <a:rPr lang="fr-FR" sz="1600" u="sng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Quels membres du Club Déméter pourraient être concernés (distributeurs, industriels, prestataires logistiques, …) </a:t>
            </a:r>
            <a:r>
              <a:rPr lang="fr-FR" sz="1600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: </a:t>
            </a:r>
          </a:p>
          <a:p>
            <a:pPr marL="0" lvl="1" indent="0">
              <a:buNone/>
            </a:pPr>
            <a:endParaRPr lang="fr-FR" sz="1400" dirty="0">
              <a:solidFill>
                <a:schemeClr val="bg1"/>
              </a:solidFill>
              <a:ea typeface="Calibri" pitchFamily="34" charset="0"/>
              <a:cs typeface="Calibri" pitchFamily="34" charset="0"/>
            </a:endParaRPr>
          </a:p>
          <a:p>
            <a:pPr marL="0" lvl="1" indent="0">
              <a:buNone/>
            </a:pPr>
            <a:endParaRPr lang="fr-FR" sz="1400" dirty="0">
              <a:solidFill>
                <a:schemeClr val="bg1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Espace réservé du contenu 8">
            <a:extLst>
              <a:ext uri="{FF2B5EF4-FFF2-40B4-BE49-F238E27FC236}">
                <a16:creationId xmlns:a16="http://schemas.microsoft.com/office/drawing/2014/main" id="{E48F6764-BBB4-4F7D-A2D0-C57F7C4855E8}"/>
              </a:ext>
            </a:extLst>
          </p:cNvPr>
          <p:cNvSpPr txBox="1">
            <a:spLocks/>
          </p:cNvSpPr>
          <p:nvPr/>
        </p:nvSpPr>
        <p:spPr bwMode="auto">
          <a:xfrm>
            <a:off x="431133" y="4763542"/>
            <a:ext cx="8229600" cy="154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 3" pitchFamily="18" charset="2"/>
              <a:buChar char="u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 3" pitchFamily="18" charset="2"/>
              <a:buChar char="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Wingdings 3" pitchFamily="18" charset="2"/>
              <a:buChar char="u"/>
            </a:pPr>
            <a:r>
              <a:rPr lang="fr-FR" sz="1600" u="sng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Que vous apportera cette expérimentation </a:t>
            </a:r>
            <a:r>
              <a:rPr lang="fr-FR" sz="1600" i="1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: </a:t>
            </a:r>
          </a:p>
          <a:p>
            <a:pPr marL="0" lvl="1" indent="0">
              <a:buNone/>
            </a:pPr>
            <a:endParaRPr lang="fr-FR" sz="1400" dirty="0">
              <a:solidFill>
                <a:schemeClr val="bg1"/>
              </a:solidFill>
              <a:cs typeface="Arial" pitchFamily="34" charset="0"/>
            </a:endParaRPr>
          </a:p>
          <a:p>
            <a:pPr marL="0" lvl="1" indent="0">
              <a:buNone/>
            </a:pPr>
            <a:endParaRPr lang="fr-FR" sz="1400" dirty="0">
              <a:solidFill>
                <a:schemeClr val="bg1"/>
              </a:solidFill>
              <a:cs typeface="Arial" pitchFamily="34" charset="0"/>
            </a:endParaRPr>
          </a:p>
          <a:p>
            <a:pPr>
              <a:buFont typeface="Wingdings 3" pitchFamily="18" charset="2"/>
              <a:buNone/>
            </a:pP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404C46-950B-46E1-A34D-6AC13BC755DC}"/>
              </a:ext>
            </a:extLst>
          </p:cNvPr>
          <p:cNvSpPr/>
          <p:nvPr/>
        </p:nvSpPr>
        <p:spPr>
          <a:xfrm>
            <a:off x="1138314" y="471488"/>
            <a:ext cx="7272808" cy="5760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>
              <a:hueOff val="899993"/>
              <a:satOff val="0"/>
              <a:lumOff val="-3000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/>
            <a:r>
              <a:rPr lang="fr-FR" sz="2800" b="1" dirty="0">
                <a:solidFill>
                  <a:srgbClr val="6FBD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III. </a:t>
            </a:r>
            <a:r>
              <a:rPr lang="fr-FR" sz="2800" b="1" dirty="0">
                <a:solidFill>
                  <a:srgbClr val="6FBD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Calibri" pitchFamily="34" charset="0"/>
              </a:rPr>
              <a:t>MISE EN ŒUVRE DE LA SOLUTION</a:t>
            </a:r>
            <a:endParaRPr lang="fr-FR" sz="2800" b="1" dirty="0">
              <a:solidFill>
                <a:srgbClr val="6FBD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26714E4-2362-492D-AF3F-8FB040B37DE7}"/>
              </a:ext>
            </a:extLst>
          </p:cNvPr>
          <p:cNvSpPr txBox="1"/>
          <p:nvPr/>
        </p:nvSpPr>
        <p:spPr>
          <a:xfrm>
            <a:off x="10189751" y="414258"/>
            <a:ext cx="830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6FBD24"/>
                </a:solidFill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2514259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8">
            <a:extLst>
              <a:ext uri="{FF2B5EF4-FFF2-40B4-BE49-F238E27FC236}">
                <a16:creationId xmlns:a16="http://schemas.microsoft.com/office/drawing/2014/main" id="{2CCD64D9-B6B1-4527-974C-8B5D0B9EBAB3}"/>
              </a:ext>
            </a:extLst>
          </p:cNvPr>
          <p:cNvSpPr txBox="1">
            <a:spLocks/>
          </p:cNvSpPr>
          <p:nvPr/>
        </p:nvSpPr>
        <p:spPr>
          <a:xfrm>
            <a:off x="457200" y="1196752"/>
            <a:ext cx="8229600" cy="12846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Wingdings 3" pitchFamily="18" charset="2"/>
              <a:buChar char="u"/>
            </a:pPr>
            <a:r>
              <a:rPr lang="fr-FR" sz="1600" u="sng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Pré-requis à la mise en place du projet </a:t>
            </a:r>
            <a:r>
              <a:rPr lang="fr-FR" sz="160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:</a:t>
            </a:r>
            <a:endParaRPr lang="fr-FR" sz="1400">
              <a:solidFill>
                <a:schemeClr val="bg1"/>
              </a:solidFill>
              <a:ea typeface="Calibri" pitchFamily="34" charset="0"/>
              <a:cs typeface="Calibri" pitchFamily="34" charset="0"/>
            </a:endParaRPr>
          </a:p>
          <a:p>
            <a:pPr marL="0" lvl="1" indent="0">
              <a:buFont typeface="Arial" panose="020B0604020202020204" pitchFamily="34" charset="0"/>
              <a:buNone/>
            </a:pPr>
            <a:endParaRPr lang="fr-FR" sz="1400">
              <a:solidFill>
                <a:schemeClr val="bg1"/>
              </a:solidFill>
              <a:ea typeface="Calibri" pitchFamily="34" charset="0"/>
              <a:cs typeface="Calibri" pitchFamily="34" charset="0"/>
            </a:endParaRPr>
          </a:p>
          <a:p>
            <a:pPr marL="0" lvl="1" indent="0">
              <a:buFont typeface="Arial" panose="020B0604020202020204" pitchFamily="34" charset="0"/>
              <a:buNone/>
            </a:pPr>
            <a:endParaRPr lang="fr-FR" sz="1400" dirty="0">
              <a:solidFill>
                <a:schemeClr val="bg1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8">
            <a:extLst>
              <a:ext uri="{FF2B5EF4-FFF2-40B4-BE49-F238E27FC236}">
                <a16:creationId xmlns:a16="http://schemas.microsoft.com/office/drawing/2014/main" id="{0EFFAA86-4E05-4DF5-913D-E16631B8DBF9}"/>
              </a:ext>
            </a:extLst>
          </p:cNvPr>
          <p:cNvSpPr txBox="1">
            <a:spLocks/>
          </p:cNvSpPr>
          <p:nvPr/>
        </p:nvSpPr>
        <p:spPr bwMode="auto">
          <a:xfrm>
            <a:off x="457200" y="3140968"/>
            <a:ext cx="82296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 3" pitchFamily="18" charset="2"/>
              <a:buChar char="u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 3" pitchFamily="18" charset="2"/>
              <a:buChar char="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Wingdings 3" pitchFamily="18" charset="2"/>
              <a:buChar char="u"/>
            </a:pPr>
            <a:r>
              <a:rPr lang="fr-FR" sz="1600" u="sng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Financement nécessaire </a:t>
            </a:r>
            <a:r>
              <a:rPr lang="fr-FR" sz="1600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: </a:t>
            </a:r>
          </a:p>
          <a:p>
            <a:pPr marL="0" lvl="1" indent="0">
              <a:buNone/>
            </a:pPr>
            <a:endParaRPr lang="fr-FR" sz="1400" dirty="0">
              <a:solidFill>
                <a:schemeClr val="bg1"/>
              </a:solidFill>
              <a:ea typeface="Calibri" pitchFamily="34" charset="0"/>
              <a:cs typeface="Calibri" pitchFamily="34" charset="0"/>
            </a:endParaRPr>
          </a:p>
          <a:p>
            <a:pPr marL="0" lvl="1" indent="0">
              <a:buNone/>
            </a:pPr>
            <a:endParaRPr lang="fr-FR" sz="1400" dirty="0">
              <a:solidFill>
                <a:schemeClr val="bg1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Espace réservé du contenu 8">
            <a:extLst>
              <a:ext uri="{FF2B5EF4-FFF2-40B4-BE49-F238E27FC236}">
                <a16:creationId xmlns:a16="http://schemas.microsoft.com/office/drawing/2014/main" id="{75EEF90B-0810-4433-9414-3091E6BEA51D}"/>
              </a:ext>
            </a:extLst>
          </p:cNvPr>
          <p:cNvSpPr txBox="1">
            <a:spLocks/>
          </p:cNvSpPr>
          <p:nvPr/>
        </p:nvSpPr>
        <p:spPr bwMode="auto">
          <a:xfrm>
            <a:off x="457200" y="4653136"/>
            <a:ext cx="8229600" cy="125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 3" pitchFamily="18" charset="2"/>
              <a:buChar char="u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 3" pitchFamily="18" charset="2"/>
              <a:buChar char="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Wingdings 3" pitchFamily="18" charset="2"/>
              <a:buChar char="u"/>
            </a:pPr>
            <a:r>
              <a:rPr lang="fr-FR" sz="1600" u="sng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Indicateurs de suivi  / de réussite </a:t>
            </a:r>
            <a:r>
              <a:rPr lang="fr-FR" sz="1600" dirty="0">
                <a:solidFill>
                  <a:schemeClr val="bg1"/>
                </a:solidFill>
                <a:ea typeface="Calibri" pitchFamily="34" charset="0"/>
                <a:cs typeface="Calibri" pitchFamily="34" charset="0"/>
              </a:rPr>
              <a:t>: </a:t>
            </a:r>
          </a:p>
          <a:p>
            <a:pPr marL="0" indent="0">
              <a:buNone/>
            </a:pP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FC2A9-5FDF-4E9C-86A2-0D34C5C79462}"/>
              </a:ext>
            </a:extLst>
          </p:cNvPr>
          <p:cNvSpPr/>
          <p:nvPr/>
        </p:nvSpPr>
        <p:spPr>
          <a:xfrm>
            <a:off x="1138314" y="471488"/>
            <a:ext cx="7272808" cy="5760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>
              <a:hueOff val="899993"/>
              <a:satOff val="0"/>
              <a:lumOff val="-3000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/>
            <a:r>
              <a:rPr lang="fr-FR" sz="2800" b="1" dirty="0">
                <a:solidFill>
                  <a:srgbClr val="6FBD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III. </a:t>
            </a:r>
            <a:r>
              <a:rPr lang="fr-FR" sz="2800" b="1" dirty="0">
                <a:solidFill>
                  <a:srgbClr val="6FBD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Calibri" pitchFamily="34" charset="0"/>
              </a:rPr>
              <a:t>MISE EN ŒUVRE DE LA SOLUTION</a:t>
            </a:r>
            <a:endParaRPr lang="fr-FR" sz="2800" b="1" dirty="0">
              <a:solidFill>
                <a:srgbClr val="6FBD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1F2FFAE-B38F-40DC-8995-BB84AEA80A8C}"/>
              </a:ext>
            </a:extLst>
          </p:cNvPr>
          <p:cNvSpPr txBox="1"/>
          <p:nvPr/>
        </p:nvSpPr>
        <p:spPr>
          <a:xfrm>
            <a:off x="10189751" y="414258"/>
            <a:ext cx="830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6FBD24"/>
                </a:solidFill>
              </a:rPr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25085386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Rendez Vous Déméter" id="{D4E1F566-1ED1-4445-9F0B-0CA753B3FE7D}" vid="{56D9BA79-7B70-4505-AA3E-96323698FD1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Rendez Vous Déméter</Template>
  <TotalTime>337</TotalTime>
  <Words>412</Words>
  <Application>Microsoft Office PowerPoint</Application>
  <PresentationFormat>Grand écran</PresentationFormat>
  <Paragraphs>86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Aharoni</vt:lpstr>
      <vt:lpstr>Aparajita</vt:lpstr>
      <vt:lpstr>Arial</vt:lpstr>
      <vt:lpstr>Calibri</vt:lpstr>
      <vt:lpstr>Calibri Light</vt:lpstr>
      <vt:lpstr>Century Gothic</vt:lpstr>
      <vt:lpstr>Wingdings</vt:lpstr>
      <vt:lpstr>Wingdings 3</vt:lpstr>
      <vt:lpstr>Thème Office</vt:lpstr>
      <vt:lpstr>Présentation PowerPoint</vt:lpstr>
      <vt:lpstr>TIMING EDITION 2023</vt:lpstr>
      <vt:lpstr>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RENDEZ-VOUS DÉMÉTER</dc:title>
  <dc:creator>Victor Rawyler</dc:creator>
  <cp:lastModifiedBy>Victor Rawyler</cp:lastModifiedBy>
  <cp:revision>239</cp:revision>
  <dcterms:created xsi:type="dcterms:W3CDTF">2019-05-28T14:42:56Z</dcterms:created>
  <dcterms:modified xsi:type="dcterms:W3CDTF">2022-10-05T13:08:02Z</dcterms:modified>
</cp:coreProperties>
</file>